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60" r:id="rId7"/>
    <p:sldId id="261" r:id="rId8"/>
    <p:sldId id="262" r:id="rId9"/>
    <p:sldId id="288" r:id="rId10"/>
    <p:sldId id="289" r:id="rId11"/>
    <p:sldId id="266" r:id="rId12"/>
    <p:sldId id="265" r:id="rId13"/>
    <p:sldId id="268" r:id="rId14"/>
    <p:sldId id="267" r:id="rId15"/>
    <p:sldId id="269" r:id="rId16"/>
    <p:sldId id="270" r:id="rId17"/>
    <p:sldId id="290" r:id="rId18"/>
    <p:sldId id="291" r:id="rId19"/>
    <p:sldId id="271" r:id="rId20"/>
    <p:sldId id="292" r:id="rId21"/>
    <p:sldId id="272" r:id="rId22"/>
    <p:sldId id="273" r:id="rId23"/>
    <p:sldId id="293" r:id="rId24"/>
    <p:sldId id="690" r:id="rId25"/>
    <p:sldId id="689" r:id="rId26"/>
    <p:sldId id="299" r:id="rId27"/>
    <p:sldId id="274" r:id="rId28"/>
    <p:sldId id="284" r:id="rId29"/>
    <p:sldId id="285" r:id="rId30"/>
    <p:sldId id="275" r:id="rId31"/>
    <p:sldId id="276" r:id="rId32"/>
    <p:sldId id="297" r:id="rId33"/>
    <p:sldId id="295" r:id="rId34"/>
    <p:sldId id="691" r:id="rId35"/>
    <p:sldId id="692" r:id="rId36"/>
    <p:sldId id="693" r:id="rId37"/>
    <p:sldId id="277" r:id="rId38"/>
    <p:sldId id="695" r:id="rId39"/>
    <p:sldId id="696" r:id="rId40"/>
    <p:sldId id="279" r:id="rId41"/>
    <p:sldId id="694" r:id="rId42"/>
    <p:sldId id="280" r:id="rId43"/>
    <p:sldId id="278" r:id="rId44"/>
    <p:sldId id="281" r:id="rId45"/>
    <p:sldId id="283" r:id="rId46"/>
    <p:sldId id="287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Estilo Médio 4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1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D7EBA7-DB8C-4BB4-8B28-631C2844926F}" type="doc">
      <dgm:prSet loTypeId="urn:microsoft.com/office/officeart/2005/8/layout/chevron1" loCatId="process" qsTypeId="urn:microsoft.com/office/officeart/2005/8/quickstyle/3d5" qsCatId="3D" csTypeId="urn:microsoft.com/office/officeart/2005/8/colors/accent1_2" csCatId="accent1" phldr="1"/>
      <dgm:spPr/>
    </dgm:pt>
    <dgm:pt modelId="{90372AEC-0DAC-4F7A-94C0-6DA9A4A5A7A5}">
      <dgm:prSet phldrT="[Texto]"/>
      <dgm:spPr/>
      <dgm:t>
        <a:bodyPr/>
        <a:lstStyle/>
        <a:p>
          <a:r>
            <a:rPr lang="pt-BR" dirty="0"/>
            <a:t>1993</a:t>
          </a:r>
        </a:p>
      </dgm:t>
    </dgm:pt>
    <dgm:pt modelId="{50C7CB67-4F09-437F-B4FE-0F8BFECC5447}" type="parTrans" cxnId="{3EECC6ED-02D5-4959-BBD3-CE6F922C1707}">
      <dgm:prSet/>
      <dgm:spPr/>
      <dgm:t>
        <a:bodyPr/>
        <a:lstStyle/>
        <a:p>
          <a:endParaRPr lang="pt-BR"/>
        </a:p>
      </dgm:t>
    </dgm:pt>
    <dgm:pt modelId="{4EA90779-EA81-4139-8BD7-14476045D9D7}" type="sibTrans" cxnId="{3EECC6ED-02D5-4959-BBD3-CE6F922C1707}">
      <dgm:prSet/>
      <dgm:spPr/>
      <dgm:t>
        <a:bodyPr/>
        <a:lstStyle/>
        <a:p>
          <a:endParaRPr lang="pt-BR"/>
        </a:p>
      </dgm:t>
    </dgm:pt>
    <dgm:pt modelId="{E62FD0A0-9509-4C11-B844-61FF06A7026E}">
      <dgm:prSet phldrT="[Texto]"/>
      <dgm:spPr/>
      <dgm:t>
        <a:bodyPr/>
        <a:lstStyle/>
        <a:p>
          <a:r>
            <a:rPr lang="pt-BR" dirty="0"/>
            <a:t>Estruturado em 1996</a:t>
          </a:r>
        </a:p>
      </dgm:t>
    </dgm:pt>
    <dgm:pt modelId="{D0E7F113-1626-4899-B5D8-5E74F8B42F4D}" type="parTrans" cxnId="{080E8BCE-ABC4-4994-B92D-C3184DF0E7BA}">
      <dgm:prSet/>
      <dgm:spPr/>
      <dgm:t>
        <a:bodyPr/>
        <a:lstStyle/>
        <a:p>
          <a:endParaRPr lang="pt-BR"/>
        </a:p>
      </dgm:t>
    </dgm:pt>
    <dgm:pt modelId="{9D5C002A-07CA-4597-A5D1-8AA1FA8B73BE}" type="sibTrans" cxnId="{080E8BCE-ABC4-4994-B92D-C3184DF0E7BA}">
      <dgm:prSet/>
      <dgm:spPr/>
      <dgm:t>
        <a:bodyPr/>
        <a:lstStyle/>
        <a:p>
          <a:endParaRPr lang="pt-BR"/>
        </a:p>
      </dgm:t>
    </dgm:pt>
    <dgm:pt modelId="{B29A0C98-6D41-4270-A069-251C7567A650}">
      <dgm:prSet phldrT="[Texto]"/>
      <dgm:spPr/>
      <dgm:t>
        <a:bodyPr/>
        <a:lstStyle/>
        <a:p>
          <a:r>
            <a:rPr lang="pt-BR" dirty="0"/>
            <a:t>Pessoa Física</a:t>
          </a:r>
        </a:p>
        <a:p>
          <a:r>
            <a:rPr lang="pt-BR" dirty="0"/>
            <a:t> em 1999</a:t>
          </a:r>
        </a:p>
      </dgm:t>
    </dgm:pt>
    <dgm:pt modelId="{F5237C94-B170-4B28-868F-8B32FA2CC6E7}" type="parTrans" cxnId="{7E9B9400-26FD-483B-9BE3-E98ADBD87251}">
      <dgm:prSet/>
      <dgm:spPr/>
      <dgm:t>
        <a:bodyPr/>
        <a:lstStyle/>
        <a:p>
          <a:endParaRPr lang="pt-BR"/>
        </a:p>
      </dgm:t>
    </dgm:pt>
    <dgm:pt modelId="{DE93EE6D-2E9B-43B5-901E-D94321D94F45}" type="sibTrans" cxnId="{7E9B9400-26FD-483B-9BE3-E98ADBD87251}">
      <dgm:prSet/>
      <dgm:spPr/>
      <dgm:t>
        <a:bodyPr/>
        <a:lstStyle/>
        <a:p>
          <a:endParaRPr lang="pt-BR"/>
        </a:p>
      </dgm:t>
    </dgm:pt>
    <dgm:pt modelId="{27A35746-75A4-4C58-BE88-8A7C4F8F147D}" type="pres">
      <dgm:prSet presAssocID="{12D7EBA7-DB8C-4BB4-8B28-631C2844926F}" presName="Name0" presStyleCnt="0">
        <dgm:presLayoutVars>
          <dgm:dir/>
          <dgm:animLvl val="lvl"/>
          <dgm:resizeHandles val="exact"/>
        </dgm:presLayoutVars>
      </dgm:prSet>
      <dgm:spPr/>
    </dgm:pt>
    <dgm:pt modelId="{C5DD85C2-0896-47D1-BBBA-461DD1650EAF}" type="pres">
      <dgm:prSet presAssocID="{90372AEC-0DAC-4F7A-94C0-6DA9A4A5A7A5}" presName="parTxOnly" presStyleLbl="node1" presStyleIdx="0" presStyleCnt="3" custLinFactX="-7448" custLinFactNeighborX="-100000" custLinFactNeighborY="748">
        <dgm:presLayoutVars>
          <dgm:chMax val="0"/>
          <dgm:chPref val="0"/>
          <dgm:bulletEnabled val="1"/>
        </dgm:presLayoutVars>
      </dgm:prSet>
      <dgm:spPr/>
    </dgm:pt>
    <dgm:pt modelId="{8C882CEA-AA35-409D-B635-D1E92F0262F5}" type="pres">
      <dgm:prSet presAssocID="{4EA90779-EA81-4139-8BD7-14476045D9D7}" presName="parTxOnlySpace" presStyleCnt="0"/>
      <dgm:spPr/>
    </dgm:pt>
    <dgm:pt modelId="{D6B907D3-0F0D-4B6D-8E49-35C5E5CC743A}" type="pres">
      <dgm:prSet presAssocID="{E62FD0A0-9509-4C11-B844-61FF06A7026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418F6E3-5379-4CD6-87CD-22AF7AA6B0FE}" type="pres">
      <dgm:prSet presAssocID="{9D5C002A-07CA-4597-A5D1-8AA1FA8B73BE}" presName="parTxOnlySpace" presStyleCnt="0"/>
      <dgm:spPr/>
    </dgm:pt>
    <dgm:pt modelId="{11A2761B-61B8-4525-A59A-C1D2BD5FABEA}" type="pres">
      <dgm:prSet presAssocID="{B29A0C98-6D41-4270-A069-251C7567A65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E9B9400-26FD-483B-9BE3-E98ADBD87251}" srcId="{12D7EBA7-DB8C-4BB4-8B28-631C2844926F}" destId="{B29A0C98-6D41-4270-A069-251C7567A650}" srcOrd="2" destOrd="0" parTransId="{F5237C94-B170-4B28-868F-8B32FA2CC6E7}" sibTransId="{DE93EE6D-2E9B-43B5-901E-D94321D94F45}"/>
    <dgm:cxn modelId="{B103CE5F-DFF4-4D31-86BC-B217D48FE691}" type="presOf" srcId="{B29A0C98-6D41-4270-A069-251C7567A650}" destId="{11A2761B-61B8-4525-A59A-C1D2BD5FABEA}" srcOrd="0" destOrd="0" presId="urn:microsoft.com/office/officeart/2005/8/layout/chevron1"/>
    <dgm:cxn modelId="{24970992-BEBD-4921-BDB9-2677A3B946EC}" type="presOf" srcId="{E62FD0A0-9509-4C11-B844-61FF06A7026E}" destId="{D6B907D3-0F0D-4B6D-8E49-35C5E5CC743A}" srcOrd="0" destOrd="0" presId="urn:microsoft.com/office/officeart/2005/8/layout/chevron1"/>
    <dgm:cxn modelId="{2BA3A6AC-C3EA-4EAC-A4E1-3441D712EF93}" type="presOf" srcId="{90372AEC-0DAC-4F7A-94C0-6DA9A4A5A7A5}" destId="{C5DD85C2-0896-47D1-BBBA-461DD1650EAF}" srcOrd="0" destOrd="0" presId="urn:microsoft.com/office/officeart/2005/8/layout/chevron1"/>
    <dgm:cxn modelId="{080E8BCE-ABC4-4994-B92D-C3184DF0E7BA}" srcId="{12D7EBA7-DB8C-4BB4-8B28-631C2844926F}" destId="{E62FD0A0-9509-4C11-B844-61FF06A7026E}" srcOrd="1" destOrd="0" parTransId="{D0E7F113-1626-4899-B5D8-5E74F8B42F4D}" sibTransId="{9D5C002A-07CA-4597-A5D1-8AA1FA8B73BE}"/>
    <dgm:cxn modelId="{3EECC6ED-02D5-4959-BBD3-CE6F922C1707}" srcId="{12D7EBA7-DB8C-4BB4-8B28-631C2844926F}" destId="{90372AEC-0DAC-4F7A-94C0-6DA9A4A5A7A5}" srcOrd="0" destOrd="0" parTransId="{50C7CB67-4F09-437F-B4FE-0F8BFECC5447}" sibTransId="{4EA90779-EA81-4139-8BD7-14476045D9D7}"/>
    <dgm:cxn modelId="{AF6D46F4-FE35-4A92-BEEB-8C31A7DEEE34}" type="presOf" srcId="{12D7EBA7-DB8C-4BB4-8B28-631C2844926F}" destId="{27A35746-75A4-4C58-BE88-8A7C4F8F147D}" srcOrd="0" destOrd="0" presId="urn:microsoft.com/office/officeart/2005/8/layout/chevron1"/>
    <dgm:cxn modelId="{F9B1D4E0-6060-4A99-9FC9-77D99899EB1D}" type="presParOf" srcId="{27A35746-75A4-4C58-BE88-8A7C4F8F147D}" destId="{C5DD85C2-0896-47D1-BBBA-461DD1650EAF}" srcOrd="0" destOrd="0" presId="urn:microsoft.com/office/officeart/2005/8/layout/chevron1"/>
    <dgm:cxn modelId="{F2390F25-3019-4D78-933C-006470BF8884}" type="presParOf" srcId="{27A35746-75A4-4C58-BE88-8A7C4F8F147D}" destId="{8C882CEA-AA35-409D-B635-D1E92F0262F5}" srcOrd="1" destOrd="0" presId="urn:microsoft.com/office/officeart/2005/8/layout/chevron1"/>
    <dgm:cxn modelId="{5D867C3E-FDD0-4868-9C4E-62ACF7553740}" type="presParOf" srcId="{27A35746-75A4-4C58-BE88-8A7C4F8F147D}" destId="{D6B907D3-0F0D-4B6D-8E49-35C5E5CC743A}" srcOrd="2" destOrd="0" presId="urn:microsoft.com/office/officeart/2005/8/layout/chevron1"/>
    <dgm:cxn modelId="{F439A5D1-6F24-4F44-AB13-494BF99CB37B}" type="presParOf" srcId="{27A35746-75A4-4C58-BE88-8A7C4F8F147D}" destId="{4418F6E3-5379-4CD6-87CD-22AF7AA6B0FE}" srcOrd="3" destOrd="0" presId="urn:microsoft.com/office/officeart/2005/8/layout/chevron1"/>
    <dgm:cxn modelId="{360C448B-65A0-4C81-BA0E-8963F83F245B}" type="presParOf" srcId="{27A35746-75A4-4C58-BE88-8A7C4F8F147D}" destId="{11A2761B-61B8-4525-A59A-C1D2BD5FABE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04D29F-220A-4D76-84FF-3B465EA6A0BC}" type="doc">
      <dgm:prSet loTypeId="urn:microsoft.com/office/officeart/2005/8/layout/pyramid1" loCatId="pyramid" qsTypeId="urn:microsoft.com/office/officeart/2005/8/quickstyle/3d5" qsCatId="3D" csTypeId="urn:microsoft.com/office/officeart/2005/8/colors/colorful4" csCatId="colorful" phldr="1"/>
      <dgm:spPr/>
    </dgm:pt>
    <dgm:pt modelId="{6F864D98-38B1-439F-AB74-8AC74D8ECAFB}">
      <dgm:prSet phldrT="[Texto]"/>
      <dgm:spPr/>
      <dgm:t>
        <a:bodyPr/>
        <a:lstStyle/>
        <a:p>
          <a:r>
            <a:rPr lang="pt-BR" dirty="0"/>
            <a:t>R$ 1.000</a:t>
          </a:r>
        </a:p>
      </dgm:t>
    </dgm:pt>
    <dgm:pt modelId="{2F540904-5C0C-4047-A18C-5B777EEB8232}" type="parTrans" cxnId="{B34C04CB-9A22-4D1E-B480-35125D846565}">
      <dgm:prSet/>
      <dgm:spPr/>
      <dgm:t>
        <a:bodyPr/>
        <a:lstStyle/>
        <a:p>
          <a:endParaRPr lang="pt-BR"/>
        </a:p>
      </dgm:t>
    </dgm:pt>
    <dgm:pt modelId="{47F2DF09-E911-4780-9542-8409258D2E15}" type="sibTrans" cxnId="{B34C04CB-9A22-4D1E-B480-35125D846565}">
      <dgm:prSet/>
      <dgm:spPr/>
      <dgm:t>
        <a:bodyPr/>
        <a:lstStyle/>
        <a:p>
          <a:endParaRPr lang="pt-BR"/>
        </a:p>
      </dgm:t>
    </dgm:pt>
    <dgm:pt modelId="{EE302A59-AB8A-4ED0-8D9D-4CFFD854E02D}">
      <dgm:prSet phldrT="[Texto]"/>
      <dgm:spPr/>
      <dgm:t>
        <a:bodyPr/>
        <a:lstStyle/>
        <a:p>
          <a:r>
            <a:rPr lang="pt-BR" dirty="0" err="1"/>
            <a:t>Monoativos</a:t>
          </a:r>
          <a:endParaRPr lang="pt-BR" dirty="0"/>
        </a:p>
      </dgm:t>
    </dgm:pt>
    <dgm:pt modelId="{1244DBE8-B109-44F1-8820-901D7E01F706}" type="parTrans" cxnId="{145B8D32-D53F-4F23-8C00-3FF2D50183FC}">
      <dgm:prSet/>
      <dgm:spPr/>
      <dgm:t>
        <a:bodyPr/>
        <a:lstStyle/>
        <a:p>
          <a:endParaRPr lang="pt-BR"/>
        </a:p>
      </dgm:t>
    </dgm:pt>
    <dgm:pt modelId="{FB24AAB8-FA30-4607-9C52-1FCB5CF6F321}" type="sibTrans" cxnId="{145B8D32-D53F-4F23-8C00-3FF2D50183FC}">
      <dgm:prSet/>
      <dgm:spPr/>
      <dgm:t>
        <a:bodyPr/>
        <a:lstStyle/>
        <a:p>
          <a:endParaRPr lang="pt-BR"/>
        </a:p>
      </dgm:t>
    </dgm:pt>
    <dgm:pt modelId="{3DC172B7-DE4B-4224-A944-3651B769ED66}">
      <dgm:prSet phldrT="[Texto]"/>
      <dgm:spPr/>
      <dgm:t>
        <a:bodyPr/>
        <a:lstStyle/>
        <a:p>
          <a:r>
            <a:rPr lang="pt-BR" dirty="0"/>
            <a:t>Gestão Passiva</a:t>
          </a:r>
        </a:p>
      </dgm:t>
    </dgm:pt>
    <dgm:pt modelId="{6BA430C5-AB36-4405-BCAD-33AB1A4ED7BC}" type="parTrans" cxnId="{FC9B8506-BB79-4188-AB08-FF55BD171AA6}">
      <dgm:prSet/>
      <dgm:spPr/>
      <dgm:t>
        <a:bodyPr/>
        <a:lstStyle/>
        <a:p>
          <a:endParaRPr lang="pt-BR"/>
        </a:p>
      </dgm:t>
    </dgm:pt>
    <dgm:pt modelId="{B8D58EDB-3D1E-407C-8FAA-D68DF3F71A48}" type="sibTrans" cxnId="{FC9B8506-BB79-4188-AB08-FF55BD171AA6}">
      <dgm:prSet/>
      <dgm:spPr/>
      <dgm:t>
        <a:bodyPr/>
        <a:lstStyle/>
        <a:p>
          <a:endParaRPr lang="pt-BR"/>
        </a:p>
      </dgm:t>
    </dgm:pt>
    <dgm:pt modelId="{41A12375-D7BE-4D21-9B8F-A5D87631EECB}">
      <dgm:prSet/>
      <dgm:spPr/>
      <dgm:t>
        <a:bodyPr/>
        <a:lstStyle/>
        <a:p>
          <a:r>
            <a:rPr lang="pt-BR" dirty="0"/>
            <a:t>60 Fundos</a:t>
          </a:r>
        </a:p>
      </dgm:t>
    </dgm:pt>
    <dgm:pt modelId="{4F0A54D2-4AD9-45D2-9A1D-D0D73E2A18E0}" type="parTrans" cxnId="{ACAD48C0-FF72-4D54-AD08-467449139B2B}">
      <dgm:prSet/>
      <dgm:spPr/>
      <dgm:t>
        <a:bodyPr/>
        <a:lstStyle/>
        <a:p>
          <a:endParaRPr lang="pt-BR"/>
        </a:p>
      </dgm:t>
    </dgm:pt>
    <dgm:pt modelId="{28FD4891-B6A4-4A0A-966B-0A7FD57EAFE6}" type="sibTrans" cxnId="{ACAD48C0-FF72-4D54-AD08-467449139B2B}">
      <dgm:prSet/>
      <dgm:spPr/>
      <dgm:t>
        <a:bodyPr/>
        <a:lstStyle/>
        <a:p>
          <a:endParaRPr lang="pt-BR"/>
        </a:p>
      </dgm:t>
    </dgm:pt>
    <dgm:pt modelId="{018FA0FB-3E89-4213-B31E-D6D01CF65D13}" type="pres">
      <dgm:prSet presAssocID="{8C04D29F-220A-4D76-84FF-3B465EA6A0BC}" presName="Name0" presStyleCnt="0">
        <dgm:presLayoutVars>
          <dgm:dir/>
          <dgm:animLvl val="lvl"/>
          <dgm:resizeHandles val="exact"/>
        </dgm:presLayoutVars>
      </dgm:prSet>
      <dgm:spPr/>
    </dgm:pt>
    <dgm:pt modelId="{CAD21D5B-021B-42FE-8198-393D955921E7}" type="pres">
      <dgm:prSet presAssocID="{6F864D98-38B1-439F-AB74-8AC74D8ECAFB}" presName="Name8" presStyleCnt="0"/>
      <dgm:spPr/>
    </dgm:pt>
    <dgm:pt modelId="{C0FC304E-62BC-45E4-B27C-C77ED1BE5D37}" type="pres">
      <dgm:prSet presAssocID="{6F864D98-38B1-439F-AB74-8AC74D8ECAFB}" presName="level" presStyleLbl="node1" presStyleIdx="0" presStyleCnt="4">
        <dgm:presLayoutVars>
          <dgm:chMax val="1"/>
          <dgm:bulletEnabled val="1"/>
        </dgm:presLayoutVars>
      </dgm:prSet>
      <dgm:spPr/>
    </dgm:pt>
    <dgm:pt modelId="{19FA90D5-52B6-4FDE-8741-A0F1F73A222E}" type="pres">
      <dgm:prSet presAssocID="{6F864D98-38B1-439F-AB74-8AC74D8ECAF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B20AC8F-D76D-4491-9A6A-5D268A030F15}" type="pres">
      <dgm:prSet presAssocID="{EE302A59-AB8A-4ED0-8D9D-4CFFD854E02D}" presName="Name8" presStyleCnt="0"/>
      <dgm:spPr/>
    </dgm:pt>
    <dgm:pt modelId="{FF5B2D61-6F14-4009-ADF5-2B3F11481E96}" type="pres">
      <dgm:prSet presAssocID="{EE302A59-AB8A-4ED0-8D9D-4CFFD854E02D}" presName="level" presStyleLbl="node1" presStyleIdx="1" presStyleCnt="4">
        <dgm:presLayoutVars>
          <dgm:chMax val="1"/>
          <dgm:bulletEnabled val="1"/>
        </dgm:presLayoutVars>
      </dgm:prSet>
      <dgm:spPr/>
    </dgm:pt>
    <dgm:pt modelId="{8AC62EC9-6D4E-4562-95D9-90BCA7198ED9}" type="pres">
      <dgm:prSet presAssocID="{EE302A59-AB8A-4ED0-8D9D-4CFFD854E02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2C661EF-D6E2-4B97-AB43-409D94FDDFAE}" type="pres">
      <dgm:prSet presAssocID="{41A12375-D7BE-4D21-9B8F-A5D87631EECB}" presName="Name8" presStyleCnt="0"/>
      <dgm:spPr/>
    </dgm:pt>
    <dgm:pt modelId="{03B6E541-B6EB-4C03-A1E0-5DD57F44C382}" type="pres">
      <dgm:prSet presAssocID="{41A12375-D7BE-4D21-9B8F-A5D87631EECB}" presName="level" presStyleLbl="node1" presStyleIdx="2" presStyleCnt="4">
        <dgm:presLayoutVars>
          <dgm:chMax val="1"/>
          <dgm:bulletEnabled val="1"/>
        </dgm:presLayoutVars>
      </dgm:prSet>
      <dgm:spPr/>
    </dgm:pt>
    <dgm:pt modelId="{D16A600B-153B-441C-B435-75E1ABFE95B3}" type="pres">
      <dgm:prSet presAssocID="{41A12375-D7BE-4D21-9B8F-A5D87631EEC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E5D8A15-6F93-4EFA-985A-245097D3E729}" type="pres">
      <dgm:prSet presAssocID="{3DC172B7-DE4B-4224-A944-3651B769ED66}" presName="Name8" presStyleCnt="0"/>
      <dgm:spPr/>
    </dgm:pt>
    <dgm:pt modelId="{2911580B-E724-4E79-A08F-3148A4B92095}" type="pres">
      <dgm:prSet presAssocID="{3DC172B7-DE4B-4224-A944-3651B769ED66}" presName="level" presStyleLbl="node1" presStyleIdx="3" presStyleCnt="4">
        <dgm:presLayoutVars>
          <dgm:chMax val="1"/>
          <dgm:bulletEnabled val="1"/>
        </dgm:presLayoutVars>
      </dgm:prSet>
      <dgm:spPr/>
    </dgm:pt>
    <dgm:pt modelId="{D7401486-5BB0-4641-A5A0-27EA801040B8}" type="pres">
      <dgm:prSet presAssocID="{3DC172B7-DE4B-4224-A944-3651B769ED6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C9B8506-BB79-4188-AB08-FF55BD171AA6}" srcId="{8C04D29F-220A-4D76-84FF-3B465EA6A0BC}" destId="{3DC172B7-DE4B-4224-A944-3651B769ED66}" srcOrd="3" destOrd="0" parTransId="{6BA430C5-AB36-4405-BCAD-33AB1A4ED7BC}" sibTransId="{B8D58EDB-3D1E-407C-8FAA-D68DF3F71A48}"/>
    <dgm:cxn modelId="{EA4C0818-3A2D-49A6-9F0F-A06EF31A8474}" type="presOf" srcId="{41A12375-D7BE-4D21-9B8F-A5D87631EECB}" destId="{03B6E541-B6EB-4C03-A1E0-5DD57F44C382}" srcOrd="0" destOrd="0" presId="urn:microsoft.com/office/officeart/2005/8/layout/pyramid1"/>
    <dgm:cxn modelId="{A893771E-2D84-4994-9CD7-E2AEC99E4DDB}" type="presOf" srcId="{3DC172B7-DE4B-4224-A944-3651B769ED66}" destId="{D7401486-5BB0-4641-A5A0-27EA801040B8}" srcOrd="1" destOrd="0" presId="urn:microsoft.com/office/officeart/2005/8/layout/pyramid1"/>
    <dgm:cxn modelId="{630A972A-AFF9-41AD-855E-65BAE8801E09}" type="presOf" srcId="{41A12375-D7BE-4D21-9B8F-A5D87631EECB}" destId="{D16A600B-153B-441C-B435-75E1ABFE95B3}" srcOrd="1" destOrd="0" presId="urn:microsoft.com/office/officeart/2005/8/layout/pyramid1"/>
    <dgm:cxn modelId="{89EB702C-8575-452D-95CC-E6A1F42A8FA9}" type="presOf" srcId="{EE302A59-AB8A-4ED0-8D9D-4CFFD854E02D}" destId="{FF5B2D61-6F14-4009-ADF5-2B3F11481E96}" srcOrd="0" destOrd="0" presId="urn:microsoft.com/office/officeart/2005/8/layout/pyramid1"/>
    <dgm:cxn modelId="{145B8D32-D53F-4F23-8C00-3FF2D50183FC}" srcId="{8C04D29F-220A-4D76-84FF-3B465EA6A0BC}" destId="{EE302A59-AB8A-4ED0-8D9D-4CFFD854E02D}" srcOrd="1" destOrd="0" parTransId="{1244DBE8-B109-44F1-8820-901D7E01F706}" sibTransId="{FB24AAB8-FA30-4607-9C52-1FCB5CF6F321}"/>
    <dgm:cxn modelId="{E1919934-3117-4CF8-83BF-6CEEFCDCB254}" type="presOf" srcId="{EE302A59-AB8A-4ED0-8D9D-4CFFD854E02D}" destId="{8AC62EC9-6D4E-4562-95D9-90BCA7198ED9}" srcOrd="1" destOrd="0" presId="urn:microsoft.com/office/officeart/2005/8/layout/pyramid1"/>
    <dgm:cxn modelId="{7BE81192-E4C9-42B8-850C-5BA17EF2E76C}" type="presOf" srcId="{3DC172B7-DE4B-4224-A944-3651B769ED66}" destId="{2911580B-E724-4E79-A08F-3148A4B92095}" srcOrd="0" destOrd="0" presId="urn:microsoft.com/office/officeart/2005/8/layout/pyramid1"/>
    <dgm:cxn modelId="{ACAD48C0-FF72-4D54-AD08-467449139B2B}" srcId="{8C04D29F-220A-4D76-84FF-3B465EA6A0BC}" destId="{41A12375-D7BE-4D21-9B8F-A5D87631EECB}" srcOrd="2" destOrd="0" parTransId="{4F0A54D2-4AD9-45D2-9A1D-D0D73E2A18E0}" sibTransId="{28FD4891-B6A4-4A0A-966B-0A7FD57EAFE6}"/>
    <dgm:cxn modelId="{B34C04CB-9A22-4D1E-B480-35125D846565}" srcId="{8C04D29F-220A-4D76-84FF-3B465EA6A0BC}" destId="{6F864D98-38B1-439F-AB74-8AC74D8ECAFB}" srcOrd="0" destOrd="0" parTransId="{2F540904-5C0C-4047-A18C-5B777EEB8232}" sibTransId="{47F2DF09-E911-4780-9542-8409258D2E15}"/>
    <dgm:cxn modelId="{BAF75AE5-BD62-4DDD-BBF0-44D54405FB64}" type="presOf" srcId="{6F864D98-38B1-439F-AB74-8AC74D8ECAFB}" destId="{C0FC304E-62BC-45E4-B27C-C77ED1BE5D37}" srcOrd="0" destOrd="0" presId="urn:microsoft.com/office/officeart/2005/8/layout/pyramid1"/>
    <dgm:cxn modelId="{F58FB8EA-454D-4E64-BE1E-7974123CB1CA}" type="presOf" srcId="{6F864D98-38B1-439F-AB74-8AC74D8ECAFB}" destId="{19FA90D5-52B6-4FDE-8741-A0F1F73A222E}" srcOrd="1" destOrd="0" presId="urn:microsoft.com/office/officeart/2005/8/layout/pyramid1"/>
    <dgm:cxn modelId="{FEDA12F4-6565-40E7-82C2-14E7FF0E57A2}" type="presOf" srcId="{8C04D29F-220A-4D76-84FF-3B465EA6A0BC}" destId="{018FA0FB-3E89-4213-B31E-D6D01CF65D13}" srcOrd="0" destOrd="0" presId="urn:microsoft.com/office/officeart/2005/8/layout/pyramid1"/>
    <dgm:cxn modelId="{4C00C4E7-37D1-46C2-8823-D2A3091E7F8C}" type="presParOf" srcId="{018FA0FB-3E89-4213-B31E-D6D01CF65D13}" destId="{CAD21D5B-021B-42FE-8198-393D955921E7}" srcOrd="0" destOrd="0" presId="urn:microsoft.com/office/officeart/2005/8/layout/pyramid1"/>
    <dgm:cxn modelId="{2A449FA2-E3E7-41D7-987D-243EF14033E3}" type="presParOf" srcId="{CAD21D5B-021B-42FE-8198-393D955921E7}" destId="{C0FC304E-62BC-45E4-B27C-C77ED1BE5D37}" srcOrd="0" destOrd="0" presId="urn:microsoft.com/office/officeart/2005/8/layout/pyramid1"/>
    <dgm:cxn modelId="{C3B1C8B9-FF14-4A5E-A799-E674F0502050}" type="presParOf" srcId="{CAD21D5B-021B-42FE-8198-393D955921E7}" destId="{19FA90D5-52B6-4FDE-8741-A0F1F73A222E}" srcOrd="1" destOrd="0" presId="urn:microsoft.com/office/officeart/2005/8/layout/pyramid1"/>
    <dgm:cxn modelId="{A671A1DE-5056-47A8-AD1D-B628045676C9}" type="presParOf" srcId="{018FA0FB-3E89-4213-B31E-D6D01CF65D13}" destId="{EB20AC8F-D76D-4491-9A6A-5D268A030F15}" srcOrd="1" destOrd="0" presId="urn:microsoft.com/office/officeart/2005/8/layout/pyramid1"/>
    <dgm:cxn modelId="{0AA2EDE3-132C-41A5-950E-81B4E109BB83}" type="presParOf" srcId="{EB20AC8F-D76D-4491-9A6A-5D268A030F15}" destId="{FF5B2D61-6F14-4009-ADF5-2B3F11481E96}" srcOrd="0" destOrd="0" presId="urn:microsoft.com/office/officeart/2005/8/layout/pyramid1"/>
    <dgm:cxn modelId="{64AE8876-F611-4A87-B8B0-A352E17308B7}" type="presParOf" srcId="{EB20AC8F-D76D-4491-9A6A-5D268A030F15}" destId="{8AC62EC9-6D4E-4562-95D9-90BCA7198ED9}" srcOrd="1" destOrd="0" presId="urn:microsoft.com/office/officeart/2005/8/layout/pyramid1"/>
    <dgm:cxn modelId="{215AC886-5247-4481-9811-A989C5775AE4}" type="presParOf" srcId="{018FA0FB-3E89-4213-B31E-D6D01CF65D13}" destId="{D2C661EF-D6E2-4B97-AB43-409D94FDDFAE}" srcOrd="2" destOrd="0" presId="urn:microsoft.com/office/officeart/2005/8/layout/pyramid1"/>
    <dgm:cxn modelId="{7E88F72C-5602-45B0-A524-6528E0B4ABD0}" type="presParOf" srcId="{D2C661EF-D6E2-4B97-AB43-409D94FDDFAE}" destId="{03B6E541-B6EB-4C03-A1E0-5DD57F44C382}" srcOrd="0" destOrd="0" presId="urn:microsoft.com/office/officeart/2005/8/layout/pyramid1"/>
    <dgm:cxn modelId="{603B8537-2521-49B2-83AA-B8D69938BAE0}" type="presParOf" srcId="{D2C661EF-D6E2-4B97-AB43-409D94FDDFAE}" destId="{D16A600B-153B-441C-B435-75E1ABFE95B3}" srcOrd="1" destOrd="0" presId="urn:microsoft.com/office/officeart/2005/8/layout/pyramid1"/>
    <dgm:cxn modelId="{27551B60-9DD0-4AC5-8056-D3BBE0B7E0A1}" type="presParOf" srcId="{018FA0FB-3E89-4213-B31E-D6D01CF65D13}" destId="{0E5D8A15-6F93-4EFA-985A-245097D3E729}" srcOrd="3" destOrd="0" presId="urn:microsoft.com/office/officeart/2005/8/layout/pyramid1"/>
    <dgm:cxn modelId="{FF31BDAA-0F5E-4505-BAAE-BABCBAAFAAE2}" type="presParOf" srcId="{0E5D8A15-6F93-4EFA-985A-245097D3E729}" destId="{2911580B-E724-4E79-A08F-3148A4B92095}" srcOrd="0" destOrd="0" presId="urn:microsoft.com/office/officeart/2005/8/layout/pyramid1"/>
    <dgm:cxn modelId="{0E146CE8-73A2-48A8-8019-DA5BAD51B257}" type="presParOf" srcId="{0E5D8A15-6F93-4EFA-985A-245097D3E729}" destId="{D7401486-5BB0-4641-A5A0-27EA801040B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04D29F-220A-4D76-84FF-3B465EA6A0BC}" type="doc">
      <dgm:prSet loTypeId="urn:microsoft.com/office/officeart/2005/8/layout/pyramid1" loCatId="pyramid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6F864D98-38B1-439F-AB74-8AC74D8ECAFB}">
      <dgm:prSet phldrT="[Texto]"/>
      <dgm:spPr/>
      <dgm:t>
        <a:bodyPr/>
        <a:lstStyle/>
        <a:p>
          <a:r>
            <a:rPr lang="pt-BR" dirty="0"/>
            <a:t>R$ 100</a:t>
          </a:r>
        </a:p>
      </dgm:t>
    </dgm:pt>
    <dgm:pt modelId="{2F540904-5C0C-4047-A18C-5B777EEB8232}" type="parTrans" cxnId="{B34C04CB-9A22-4D1E-B480-35125D846565}">
      <dgm:prSet/>
      <dgm:spPr/>
      <dgm:t>
        <a:bodyPr/>
        <a:lstStyle/>
        <a:p>
          <a:endParaRPr lang="pt-BR"/>
        </a:p>
      </dgm:t>
    </dgm:pt>
    <dgm:pt modelId="{47F2DF09-E911-4780-9542-8409258D2E15}" type="sibTrans" cxnId="{B34C04CB-9A22-4D1E-B480-35125D846565}">
      <dgm:prSet/>
      <dgm:spPr/>
      <dgm:t>
        <a:bodyPr/>
        <a:lstStyle/>
        <a:p>
          <a:endParaRPr lang="pt-BR"/>
        </a:p>
      </dgm:t>
    </dgm:pt>
    <dgm:pt modelId="{EE302A59-AB8A-4ED0-8D9D-4CFFD854E02D}">
      <dgm:prSet phldrT="[Texto]"/>
      <dgm:spPr/>
      <dgm:t>
        <a:bodyPr/>
        <a:lstStyle/>
        <a:p>
          <a:r>
            <a:rPr lang="pt-BR" dirty="0" err="1"/>
            <a:t>Multiativos</a:t>
          </a:r>
          <a:endParaRPr lang="pt-BR" dirty="0"/>
        </a:p>
      </dgm:t>
    </dgm:pt>
    <dgm:pt modelId="{1244DBE8-B109-44F1-8820-901D7E01F706}" type="parTrans" cxnId="{145B8D32-D53F-4F23-8C00-3FF2D50183FC}">
      <dgm:prSet/>
      <dgm:spPr/>
      <dgm:t>
        <a:bodyPr/>
        <a:lstStyle/>
        <a:p>
          <a:endParaRPr lang="pt-BR"/>
        </a:p>
      </dgm:t>
    </dgm:pt>
    <dgm:pt modelId="{FB24AAB8-FA30-4607-9C52-1FCB5CF6F321}" type="sibTrans" cxnId="{145B8D32-D53F-4F23-8C00-3FF2D50183FC}">
      <dgm:prSet/>
      <dgm:spPr/>
      <dgm:t>
        <a:bodyPr/>
        <a:lstStyle/>
        <a:p>
          <a:endParaRPr lang="pt-BR"/>
        </a:p>
      </dgm:t>
    </dgm:pt>
    <dgm:pt modelId="{3DC172B7-DE4B-4224-A944-3651B769ED66}">
      <dgm:prSet phldrT="[Texto]"/>
      <dgm:spPr/>
      <dgm:t>
        <a:bodyPr/>
        <a:lstStyle/>
        <a:p>
          <a:r>
            <a:rPr lang="pt-BR" dirty="0"/>
            <a:t>Gestão Ativa</a:t>
          </a:r>
        </a:p>
      </dgm:t>
    </dgm:pt>
    <dgm:pt modelId="{6BA430C5-AB36-4405-BCAD-33AB1A4ED7BC}" type="parTrans" cxnId="{FC9B8506-BB79-4188-AB08-FF55BD171AA6}">
      <dgm:prSet/>
      <dgm:spPr/>
      <dgm:t>
        <a:bodyPr/>
        <a:lstStyle/>
        <a:p>
          <a:endParaRPr lang="pt-BR"/>
        </a:p>
      </dgm:t>
    </dgm:pt>
    <dgm:pt modelId="{B8D58EDB-3D1E-407C-8FAA-D68DF3F71A48}" type="sibTrans" cxnId="{FC9B8506-BB79-4188-AB08-FF55BD171AA6}">
      <dgm:prSet/>
      <dgm:spPr/>
      <dgm:t>
        <a:bodyPr/>
        <a:lstStyle/>
        <a:p>
          <a:endParaRPr lang="pt-BR"/>
        </a:p>
      </dgm:t>
    </dgm:pt>
    <dgm:pt modelId="{41A12375-D7BE-4D21-9B8F-A5D87631EECB}">
      <dgm:prSet/>
      <dgm:spPr/>
      <dgm:t>
        <a:bodyPr/>
        <a:lstStyle/>
        <a:p>
          <a:r>
            <a:rPr lang="pt-BR" dirty="0"/>
            <a:t>431 Fundos</a:t>
          </a:r>
        </a:p>
      </dgm:t>
    </dgm:pt>
    <dgm:pt modelId="{4F0A54D2-4AD9-45D2-9A1D-D0D73E2A18E0}" type="parTrans" cxnId="{ACAD48C0-FF72-4D54-AD08-467449139B2B}">
      <dgm:prSet/>
      <dgm:spPr/>
      <dgm:t>
        <a:bodyPr/>
        <a:lstStyle/>
        <a:p>
          <a:endParaRPr lang="pt-BR"/>
        </a:p>
      </dgm:t>
    </dgm:pt>
    <dgm:pt modelId="{28FD4891-B6A4-4A0A-966B-0A7FD57EAFE6}" type="sibTrans" cxnId="{ACAD48C0-FF72-4D54-AD08-467449139B2B}">
      <dgm:prSet/>
      <dgm:spPr/>
      <dgm:t>
        <a:bodyPr/>
        <a:lstStyle/>
        <a:p>
          <a:endParaRPr lang="pt-BR"/>
        </a:p>
      </dgm:t>
    </dgm:pt>
    <dgm:pt modelId="{DB0BB33D-0232-441D-A5D3-40B71145C81D}">
      <dgm:prSet/>
      <dgm:spPr/>
      <dgm:t>
        <a:bodyPr/>
        <a:lstStyle/>
        <a:p>
          <a:r>
            <a:rPr lang="pt-BR" dirty="0"/>
            <a:t>Perfil Temático</a:t>
          </a:r>
        </a:p>
      </dgm:t>
    </dgm:pt>
    <dgm:pt modelId="{D7FF947E-59F5-4621-9A37-1513741FEB56}" type="parTrans" cxnId="{2E6714FE-2F11-4BA1-90E4-4A52909CFAF9}">
      <dgm:prSet/>
      <dgm:spPr/>
      <dgm:t>
        <a:bodyPr/>
        <a:lstStyle/>
        <a:p>
          <a:endParaRPr lang="pt-BR"/>
        </a:p>
      </dgm:t>
    </dgm:pt>
    <dgm:pt modelId="{F443AE17-3013-44EA-A5C2-545A03DF4AE2}" type="sibTrans" cxnId="{2E6714FE-2F11-4BA1-90E4-4A52909CFAF9}">
      <dgm:prSet/>
      <dgm:spPr/>
      <dgm:t>
        <a:bodyPr/>
        <a:lstStyle/>
        <a:p>
          <a:endParaRPr lang="pt-BR"/>
        </a:p>
      </dgm:t>
    </dgm:pt>
    <dgm:pt modelId="{018FA0FB-3E89-4213-B31E-D6D01CF65D13}" type="pres">
      <dgm:prSet presAssocID="{8C04D29F-220A-4D76-84FF-3B465EA6A0BC}" presName="Name0" presStyleCnt="0">
        <dgm:presLayoutVars>
          <dgm:dir/>
          <dgm:animLvl val="lvl"/>
          <dgm:resizeHandles val="exact"/>
        </dgm:presLayoutVars>
      </dgm:prSet>
      <dgm:spPr/>
    </dgm:pt>
    <dgm:pt modelId="{CAD21D5B-021B-42FE-8198-393D955921E7}" type="pres">
      <dgm:prSet presAssocID="{6F864D98-38B1-439F-AB74-8AC74D8ECAFB}" presName="Name8" presStyleCnt="0"/>
      <dgm:spPr/>
    </dgm:pt>
    <dgm:pt modelId="{C0FC304E-62BC-45E4-B27C-C77ED1BE5D37}" type="pres">
      <dgm:prSet presAssocID="{6F864D98-38B1-439F-AB74-8AC74D8ECAFB}" presName="level" presStyleLbl="node1" presStyleIdx="0" presStyleCnt="5">
        <dgm:presLayoutVars>
          <dgm:chMax val="1"/>
          <dgm:bulletEnabled val="1"/>
        </dgm:presLayoutVars>
      </dgm:prSet>
      <dgm:spPr/>
    </dgm:pt>
    <dgm:pt modelId="{19FA90D5-52B6-4FDE-8741-A0F1F73A222E}" type="pres">
      <dgm:prSet presAssocID="{6F864D98-38B1-439F-AB74-8AC74D8ECAF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B20AC8F-D76D-4491-9A6A-5D268A030F15}" type="pres">
      <dgm:prSet presAssocID="{EE302A59-AB8A-4ED0-8D9D-4CFFD854E02D}" presName="Name8" presStyleCnt="0"/>
      <dgm:spPr/>
    </dgm:pt>
    <dgm:pt modelId="{FF5B2D61-6F14-4009-ADF5-2B3F11481E96}" type="pres">
      <dgm:prSet presAssocID="{EE302A59-AB8A-4ED0-8D9D-4CFFD854E02D}" presName="level" presStyleLbl="node1" presStyleIdx="1" presStyleCnt="5">
        <dgm:presLayoutVars>
          <dgm:chMax val="1"/>
          <dgm:bulletEnabled val="1"/>
        </dgm:presLayoutVars>
      </dgm:prSet>
      <dgm:spPr/>
    </dgm:pt>
    <dgm:pt modelId="{8AC62EC9-6D4E-4562-95D9-90BCA7198ED9}" type="pres">
      <dgm:prSet presAssocID="{EE302A59-AB8A-4ED0-8D9D-4CFFD854E02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2C661EF-D6E2-4B97-AB43-409D94FDDFAE}" type="pres">
      <dgm:prSet presAssocID="{41A12375-D7BE-4D21-9B8F-A5D87631EECB}" presName="Name8" presStyleCnt="0"/>
      <dgm:spPr/>
    </dgm:pt>
    <dgm:pt modelId="{03B6E541-B6EB-4C03-A1E0-5DD57F44C382}" type="pres">
      <dgm:prSet presAssocID="{41A12375-D7BE-4D21-9B8F-A5D87631EECB}" presName="level" presStyleLbl="node1" presStyleIdx="2" presStyleCnt="5">
        <dgm:presLayoutVars>
          <dgm:chMax val="1"/>
          <dgm:bulletEnabled val="1"/>
        </dgm:presLayoutVars>
      </dgm:prSet>
      <dgm:spPr/>
    </dgm:pt>
    <dgm:pt modelId="{D16A600B-153B-441C-B435-75E1ABFE95B3}" type="pres">
      <dgm:prSet presAssocID="{41A12375-D7BE-4D21-9B8F-A5D87631EEC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E5D8A15-6F93-4EFA-985A-245097D3E729}" type="pres">
      <dgm:prSet presAssocID="{3DC172B7-DE4B-4224-A944-3651B769ED66}" presName="Name8" presStyleCnt="0"/>
      <dgm:spPr/>
    </dgm:pt>
    <dgm:pt modelId="{2911580B-E724-4E79-A08F-3148A4B92095}" type="pres">
      <dgm:prSet presAssocID="{3DC172B7-DE4B-4224-A944-3651B769ED66}" presName="level" presStyleLbl="node1" presStyleIdx="3" presStyleCnt="5">
        <dgm:presLayoutVars>
          <dgm:chMax val="1"/>
          <dgm:bulletEnabled val="1"/>
        </dgm:presLayoutVars>
      </dgm:prSet>
      <dgm:spPr/>
    </dgm:pt>
    <dgm:pt modelId="{D7401486-5BB0-4641-A5A0-27EA801040B8}" type="pres">
      <dgm:prSet presAssocID="{3DC172B7-DE4B-4224-A944-3651B769ED6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1317691-9608-467E-8C2F-33BF2A739B54}" type="pres">
      <dgm:prSet presAssocID="{DB0BB33D-0232-441D-A5D3-40B71145C81D}" presName="Name8" presStyleCnt="0"/>
      <dgm:spPr/>
    </dgm:pt>
    <dgm:pt modelId="{1E86C342-7309-4151-B5E9-7716670986AA}" type="pres">
      <dgm:prSet presAssocID="{DB0BB33D-0232-441D-A5D3-40B71145C81D}" presName="level" presStyleLbl="node1" presStyleIdx="4" presStyleCnt="5">
        <dgm:presLayoutVars>
          <dgm:chMax val="1"/>
          <dgm:bulletEnabled val="1"/>
        </dgm:presLayoutVars>
      </dgm:prSet>
      <dgm:spPr/>
    </dgm:pt>
    <dgm:pt modelId="{97671A30-0527-4D46-99FD-19E37759ABE8}" type="pres">
      <dgm:prSet presAssocID="{DB0BB33D-0232-441D-A5D3-40B71145C81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C9B8506-BB79-4188-AB08-FF55BD171AA6}" srcId="{8C04D29F-220A-4D76-84FF-3B465EA6A0BC}" destId="{3DC172B7-DE4B-4224-A944-3651B769ED66}" srcOrd="3" destOrd="0" parTransId="{6BA430C5-AB36-4405-BCAD-33AB1A4ED7BC}" sibTransId="{B8D58EDB-3D1E-407C-8FAA-D68DF3F71A48}"/>
    <dgm:cxn modelId="{EA4C0818-3A2D-49A6-9F0F-A06EF31A8474}" type="presOf" srcId="{41A12375-D7BE-4D21-9B8F-A5D87631EECB}" destId="{03B6E541-B6EB-4C03-A1E0-5DD57F44C382}" srcOrd="0" destOrd="0" presId="urn:microsoft.com/office/officeart/2005/8/layout/pyramid1"/>
    <dgm:cxn modelId="{A893771E-2D84-4994-9CD7-E2AEC99E4DDB}" type="presOf" srcId="{3DC172B7-DE4B-4224-A944-3651B769ED66}" destId="{D7401486-5BB0-4641-A5A0-27EA801040B8}" srcOrd="1" destOrd="0" presId="urn:microsoft.com/office/officeart/2005/8/layout/pyramid1"/>
    <dgm:cxn modelId="{630A972A-AFF9-41AD-855E-65BAE8801E09}" type="presOf" srcId="{41A12375-D7BE-4D21-9B8F-A5D87631EECB}" destId="{D16A600B-153B-441C-B435-75E1ABFE95B3}" srcOrd="1" destOrd="0" presId="urn:microsoft.com/office/officeart/2005/8/layout/pyramid1"/>
    <dgm:cxn modelId="{89EB702C-8575-452D-95CC-E6A1F42A8FA9}" type="presOf" srcId="{EE302A59-AB8A-4ED0-8D9D-4CFFD854E02D}" destId="{FF5B2D61-6F14-4009-ADF5-2B3F11481E96}" srcOrd="0" destOrd="0" presId="urn:microsoft.com/office/officeart/2005/8/layout/pyramid1"/>
    <dgm:cxn modelId="{145B8D32-D53F-4F23-8C00-3FF2D50183FC}" srcId="{8C04D29F-220A-4D76-84FF-3B465EA6A0BC}" destId="{EE302A59-AB8A-4ED0-8D9D-4CFFD854E02D}" srcOrd="1" destOrd="0" parTransId="{1244DBE8-B109-44F1-8820-901D7E01F706}" sibTransId="{FB24AAB8-FA30-4607-9C52-1FCB5CF6F321}"/>
    <dgm:cxn modelId="{E1919934-3117-4CF8-83BF-6CEEFCDCB254}" type="presOf" srcId="{EE302A59-AB8A-4ED0-8D9D-4CFFD854E02D}" destId="{8AC62EC9-6D4E-4562-95D9-90BCA7198ED9}" srcOrd="1" destOrd="0" presId="urn:microsoft.com/office/officeart/2005/8/layout/pyramid1"/>
    <dgm:cxn modelId="{64AB604F-E5BE-4567-9B5F-FBC707755AAB}" type="presOf" srcId="{DB0BB33D-0232-441D-A5D3-40B71145C81D}" destId="{1E86C342-7309-4151-B5E9-7716670986AA}" srcOrd="0" destOrd="0" presId="urn:microsoft.com/office/officeart/2005/8/layout/pyramid1"/>
    <dgm:cxn modelId="{C365A872-99BC-4450-B872-EF1E7B9C4B0A}" type="presOf" srcId="{DB0BB33D-0232-441D-A5D3-40B71145C81D}" destId="{97671A30-0527-4D46-99FD-19E37759ABE8}" srcOrd="1" destOrd="0" presId="urn:microsoft.com/office/officeart/2005/8/layout/pyramid1"/>
    <dgm:cxn modelId="{7BE81192-E4C9-42B8-850C-5BA17EF2E76C}" type="presOf" srcId="{3DC172B7-DE4B-4224-A944-3651B769ED66}" destId="{2911580B-E724-4E79-A08F-3148A4B92095}" srcOrd="0" destOrd="0" presId="urn:microsoft.com/office/officeart/2005/8/layout/pyramid1"/>
    <dgm:cxn modelId="{ACAD48C0-FF72-4D54-AD08-467449139B2B}" srcId="{8C04D29F-220A-4D76-84FF-3B465EA6A0BC}" destId="{41A12375-D7BE-4D21-9B8F-A5D87631EECB}" srcOrd="2" destOrd="0" parTransId="{4F0A54D2-4AD9-45D2-9A1D-D0D73E2A18E0}" sibTransId="{28FD4891-B6A4-4A0A-966B-0A7FD57EAFE6}"/>
    <dgm:cxn modelId="{B34C04CB-9A22-4D1E-B480-35125D846565}" srcId="{8C04D29F-220A-4D76-84FF-3B465EA6A0BC}" destId="{6F864D98-38B1-439F-AB74-8AC74D8ECAFB}" srcOrd="0" destOrd="0" parTransId="{2F540904-5C0C-4047-A18C-5B777EEB8232}" sibTransId="{47F2DF09-E911-4780-9542-8409258D2E15}"/>
    <dgm:cxn modelId="{BAF75AE5-BD62-4DDD-BBF0-44D54405FB64}" type="presOf" srcId="{6F864D98-38B1-439F-AB74-8AC74D8ECAFB}" destId="{C0FC304E-62BC-45E4-B27C-C77ED1BE5D37}" srcOrd="0" destOrd="0" presId="urn:microsoft.com/office/officeart/2005/8/layout/pyramid1"/>
    <dgm:cxn modelId="{F58FB8EA-454D-4E64-BE1E-7974123CB1CA}" type="presOf" srcId="{6F864D98-38B1-439F-AB74-8AC74D8ECAFB}" destId="{19FA90D5-52B6-4FDE-8741-A0F1F73A222E}" srcOrd="1" destOrd="0" presId="urn:microsoft.com/office/officeart/2005/8/layout/pyramid1"/>
    <dgm:cxn modelId="{FEDA12F4-6565-40E7-82C2-14E7FF0E57A2}" type="presOf" srcId="{8C04D29F-220A-4D76-84FF-3B465EA6A0BC}" destId="{018FA0FB-3E89-4213-B31E-D6D01CF65D13}" srcOrd="0" destOrd="0" presId="urn:microsoft.com/office/officeart/2005/8/layout/pyramid1"/>
    <dgm:cxn modelId="{2E6714FE-2F11-4BA1-90E4-4A52909CFAF9}" srcId="{8C04D29F-220A-4D76-84FF-3B465EA6A0BC}" destId="{DB0BB33D-0232-441D-A5D3-40B71145C81D}" srcOrd="4" destOrd="0" parTransId="{D7FF947E-59F5-4621-9A37-1513741FEB56}" sibTransId="{F443AE17-3013-44EA-A5C2-545A03DF4AE2}"/>
    <dgm:cxn modelId="{4C00C4E7-37D1-46C2-8823-D2A3091E7F8C}" type="presParOf" srcId="{018FA0FB-3E89-4213-B31E-D6D01CF65D13}" destId="{CAD21D5B-021B-42FE-8198-393D955921E7}" srcOrd="0" destOrd="0" presId="urn:microsoft.com/office/officeart/2005/8/layout/pyramid1"/>
    <dgm:cxn modelId="{2A449FA2-E3E7-41D7-987D-243EF14033E3}" type="presParOf" srcId="{CAD21D5B-021B-42FE-8198-393D955921E7}" destId="{C0FC304E-62BC-45E4-B27C-C77ED1BE5D37}" srcOrd="0" destOrd="0" presId="urn:microsoft.com/office/officeart/2005/8/layout/pyramid1"/>
    <dgm:cxn modelId="{C3B1C8B9-FF14-4A5E-A799-E674F0502050}" type="presParOf" srcId="{CAD21D5B-021B-42FE-8198-393D955921E7}" destId="{19FA90D5-52B6-4FDE-8741-A0F1F73A222E}" srcOrd="1" destOrd="0" presId="urn:microsoft.com/office/officeart/2005/8/layout/pyramid1"/>
    <dgm:cxn modelId="{A671A1DE-5056-47A8-AD1D-B628045676C9}" type="presParOf" srcId="{018FA0FB-3E89-4213-B31E-D6D01CF65D13}" destId="{EB20AC8F-D76D-4491-9A6A-5D268A030F15}" srcOrd="1" destOrd="0" presId="urn:microsoft.com/office/officeart/2005/8/layout/pyramid1"/>
    <dgm:cxn modelId="{0AA2EDE3-132C-41A5-950E-81B4E109BB83}" type="presParOf" srcId="{EB20AC8F-D76D-4491-9A6A-5D268A030F15}" destId="{FF5B2D61-6F14-4009-ADF5-2B3F11481E96}" srcOrd="0" destOrd="0" presId="urn:microsoft.com/office/officeart/2005/8/layout/pyramid1"/>
    <dgm:cxn modelId="{64AE8876-F611-4A87-B8B0-A352E17308B7}" type="presParOf" srcId="{EB20AC8F-D76D-4491-9A6A-5D268A030F15}" destId="{8AC62EC9-6D4E-4562-95D9-90BCA7198ED9}" srcOrd="1" destOrd="0" presId="urn:microsoft.com/office/officeart/2005/8/layout/pyramid1"/>
    <dgm:cxn modelId="{215AC886-5247-4481-9811-A989C5775AE4}" type="presParOf" srcId="{018FA0FB-3E89-4213-B31E-D6D01CF65D13}" destId="{D2C661EF-D6E2-4B97-AB43-409D94FDDFAE}" srcOrd="2" destOrd="0" presId="urn:microsoft.com/office/officeart/2005/8/layout/pyramid1"/>
    <dgm:cxn modelId="{7E88F72C-5602-45B0-A524-6528E0B4ABD0}" type="presParOf" srcId="{D2C661EF-D6E2-4B97-AB43-409D94FDDFAE}" destId="{03B6E541-B6EB-4C03-A1E0-5DD57F44C382}" srcOrd="0" destOrd="0" presId="urn:microsoft.com/office/officeart/2005/8/layout/pyramid1"/>
    <dgm:cxn modelId="{603B8537-2521-49B2-83AA-B8D69938BAE0}" type="presParOf" srcId="{D2C661EF-D6E2-4B97-AB43-409D94FDDFAE}" destId="{D16A600B-153B-441C-B435-75E1ABFE95B3}" srcOrd="1" destOrd="0" presId="urn:microsoft.com/office/officeart/2005/8/layout/pyramid1"/>
    <dgm:cxn modelId="{27551B60-9DD0-4AC5-8056-D3BBE0B7E0A1}" type="presParOf" srcId="{018FA0FB-3E89-4213-B31E-D6D01CF65D13}" destId="{0E5D8A15-6F93-4EFA-985A-245097D3E729}" srcOrd="3" destOrd="0" presId="urn:microsoft.com/office/officeart/2005/8/layout/pyramid1"/>
    <dgm:cxn modelId="{FF31BDAA-0F5E-4505-BAAE-BABCBAAFAAE2}" type="presParOf" srcId="{0E5D8A15-6F93-4EFA-985A-245097D3E729}" destId="{2911580B-E724-4E79-A08F-3148A4B92095}" srcOrd="0" destOrd="0" presId="urn:microsoft.com/office/officeart/2005/8/layout/pyramid1"/>
    <dgm:cxn modelId="{0E146CE8-73A2-48A8-8019-DA5BAD51B257}" type="presParOf" srcId="{0E5D8A15-6F93-4EFA-985A-245097D3E729}" destId="{D7401486-5BB0-4641-A5A0-27EA801040B8}" srcOrd="1" destOrd="0" presId="urn:microsoft.com/office/officeart/2005/8/layout/pyramid1"/>
    <dgm:cxn modelId="{52651818-A91F-4642-9B12-2FBFAB5C4ECA}" type="presParOf" srcId="{018FA0FB-3E89-4213-B31E-D6D01CF65D13}" destId="{01317691-9608-467E-8C2F-33BF2A739B54}" srcOrd="4" destOrd="0" presId="urn:microsoft.com/office/officeart/2005/8/layout/pyramid1"/>
    <dgm:cxn modelId="{7DDFAE99-993C-4A68-A92A-DAEB7F092593}" type="presParOf" srcId="{01317691-9608-467E-8C2F-33BF2A739B54}" destId="{1E86C342-7309-4151-B5E9-7716670986AA}" srcOrd="0" destOrd="0" presId="urn:microsoft.com/office/officeart/2005/8/layout/pyramid1"/>
    <dgm:cxn modelId="{B2180F02-F3C2-4F45-AFB8-A57C255F810E}" type="presParOf" srcId="{01317691-9608-467E-8C2F-33BF2A739B54}" destId="{97671A30-0527-4D46-99FD-19E37759ABE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04D29F-220A-4D76-84FF-3B465EA6A0BC}" type="doc">
      <dgm:prSet loTypeId="urn:microsoft.com/office/officeart/2005/8/layout/pyramid1" loCatId="pyramid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6F864D98-38B1-439F-AB74-8AC74D8ECAFB}">
      <dgm:prSet phldrT="[Texto]"/>
      <dgm:spPr/>
      <dgm:t>
        <a:bodyPr/>
        <a:lstStyle/>
        <a:p>
          <a:r>
            <a:rPr lang="pt-BR" dirty="0"/>
            <a:t>R$ ?</a:t>
          </a:r>
        </a:p>
      </dgm:t>
    </dgm:pt>
    <dgm:pt modelId="{2F540904-5C0C-4047-A18C-5B777EEB8232}" type="parTrans" cxnId="{B34C04CB-9A22-4D1E-B480-35125D846565}">
      <dgm:prSet/>
      <dgm:spPr/>
      <dgm:t>
        <a:bodyPr/>
        <a:lstStyle/>
        <a:p>
          <a:endParaRPr lang="pt-BR"/>
        </a:p>
      </dgm:t>
    </dgm:pt>
    <dgm:pt modelId="{47F2DF09-E911-4780-9542-8409258D2E15}" type="sibTrans" cxnId="{B34C04CB-9A22-4D1E-B480-35125D846565}">
      <dgm:prSet/>
      <dgm:spPr/>
      <dgm:t>
        <a:bodyPr/>
        <a:lstStyle/>
        <a:p>
          <a:endParaRPr lang="pt-BR"/>
        </a:p>
      </dgm:t>
    </dgm:pt>
    <dgm:pt modelId="{EE302A59-AB8A-4ED0-8D9D-4CFFD854E02D}">
      <dgm:prSet phldrT="[Texto]"/>
      <dgm:spPr/>
      <dgm:t>
        <a:bodyPr/>
        <a:lstStyle/>
        <a:p>
          <a:r>
            <a:rPr lang="pt-BR" dirty="0" err="1"/>
            <a:t>Multiativos</a:t>
          </a:r>
          <a:endParaRPr lang="pt-BR" dirty="0"/>
        </a:p>
      </dgm:t>
    </dgm:pt>
    <dgm:pt modelId="{1244DBE8-B109-44F1-8820-901D7E01F706}" type="parTrans" cxnId="{145B8D32-D53F-4F23-8C00-3FF2D50183FC}">
      <dgm:prSet/>
      <dgm:spPr/>
      <dgm:t>
        <a:bodyPr/>
        <a:lstStyle/>
        <a:p>
          <a:endParaRPr lang="pt-BR"/>
        </a:p>
      </dgm:t>
    </dgm:pt>
    <dgm:pt modelId="{FB24AAB8-FA30-4607-9C52-1FCB5CF6F321}" type="sibTrans" cxnId="{145B8D32-D53F-4F23-8C00-3FF2D50183FC}">
      <dgm:prSet/>
      <dgm:spPr/>
      <dgm:t>
        <a:bodyPr/>
        <a:lstStyle/>
        <a:p>
          <a:endParaRPr lang="pt-BR"/>
        </a:p>
      </dgm:t>
    </dgm:pt>
    <dgm:pt modelId="{3DC172B7-DE4B-4224-A944-3651B769ED66}">
      <dgm:prSet phldrT="[Texto]"/>
      <dgm:spPr/>
      <dgm:t>
        <a:bodyPr/>
        <a:lstStyle/>
        <a:p>
          <a:r>
            <a:rPr lang="pt-BR" dirty="0"/>
            <a:t>Gestão Ativa</a:t>
          </a:r>
        </a:p>
      </dgm:t>
    </dgm:pt>
    <dgm:pt modelId="{6BA430C5-AB36-4405-BCAD-33AB1A4ED7BC}" type="parTrans" cxnId="{FC9B8506-BB79-4188-AB08-FF55BD171AA6}">
      <dgm:prSet/>
      <dgm:spPr/>
      <dgm:t>
        <a:bodyPr/>
        <a:lstStyle/>
        <a:p>
          <a:endParaRPr lang="pt-BR"/>
        </a:p>
      </dgm:t>
    </dgm:pt>
    <dgm:pt modelId="{B8D58EDB-3D1E-407C-8FAA-D68DF3F71A48}" type="sibTrans" cxnId="{FC9B8506-BB79-4188-AB08-FF55BD171AA6}">
      <dgm:prSet/>
      <dgm:spPr/>
      <dgm:t>
        <a:bodyPr/>
        <a:lstStyle/>
        <a:p>
          <a:endParaRPr lang="pt-BR"/>
        </a:p>
      </dgm:t>
    </dgm:pt>
    <dgm:pt modelId="{41A12375-D7BE-4D21-9B8F-A5D87631EECB}">
      <dgm:prSet/>
      <dgm:spPr/>
      <dgm:t>
        <a:bodyPr/>
        <a:lstStyle/>
        <a:p>
          <a:r>
            <a:rPr lang="pt-BR" dirty="0"/>
            <a:t>? Fundos</a:t>
          </a:r>
        </a:p>
      </dgm:t>
    </dgm:pt>
    <dgm:pt modelId="{4F0A54D2-4AD9-45D2-9A1D-D0D73E2A18E0}" type="parTrans" cxnId="{ACAD48C0-FF72-4D54-AD08-467449139B2B}">
      <dgm:prSet/>
      <dgm:spPr/>
      <dgm:t>
        <a:bodyPr/>
        <a:lstStyle/>
        <a:p>
          <a:endParaRPr lang="pt-BR"/>
        </a:p>
      </dgm:t>
    </dgm:pt>
    <dgm:pt modelId="{28FD4891-B6A4-4A0A-966B-0A7FD57EAFE6}" type="sibTrans" cxnId="{ACAD48C0-FF72-4D54-AD08-467449139B2B}">
      <dgm:prSet/>
      <dgm:spPr/>
      <dgm:t>
        <a:bodyPr/>
        <a:lstStyle/>
        <a:p>
          <a:endParaRPr lang="pt-BR"/>
        </a:p>
      </dgm:t>
    </dgm:pt>
    <dgm:pt modelId="{DB0BB33D-0232-441D-A5D3-40B71145C81D}">
      <dgm:prSet/>
      <dgm:spPr/>
      <dgm:t>
        <a:bodyPr/>
        <a:lstStyle/>
        <a:p>
          <a:r>
            <a:rPr lang="pt-BR" dirty="0"/>
            <a:t>Híbrido</a:t>
          </a:r>
        </a:p>
      </dgm:t>
    </dgm:pt>
    <dgm:pt modelId="{D7FF947E-59F5-4621-9A37-1513741FEB56}" type="parTrans" cxnId="{2E6714FE-2F11-4BA1-90E4-4A52909CFAF9}">
      <dgm:prSet/>
      <dgm:spPr/>
      <dgm:t>
        <a:bodyPr/>
        <a:lstStyle/>
        <a:p>
          <a:endParaRPr lang="pt-BR"/>
        </a:p>
      </dgm:t>
    </dgm:pt>
    <dgm:pt modelId="{F443AE17-3013-44EA-A5C2-545A03DF4AE2}" type="sibTrans" cxnId="{2E6714FE-2F11-4BA1-90E4-4A52909CFAF9}">
      <dgm:prSet/>
      <dgm:spPr/>
      <dgm:t>
        <a:bodyPr/>
        <a:lstStyle/>
        <a:p>
          <a:endParaRPr lang="pt-BR"/>
        </a:p>
      </dgm:t>
    </dgm:pt>
    <dgm:pt modelId="{018FA0FB-3E89-4213-B31E-D6D01CF65D13}" type="pres">
      <dgm:prSet presAssocID="{8C04D29F-220A-4D76-84FF-3B465EA6A0BC}" presName="Name0" presStyleCnt="0">
        <dgm:presLayoutVars>
          <dgm:dir/>
          <dgm:animLvl val="lvl"/>
          <dgm:resizeHandles val="exact"/>
        </dgm:presLayoutVars>
      </dgm:prSet>
      <dgm:spPr/>
    </dgm:pt>
    <dgm:pt modelId="{CAD21D5B-021B-42FE-8198-393D955921E7}" type="pres">
      <dgm:prSet presAssocID="{6F864D98-38B1-439F-AB74-8AC74D8ECAFB}" presName="Name8" presStyleCnt="0"/>
      <dgm:spPr/>
    </dgm:pt>
    <dgm:pt modelId="{C0FC304E-62BC-45E4-B27C-C77ED1BE5D37}" type="pres">
      <dgm:prSet presAssocID="{6F864D98-38B1-439F-AB74-8AC74D8ECAFB}" presName="level" presStyleLbl="node1" presStyleIdx="0" presStyleCnt="5">
        <dgm:presLayoutVars>
          <dgm:chMax val="1"/>
          <dgm:bulletEnabled val="1"/>
        </dgm:presLayoutVars>
      </dgm:prSet>
      <dgm:spPr/>
    </dgm:pt>
    <dgm:pt modelId="{19FA90D5-52B6-4FDE-8741-A0F1F73A222E}" type="pres">
      <dgm:prSet presAssocID="{6F864D98-38B1-439F-AB74-8AC74D8ECAF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B20AC8F-D76D-4491-9A6A-5D268A030F15}" type="pres">
      <dgm:prSet presAssocID="{EE302A59-AB8A-4ED0-8D9D-4CFFD854E02D}" presName="Name8" presStyleCnt="0"/>
      <dgm:spPr/>
    </dgm:pt>
    <dgm:pt modelId="{FF5B2D61-6F14-4009-ADF5-2B3F11481E96}" type="pres">
      <dgm:prSet presAssocID="{EE302A59-AB8A-4ED0-8D9D-4CFFD854E02D}" presName="level" presStyleLbl="node1" presStyleIdx="1" presStyleCnt="5">
        <dgm:presLayoutVars>
          <dgm:chMax val="1"/>
          <dgm:bulletEnabled val="1"/>
        </dgm:presLayoutVars>
      </dgm:prSet>
      <dgm:spPr/>
    </dgm:pt>
    <dgm:pt modelId="{8AC62EC9-6D4E-4562-95D9-90BCA7198ED9}" type="pres">
      <dgm:prSet presAssocID="{EE302A59-AB8A-4ED0-8D9D-4CFFD854E02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2C661EF-D6E2-4B97-AB43-409D94FDDFAE}" type="pres">
      <dgm:prSet presAssocID="{41A12375-D7BE-4D21-9B8F-A5D87631EECB}" presName="Name8" presStyleCnt="0"/>
      <dgm:spPr/>
    </dgm:pt>
    <dgm:pt modelId="{03B6E541-B6EB-4C03-A1E0-5DD57F44C382}" type="pres">
      <dgm:prSet presAssocID="{41A12375-D7BE-4D21-9B8F-A5D87631EECB}" presName="level" presStyleLbl="node1" presStyleIdx="2" presStyleCnt="5">
        <dgm:presLayoutVars>
          <dgm:chMax val="1"/>
          <dgm:bulletEnabled val="1"/>
        </dgm:presLayoutVars>
      </dgm:prSet>
      <dgm:spPr/>
    </dgm:pt>
    <dgm:pt modelId="{D16A600B-153B-441C-B435-75E1ABFE95B3}" type="pres">
      <dgm:prSet presAssocID="{41A12375-D7BE-4D21-9B8F-A5D87631EEC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E5D8A15-6F93-4EFA-985A-245097D3E729}" type="pres">
      <dgm:prSet presAssocID="{3DC172B7-DE4B-4224-A944-3651B769ED66}" presName="Name8" presStyleCnt="0"/>
      <dgm:spPr/>
    </dgm:pt>
    <dgm:pt modelId="{2911580B-E724-4E79-A08F-3148A4B92095}" type="pres">
      <dgm:prSet presAssocID="{3DC172B7-DE4B-4224-A944-3651B769ED66}" presName="level" presStyleLbl="node1" presStyleIdx="3" presStyleCnt="5">
        <dgm:presLayoutVars>
          <dgm:chMax val="1"/>
          <dgm:bulletEnabled val="1"/>
        </dgm:presLayoutVars>
      </dgm:prSet>
      <dgm:spPr/>
    </dgm:pt>
    <dgm:pt modelId="{D7401486-5BB0-4641-A5A0-27EA801040B8}" type="pres">
      <dgm:prSet presAssocID="{3DC172B7-DE4B-4224-A944-3651B769ED6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1317691-9608-467E-8C2F-33BF2A739B54}" type="pres">
      <dgm:prSet presAssocID="{DB0BB33D-0232-441D-A5D3-40B71145C81D}" presName="Name8" presStyleCnt="0"/>
      <dgm:spPr/>
    </dgm:pt>
    <dgm:pt modelId="{1E86C342-7309-4151-B5E9-7716670986AA}" type="pres">
      <dgm:prSet presAssocID="{DB0BB33D-0232-441D-A5D3-40B71145C81D}" presName="level" presStyleLbl="node1" presStyleIdx="4" presStyleCnt="5">
        <dgm:presLayoutVars>
          <dgm:chMax val="1"/>
          <dgm:bulletEnabled val="1"/>
        </dgm:presLayoutVars>
      </dgm:prSet>
      <dgm:spPr/>
    </dgm:pt>
    <dgm:pt modelId="{97671A30-0527-4D46-99FD-19E37759ABE8}" type="pres">
      <dgm:prSet presAssocID="{DB0BB33D-0232-441D-A5D3-40B71145C81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C9B8506-BB79-4188-AB08-FF55BD171AA6}" srcId="{8C04D29F-220A-4D76-84FF-3B465EA6A0BC}" destId="{3DC172B7-DE4B-4224-A944-3651B769ED66}" srcOrd="3" destOrd="0" parTransId="{6BA430C5-AB36-4405-BCAD-33AB1A4ED7BC}" sibTransId="{B8D58EDB-3D1E-407C-8FAA-D68DF3F71A48}"/>
    <dgm:cxn modelId="{EA4C0818-3A2D-49A6-9F0F-A06EF31A8474}" type="presOf" srcId="{41A12375-D7BE-4D21-9B8F-A5D87631EECB}" destId="{03B6E541-B6EB-4C03-A1E0-5DD57F44C382}" srcOrd="0" destOrd="0" presId="urn:microsoft.com/office/officeart/2005/8/layout/pyramid1"/>
    <dgm:cxn modelId="{A893771E-2D84-4994-9CD7-E2AEC99E4DDB}" type="presOf" srcId="{3DC172B7-DE4B-4224-A944-3651B769ED66}" destId="{D7401486-5BB0-4641-A5A0-27EA801040B8}" srcOrd="1" destOrd="0" presId="urn:microsoft.com/office/officeart/2005/8/layout/pyramid1"/>
    <dgm:cxn modelId="{630A972A-AFF9-41AD-855E-65BAE8801E09}" type="presOf" srcId="{41A12375-D7BE-4D21-9B8F-A5D87631EECB}" destId="{D16A600B-153B-441C-B435-75E1ABFE95B3}" srcOrd="1" destOrd="0" presId="urn:microsoft.com/office/officeart/2005/8/layout/pyramid1"/>
    <dgm:cxn modelId="{89EB702C-8575-452D-95CC-E6A1F42A8FA9}" type="presOf" srcId="{EE302A59-AB8A-4ED0-8D9D-4CFFD854E02D}" destId="{FF5B2D61-6F14-4009-ADF5-2B3F11481E96}" srcOrd="0" destOrd="0" presId="urn:microsoft.com/office/officeart/2005/8/layout/pyramid1"/>
    <dgm:cxn modelId="{145B8D32-D53F-4F23-8C00-3FF2D50183FC}" srcId="{8C04D29F-220A-4D76-84FF-3B465EA6A0BC}" destId="{EE302A59-AB8A-4ED0-8D9D-4CFFD854E02D}" srcOrd="1" destOrd="0" parTransId="{1244DBE8-B109-44F1-8820-901D7E01F706}" sibTransId="{FB24AAB8-FA30-4607-9C52-1FCB5CF6F321}"/>
    <dgm:cxn modelId="{E1919934-3117-4CF8-83BF-6CEEFCDCB254}" type="presOf" srcId="{EE302A59-AB8A-4ED0-8D9D-4CFFD854E02D}" destId="{8AC62EC9-6D4E-4562-95D9-90BCA7198ED9}" srcOrd="1" destOrd="0" presId="urn:microsoft.com/office/officeart/2005/8/layout/pyramid1"/>
    <dgm:cxn modelId="{64AB604F-E5BE-4567-9B5F-FBC707755AAB}" type="presOf" srcId="{DB0BB33D-0232-441D-A5D3-40B71145C81D}" destId="{1E86C342-7309-4151-B5E9-7716670986AA}" srcOrd="0" destOrd="0" presId="urn:microsoft.com/office/officeart/2005/8/layout/pyramid1"/>
    <dgm:cxn modelId="{C365A872-99BC-4450-B872-EF1E7B9C4B0A}" type="presOf" srcId="{DB0BB33D-0232-441D-A5D3-40B71145C81D}" destId="{97671A30-0527-4D46-99FD-19E37759ABE8}" srcOrd="1" destOrd="0" presId="urn:microsoft.com/office/officeart/2005/8/layout/pyramid1"/>
    <dgm:cxn modelId="{7BE81192-E4C9-42B8-850C-5BA17EF2E76C}" type="presOf" srcId="{3DC172B7-DE4B-4224-A944-3651B769ED66}" destId="{2911580B-E724-4E79-A08F-3148A4B92095}" srcOrd="0" destOrd="0" presId="urn:microsoft.com/office/officeart/2005/8/layout/pyramid1"/>
    <dgm:cxn modelId="{ACAD48C0-FF72-4D54-AD08-467449139B2B}" srcId="{8C04D29F-220A-4D76-84FF-3B465EA6A0BC}" destId="{41A12375-D7BE-4D21-9B8F-A5D87631EECB}" srcOrd="2" destOrd="0" parTransId="{4F0A54D2-4AD9-45D2-9A1D-D0D73E2A18E0}" sibTransId="{28FD4891-B6A4-4A0A-966B-0A7FD57EAFE6}"/>
    <dgm:cxn modelId="{B34C04CB-9A22-4D1E-B480-35125D846565}" srcId="{8C04D29F-220A-4D76-84FF-3B465EA6A0BC}" destId="{6F864D98-38B1-439F-AB74-8AC74D8ECAFB}" srcOrd="0" destOrd="0" parTransId="{2F540904-5C0C-4047-A18C-5B777EEB8232}" sibTransId="{47F2DF09-E911-4780-9542-8409258D2E15}"/>
    <dgm:cxn modelId="{BAF75AE5-BD62-4DDD-BBF0-44D54405FB64}" type="presOf" srcId="{6F864D98-38B1-439F-AB74-8AC74D8ECAFB}" destId="{C0FC304E-62BC-45E4-B27C-C77ED1BE5D37}" srcOrd="0" destOrd="0" presId="urn:microsoft.com/office/officeart/2005/8/layout/pyramid1"/>
    <dgm:cxn modelId="{F58FB8EA-454D-4E64-BE1E-7974123CB1CA}" type="presOf" srcId="{6F864D98-38B1-439F-AB74-8AC74D8ECAFB}" destId="{19FA90D5-52B6-4FDE-8741-A0F1F73A222E}" srcOrd="1" destOrd="0" presId="urn:microsoft.com/office/officeart/2005/8/layout/pyramid1"/>
    <dgm:cxn modelId="{FEDA12F4-6565-40E7-82C2-14E7FF0E57A2}" type="presOf" srcId="{8C04D29F-220A-4D76-84FF-3B465EA6A0BC}" destId="{018FA0FB-3E89-4213-B31E-D6D01CF65D13}" srcOrd="0" destOrd="0" presId="urn:microsoft.com/office/officeart/2005/8/layout/pyramid1"/>
    <dgm:cxn modelId="{2E6714FE-2F11-4BA1-90E4-4A52909CFAF9}" srcId="{8C04D29F-220A-4D76-84FF-3B465EA6A0BC}" destId="{DB0BB33D-0232-441D-A5D3-40B71145C81D}" srcOrd="4" destOrd="0" parTransId="{D7FF947E-59F5-4621-9A37-1513741FEB56}" sibTransId="{F443AE17-3013-44EA-A5C2-545A03DF4AE2}"/>
    <dgm:cxn modelId="{4C00C4E7-37D1-46C2-8823-D2A3091E7F8C}" type="presParOf" srcId="{018FA0FB-3E89-4213-B31E-D6D01CF65D13}" destId="{CAD21D5B-021B-42FE-8198-393D955921E7}" srcOrd="0" destOrd="0" presId="urn:microsoft.com/office/officeart/2005/8/layout/pyramid1"/>
    <dgm:cxn modelId="{2A449FA2-E3E7-41D7-987D-243EF14033E3}" type="presParOf" srcId="{CAD21D5B-021B-42FE-8198-393D955921E7}" destId="{C0FC304E-62BC-45E4-B27C-C77ED1BE5D37}" srcOrd="0" destOrd="0" presId="urn:microsoft.com/office/officeart/2005/8/layout/pyramid1"/>
    <dgm:cxn modelId="{C3B1C8B9-FF14-4A5E-A799-E674F0502050}" type="presParOf" srcId="{CAD21D5B-021B-42FE-8198-393D955921E7}" destId="{19FA90D5-52B6-4FDE-8741-A0F1F73A222E}" srcOrd="1" destOrd="0" presId="urn:microsoft.com/office/officeart/2005/8/layout/pyramid1"/>
    <dgm:cxn modelId="{A671A1DE-5056-47A8-AD1D-B628045676C9}" type="presParOf" srcId="{018FA0FB-3E89-4213-B31E-D6D01CF65D13}" destId="{EB20AC8F-D76D-4491-9A6A-5D268A030F15}" srcOrd="1" destOrd="0" presId="urn:microsoft.com/office/officeart/2005/8/layout/pyramid1"/>
    <dgm:cxn modelId="{0AA2EDE3-132C-41A5-950E-81B4E109BB83}" type="presParOf" srcId="{EB20AC8F-D76D-4491-9A6A-5D268A030F15}" destId="{FF5B2D61-6F14-4009-ADF5-2B3F11481E96}" srcOrd="0" destOrd="0" presId="urn:microsoft.com/office/officeart/2005/8/layout/pyramid1"/>
    <dgm:cxn modelId="{64AE8876-F611-4A87-B8B0-A352E17308B7}" type="presParOf" srcId="{EB20AC8F-D76D-4491-9A6A-5D268A030F15}" destId="{8AC62EC9-6D4E-4562-95D9-90BCA7198ED9}" srcOrd="1" destOrd="0" presId="urn:microsoft.com/office/officeart/2005/8/layout/pyramid1"/>
    <dgm:cxn modelId="{215AC886-5247-4481-9811-A989C5775AE4}" type="presParOf" srcId="{018FA0FB-3E89-4213-B31E-D6D01CF65D13}" destId="{D2C661EF-D6E2-4B97-AB43-409D94FDDFAE}" srcOrd="2" destOrd="0" presId="urn:microsoft.com/office/officeart/2005/8/layout/pyramid1"/>
    <dgm:cxn modelId="{7E88F72C-5602-45B0-A524-6528E0B4ABD0}" type="presParOf" srcId="{D2C661EF-D6E2-4B97-AB43-409D94FDDFAE}" destId="{03B6E541-B6EB-4C03-A1E0-5DD57F44C382}" srcOrd="0" destOrd="0" presId="urn:microsoft.com/office/officeart/2005/8/layout/pyramid1"/>
    <dgm:cxn modelId="{603B8537-2521-49B2-83AA-B8D69938BAE0}" type="presParOf" srcId="{D2C661EF-D6E2-4B97-AB43-409D94FDDFAE}" destId="{D16A600B-153B-441C-B435-75E1ABFE95B3}" srcOrd="1" destOrd="0" presId="urn:microsoft.com/office/officeart/2005/8/layout/pyramid1"/>
    <dgm:cxn modelId="{27551B60-9DD0-4AC5-8056-D3BBE0B7E0A1}" type="presParOf" srcId="{018FA0FB-3E89-4213-B31E-D6D01CF65D13}" destId="{0E5D8A15-6F93-4EFA-985A-245097D3E729}" srcOrd="3" destOrd="0" presId="urn:microsoft.com/office/officeart/2005/8/layout/pyramid1"/>
    <dgm:cxn modelId="{FF31BDAA-0F5E-4505-BAAE-BABCBAAFAAE2}" type="presParOf" srcId="{0E5D8A15-6F93-4EFA-985A-245097D3E729}" destId="{2911580B-E724-4E79-A08F-3148A4B92095}" srcOrd="0" destOrd="0" presId="urn:microsoft.com/office/officeart/2005/8/layout/pyramid1"/>
    <dgm:cxn modelId="{0E146CE8-73A2-48A8-8019-DA5BAD51B257}" type="presParOf" srcId="{0E5D8A15-6F93-4EFA-985A-245097D3E729}" destId="{D7401486-5BB0-4641-A5A0-27EA801040B8}" srcOrd="1" destOrd="0" presId="urn:microsoft.com/office/officeart/2005/8/layout/pyramid1"/>
    <dgm:cxn modelId="{52651818-A91F-4642-9B12-2FBFAB5C4ECA}" type="presParOf" srcId="{018FA0FB-3E89-4213-B31E-D6D01CF65D13}" destId="{01317691-9608-467E-8C2F-33BF2A739B54}" srcOrd="4" destOrd="0" presId="urn:microsoft.com/office/officeart/2005/8/layout/pyramid1"/>
    <dgm:cxn modelId="{7DDFAE99-993C-4A68-A92A-DAEB7F092593}" type="presParOf" srcId="{01317691-9608-467E-8C2F-33BF2A739B54}" destId="{1E86C342-7309-4151-B5E9-7716670986AA}" srcOrd="0" destOrd="0" presId="urn:microsoft.com/office/officeart/2005/8/layout/pyramid1"/>
    <dgm:cxn modelId="{B2180F02-F3C2-4F45-AFB8-A57C255F810E}" type="presParOf" srcId="{01317691-9608-467E-8C2F-33BF2A739B54}" destId="{97671A30-0527-4D46-99FD-19E37759ABE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33F00B-A638-41B1-B22C-1C72A7FA699D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4A99EAD0-CCDA-493C-BDA0-42A2183B630F}">
      <dgm:prSet phldrT="[Texto]"/>
      <dgm:spPr/>
      <dgm:t>
        <a:bodyPr/>
        <a:lstStyle/>
        <a:p>
          <a:r>
            <a:rPr lang="pt-BR" dirty="0"/>
            <a:t>Recuperação</a:t>
          </a:r>
        </a:p>
      </dgm:t>
    </dgm:pt>
    <dgm:pt modelId="{8486A2FC-C75F-48AC-AE31-73899E0A0920}" type="parTrans" cxnId="{406CB80E-61BB-4A65-99C3-AA9F30B1F448}">
      <dgm:prSet/>
      <dgm:spPr/>
      <dgm:t>
        <a:bodyPr/>
        <a:lstStyle/>
        <a:p>
          <a:endParaRPr lang="pt-BR"/>
        </a:p>
      </dgm:t>
    </dgm:pt>
    <dgm:pt modelId="{AB42DACB-9993-4677-A4EF-42F8C0CB5BFB}" type="sibTrans" cxnId="{406CB80E-61BB-4A65-99C3-AA9F30B1F448}">
      <dgm:prSet/>
      <dgm:spPr/>
      <dgm:t>
        <a:bodyPr/>
        <a:lstStyle/>
        <a:p>
          <a:endParaRPr lang="pt-BR"/>
        </a:p>
      </dgm:t>
    </dgm:pt>
    <dgm:pt modelId="{0A50745C-7403-4A9B-937B-21C0FAF3799D}">
      <dgm:prSet phldrT="[Texto]"/>
      <dgm:spPr/>
      <dgm:t>
        <a:bodyPr/>
        <a:lstStyle/>
        <a:p>
          <a:r>
            <a:rPr lang="pt-BR" dirty="0"/>
            <a:t>Expansão</a:t>
          </a:r>
        </a:p>
      </dgm:t>
    </dgm:pt>
    <dgm:pt modelId="{35C641DC-5B44-48BB-A83A-4F2B97D8D669}" type="parTrans" cxnId="{3188910A-B8E9-4733-8AC6-85F04A51D316}">
      <dgm:prSet/>
      <dgm:spPr/>
      <dgm:t>
        <a:bodyPr/>
        <a:lstStyle/>
        <a:p>
          <a:endParaRPr lang="pt-BR"/>
        </a:p>
      </dgm:t>
    </dgm:pt>
    <dgm:pt modelId="{0E805307-6385-47D1-9B9A-0F133A59347A}" type="sibTrans" cxnId="{3188910A-B8E9-4733-8AC6-85F04A51D316}">
      <dgm:prSet/>
      <dgm:spPr/>
      <dgm:t>
        <a:bodyPr/>
        <a:lstStyle/>
        <a:p>
          <a:endParaRPr lang="pt-BR"/>
        </a:p>
      </dgm:t>
    </dgm:pt>
    <dgm:pt modelId="{C07EA1C6-75CD-434F-881C-4DE0433C11E2}">
      <dgm:prSet phldrT="[Texto]"/>
      <dgm:spPr/>
      <dgm:t>
        <a:bodyPr/>
        <a:lstStyle/>
        <a:p>
          <a:r>
            <a:rPr lang="pt-BR" dirty="0"/>
            <a:t>Excesso</a:t>
          </a:r>
        </a:p>
      </dgm:t>
    </dgm:pt>
    <dgm:pt modelId="{9312AA3B-743F-45BA-8F8E-0593CEF980EB}" type="parTrans" cxnId="{969AE440-30E1-4090-A3BE-ABFEE7748B9B}">
      <dgm:prSet/>
      <dgm:spPr/>
      <dgm:t>
        <a:bodyPr/>
        <a:lstStyle/>
        <a:p>
          <a:endParaRPr lang="pt-BR"/>
        </a:p>
      </dgm:t>
    </dgm:pt>
    <dgm:pt modelId="{EC0549E3-2181-4ADE-BD0F-3657E6AC8C2A}" type="sibTrans" cxnId="{969AE440-30E1-4090-A3BE-ABFEE7748B9B}">
      <dgm:prSet/>
      <dgm:spPr/>
      <dgm:t>
        <a:bodyPr/>
        <a:lstStyle/>
        <a:p>
          <a:endParaRPr lang="pt-BR"/>
        </a:p>
      </dgm:t>
    </dgm:pt>
    <dgm:pt modelId="{F216FA14-6785-492E-B1AC-B89C443AA3B9}">
      <dgm:prSet/>
      <dgm:spPr/>
      <dgm:t>
        <a:bodyPr/>
        <a:lstStyle/>
        <a:p>
          <a:r>
            <a:rPr lang="pt-BR" dirty="0"/>
            <a:t>Recessão</a:t>
          </a:r>
        </a:p>
      </dgm:t>
    </dgm:pt>
    <dgm:pt modelId="{D786040D-B340-4038-BF9A-0092F817C7E0}" type="parTrans" cxnId="{9FB9DBDC-C22D-436C-8360-CCE86F89558C}">
      <dgm:prSet/>
      <dgm:spPr/>
      <dgm:t>
        <a:bodyPr/>
        <a:lstStyle/>
        <a:p>
          <a:endParaRPr lang="pt-BR"/>
        </a:p>
      </dgm:t>
    </dgm:pt>
    <dgm:pt modelId="{F702F4DE-CE3A-471E-AB25-AFA812FAF4B7}" type="sibTrans" cxnId="{9FB9DBDC-C22D-436C-8360-CCE86F89558C}">
      <dgm:prSet/>
      <dgm:spPr/>
      <dgm:t>
        <a:bodyPr/>
        <a:lstStyle/>
        <a:p>
          <a:endParaRPr lang="pt-BR"/>
        </a:p>
      </dgm:t>
    </dgm:pt>
    <dgm:pt modelId="{47BCA026-18C6-492F-B47D-5B23020016BC}" type="pres">
      <dgm:prSet presAssocID="{6E33F00B-A638-41B1-B22C-1C72A7FA699D}" presName="Name0" presStyleCnt="0">
        <dgm:presLayoutVars>
          <dgm:dir/>
          <dgm:animLvl val="lvl"/>
          <dgm:resizeHandles val="exact"/>
        </dgm:presLayoutVars>
      </dgm:prSet>
      <dgm:spPr/>
    </dgm:pt>
    <dgm:pt modelId="{E36BD225-96AF-4D24-8CA9-3D6F9A4B4450}" type="pres">
      <dgm:prSet presAssocID="{4A99EAD0-CCDA-493C-BDA0-42A2183B630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7A887AA-0B64-4840-B6B9-023038F8B7E1}" type="pres">
      <dgm:prSet presAssocID="{AB42DACB-9993-4677-A4EF-42F8C0CB5BFB}" presName="parTxOnlySpace" presStyleCnt="0"/>
      <dgm:spPr/>
    </dgm:pt>
    <dgm:pt modelId="{4531D21D-1A00-4839-B24D-9CE4BAD75334}" type="pres">
      <dgm:prSet presAssocID="{0A50745C-7403-4A9B-937B-21C0FAF3799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21F14D2-215F-4DF3-9D4C-575F1949C14C}" type="pres">
      <dgm:prSet presAssocID="{0E805307-6385-47D1-9B9A-0F133A59347A}" presName="parTxOnlySpace" presStyleCnt="0"/>
      <dgm:spPr/>
    </dgm:pt>
    <dgm:pt modelId="{EFD94EA9-669E-41AE-A062-104DA667821A}" type="pres">
      <dgm:prSet presAssocID="{C07EA1C6-75CD-434F-881C-4DE0433C11E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BFA6B44-D2F9-4FBF-9008-F4F1E3C210C0}" type="pres">
      <dgm:prSet presAssocID="{EC0549E3-2181-4ADE-BD0F-3657E6AC8C2A}" presName="parTxOnlySpace" presStyleCnt="0"/>
      <dgm:spPr/>
    </dgm:pt>
    <dgm:pt modelId="{55ECB2A7-656E-402C-B109-B32A4CE819DC}" type="pres">
      <dgm:prSet presAssocID="{F216FA14-6785-492E-B1AC-B89C443AA3B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188910A-B8E9-4733-8AC6-85F04A51D316}" srcId="{6E33F00B-A638-41B1-B22C-1C72A7FA699D}" destId="{0A50745C-7403-4A9B-937B-21C0FAF3799D}" srcOrd="1" destOrd="0" parTransId="{35C641DC-5B44-48BB-A83A-4F2B97D8D669}" sibTransId="{0E805307-6385-47D1-9B9A-0F133A59347A}"/>
    <dgm:cxn modelId="{406CB80E-61BB-4A65-99C3-AA9F30B1F448}" srcId="{6E33F00B-A638-41B1-B22C-1C72A7FA699D}" destId="{4A99EAD0-CCDA-493C-BDA0-42A2183B630F}" srcOrd="0" destOrd="0" parTransId="{8486A2FC-C75F-48AC-AE31-73899E0A0920}" sibTransId="{AB42DACB-9993-4677-A4EF-42F8C0CB5BFB}"/>
    <dgm:cxn modelId="{969AE440-30E1-4090-A3BE-ABFEE7748B9B}" srcId="{6E33F00B-A638-41B1-B22C-1C72A7FA699D}" destId="{C07EA1C6-75CD-434F-881C-4DE0433C11E2}" srcOrd="2" destOrd="0" parTransId="{9312AA3B-743F-45BA-8F8E-0593CEF980EB}" sibTransId="{EC0549E3-2181-4ADE-BD0F-3657E6AC8C2A}"/>
    <dgm:cxn modelId="{79FBDF84-449F-435C-BF6E-ACF1483DE100}" type="presOf" srcId="{4A99EAD0-CCDA-493C-BDA0-42A2183B630F}" destId="{E36BD225-96AF-4D24-8CA9-3D6F9A4B4450}" srcOrd="0" destOrd="0" presId="urn:microsoft.com/office/officeart/2005/8/layout/chevron1"/>
    <dgm:cxn modelId="{22198298-5EDB-494E-82DE-665F6EED8B5C}" type="presOf" srcId="{6E33F00B-A638-41B1-B22C-1C72A7FA699D}" destId="{47BCA026-18C6-492F-B47D-5B23020016BC}" srcOrd="0" destOrd="0" presId="urn:microsoft.com/office/officeart/2005/8/layout/chevron1"/>
    <dgm:cxn modelId="{44B80BBF-7BBD-4E34-83C9-761307A73AFC}" type="presOf" srcId="{F216FA14-6785-492E-B1AC-B89C443AA3B9}" destId="{55ECB2A7-656E-402C-B109-B32A4CE819DC}" srcOrd="0" destOrd="0" presId="urn:microsoft.com/office/officeart/2005/8/layout/chevron1"/>
    <dgm:cxn modelId="{6BE551CA-2990-45D6-AF69-E70210D2D3C3}" type="presOf" srcId="{0A50745C-7403-4A9B-937B-21C0FAF3799D}" destId="{4531D21D-1A00-4839-B24D-9CE4BAD75334}" srcOrd="0" destOrd="0" presId="urn:microsoft.com/office/officeart/2005/8/layout/chevron1"/>
    <dgm:cxn modelId="{9FB9DBDC-C22D-436C-8360-CCE86F89558C}" srcId="{6E33F00B-A638-41B1-B22C-1C72A7FA699D}" destId="{F216FA14-6785-492E-B1AC-B89C443AA3B9}" srcOrd="3" destOrd="0" parTransId="{D786040D-B340-4038-BF9A-0092F817C7E0}" sibTransId="{F702F4DE-CE3A-471E-AB25-AFA812FAF4B7}"/>
    <dgm:cxn modelId="{1F40FADE-8493-4A73-A3B5-20DE9E88642E}" type="presOf" srcId="{C07EA1C6-75CD-434F-881C-4DE0433C11E2}" destId="{EFD94EA9-669E-41AE-A062-104DA667821A}" srcOrd="0" destOrd="0" presId="urn:microsoft.com/office/officeart/2005/8/layout/chevron1"/>
    <dgm:cxn modelId="{FC30EDF6-FE48-459C-B4A1-635A95A8F824}" type="presParOf" srcId="{47BCA026-18C6-492F-B47D-5B23020016BC}" destId="{E36BD225-96AF-4D24-8CA9-3D6F9A4B4450}" srcOrd="0" destOrd="0" presId="urn:microsoft.com/office/officeart/2005/8/layout/chevron1"/>
    <dgm:cxn modelId="{8EA8DFF0-2F13-42DE-BE0A-982DE906B330}" type="presParOf" srcId="{47BCA026-18C6-492F-B47D-5B23020016BC}" destId="{07A887AA-0B64-4840-B6B9-023038F8B7E1}" srcOrd="1" destOrd="0" presId="urn:microsoft.com/office/officeart/2005/8/layout/chevron1"/>
    <dgm:cxn modelId="{493F24E0-016D-4A58-A129-B8DF01794959}" type="presParOf" srcId="{47BCA026-18C6-492F-B47D-5B23020016BC}" destId="{4531D21D-1A00-4839-B24D-9CE4BAD75334}" srcOrd="2" destOrd="0" presId="urn:microsoft.com/office/officeart/2005/8/layout/chevron1"/>
    <dgm:cxn modelId="{0F56D764-8F0B-4006-B840-6100529E26E0}" type="presParOf" srcId="{47BCA026-18C6-492F-B47D-5B23020016BC}" destId="{F21F14D2-215F-4DF3-9D4C-575F1949C14C}" srcOrd="3" destOrd="0" presId="urn:microsoft.com/office/officeart/2005/8/layout/chevron1"/>
    <dgm:cxn modelId="{650CCD66-F092-41FF-8628-B9E7396D0AE5}" type="presParOf" srcId="{47BCA026-18C6-492F-B47D-5B23020016BC}" destId="{EFD94EA9-669E-41AE-A062-104DA667821A}" srcOrd="4" destOrd="0" presId="urn:microsoft.com/office/officeart/2005/8/layout/chevron1"/>
    <dgm:cxn modelId="{81261549-1F6A-4D87-8D05-DC1B074E2D3D}" type="presParOf" srcId="{47BCA026-18C6-492F-B47D-5B23020016BC}" destId="{FBFA6B44-D2F9-4FBF-9008-F4F1E3C210C0}" srcOrd="5" destOrd="0" presId="urn:microsoft.com/office/officeart/2005/8/layout/chevron1"/>
    <dgm:cxn modelId="{28B182C7-F108-4325-852C-D601F8E93AE4}" type="presParOf" srcId="{47BCA026-18C6-492F-B47D-5B23020016BC}" destId="{55ECB2A7-656E-402C-B109-B32A4CE819D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D85C2-0896-47D1-BBBA-461DD1650EAF}">
      <dsp:nvSpPr>
        <dsp:cNvPr id="0" name=""/>
        <dsp:cNvSpPr/>
      </dsp:nvSpPr>
      <dsp:spPr>
        <a:xfrm>
          <a:off x="0" y="1519940"/>
          <a:ext cx="1910153" cy="7640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1993</a:t>
          </a:r>
        </a:p>
      </dsp:txBody>
      <dsp:txXfrm>
        <a:off x="382031" y="1519940"/>
        <a:ext cx="1146092" cy="764061"/>
      </dsp:txXfrm>
    </dsp:sp>
    <dsp:sp modelId="{D6B907D3-0F0D-4B6D-8E49-35C5E5CC743A}">
      <dsp:nvSpPr>
        <dsp:cNvPr id="0" name=""/>
        <dsp:cNvSpPr/>
      </dsp:nvSpPr>
      <dsp:spPr>
        <a:xfrm>
          <a:off x="1720706" y="1514225"/>
          <a:ext cx="1910153" cy="7640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Estruturado em 1996</a:t>
          </a:r>
        </a:p>
      </dsp:txBody>
      <dsp:txXfrm>
        <a:off x="2102737" y="1514225"/>
        <a:ext cx="1146092" cy="764061"/>
      </dsp:txXfrm>
    </dsp:sp>
    <dsp:sp modelId="{11A2761B-61B8-4525-A59A-C1D2BD5FABEA}">
      <dsp:nvSpPr>
        <dsp:cNvPr id="0" name=""/>
        <dsp:cNvSpPr/>
      </dsp:nvSpPr>
      <dsp:spPr>
        <a:xfrm>
          <a:off x="3439844" y="1514225"/>
          <a:ext cx="1910153" cy="7640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Pessoa Física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 em 1999</a:t>
          </a:r>
        </a:p>
      </dsp:txBody>
      <dsp:txXfrm>
        <a:off x="3821875" y="1514225"/>
        <a:ext cx="1146092" cy="764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C304E-62BC-45E4-B27C-C77ED1BE5D37}">
      <dsp:nvSpPr>
        <dsp:cNvPr id="0" name=""/>
        <dsp:cNvSpPr/>
      </dsp:nvSpPr>
      <dsp:spPr>
        <a:xfrm>
          <a:off x="2542996" y="0"/>
          <a:ext cx="1695331" cy="1156579"/>
        </a:xfrm>
        <a:prstGeom prst="trapezoid">
          <a:avLst>
            <a:gd name="adj" fmla="val 7329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R$ 1.000</a:t>
          </a:r>
        </a:p>
      </dsp:txBody>
      <dsp:txXfrm>
        <a:off x="2542996" y="0"/>
        <a:ext cx="1695331" cy="1156579"/>
      </dsp:txXfrm>
    </dsp:sp>
    <dsp:sp modelId="{FF5B2D61-6F14-4009-ADF5-2B3F11481E96}">
      <dsp:nvSpPr>
        <dsp:cNvPr id="0" name=""/>
        <dsp:cNvSpPr/>
      </dsp:nvSpPr>
      <dsp:spPr>
        <a:xfrm>
          <a:off x="1695331" y="1156579"/>
          <a:ext cx="3390662" cy="1156579"/>
        </a:xfrm>
        <a:prstGeom prst="trapezoid">
          <a:avLst>
            <a:gd name="adj" fmla="val 73291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 err="1"/>
            <a:t>Monoativos</a:t>
          </a:r>
          <a:endParaRPr lang="pt-BR" sz="3400" kern="1200" dirty="0"/>
        </a:p>
      </dsp:txBody>
      <dsp:txXfrm>
        <a:off x="2288697" y="1156579"/>
        <a:ext cx="2203930" cy="1156579"/>
      </dsp:txXfrm>
    </dsp:sp>
    <dsp:sp modelId="{03B6E541-B6EB-4C03-A1E0-5DD57F44C382}">
      <dsp:nvSpPr>
        <dsp:cNvPr id="0" name=""/>
        <dsp:cNvSpPr/>
      </dsp:nvSpPr>
      <dsp:spPr>
        <a:xfrm>
          <a:off x="847665" y="2313159"/>
          <a:ext cx="5085993" cy="1156579"/>
        </a:xfrm>
        <a:prstGeom prst="trapezoid">
          <a:avLst>
            <a:gd name="adj" fmla="val 73291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60 Fundos</a:t>
          </a:r>
        </a:p>
      </dsp:txBody>
      <dsp:txXfrm>
        <a:off x="1737714" y="2313159"/>
        <a:ext cx="3305895" cy="1156579"/>
      </dsp:txXfrm>
    </dsp:sp>
    <dsp:sp modelId="{2911580B-E724-4E79-A08F-3148A4B92095}">
      <dsp:nvSpPr>
        <dsp:cNvPr id="0" name=""/>
        <dsp:cNvSpPr/>
      </dsp:nvSpPr>
      <dsp:spPr>
        <a:xfrm>
          <a:off x="0" y="3469739"/>
          <a:ext cx="6781325" cy="1156579"/>
        </a:xfrm>
        <a:prstGeom prst="trapezoid">
          <a:avLst>
            <a:gd name="adj" fmla="val 73291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Gestão Passiva</a:t>
          </a:r>
        </a:p>
      </dsp:txBody>
      <dsp:txXfrm>
        <a:off x="1186731" y="3469739"/>
        <a:ext cx="4407861" cy="11565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C304E-62BC-45E4-B27C-C77ED1BE5D37}">
      <dsp:nvSpPr>
        <dsp:cNvPr id="0" name=""/>
        <dsp:cNvSpPr/>
      </dsp:nvSpPr>
      <dsp:spPr>
        <a:xfrm>
          <a:off x="1367327" y="0"/>
          <a:ext cx="683663" cy="449470"/>
        </a:xfrm>
        <a:prstGeom prst="trapezoid">
          <a:avLst>
            <a:gd name="adj" fmla="val 7605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R$ 100</a:t>
          </a:r>
        </a:p>
      </dsp:txBody>
      <dsp:txXfrm>
        <a:off x="1367327" y="0"/>
        <a:ext cx="683663" cy="449470"/>
      </dsp:txXfrm>
    </dsp:sp>
    <dsp:sp modelId="{FF5B2D61-6F14-4009-ADF5-2B3F11481E96}">
      <dsp:nvSpPr>
        <dsp:cNvPr id="0" name=""/>
        <dsp:cNvSpPr/>
      </dsp:nvSpPr>
      <dsp:spPr>
        <a:xfrm>
          <a:off x="1025495" y="449469"/>
          <a:ext cx="1367327" cy="449470"/>
        </a:xfrm>
        <a:prstGeom prst="trapezoid">
          <a:avLst>
            <a:gd name="adj" fmla="val 76052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Multiativos</a:t>
          </a:r>
          <a:endParaRPr lang="pt-BR" sz="1400" kern="1200" dirty="0"/>
        </a:p>
      </dsp:txBody>
      <dsp:txXfrm>
        <a:off x="1264777" y="449469"/>
        <a:ext cx="888762" cy="449470"/>
      </dsp:txXfrm>
    </dsp:sp>
    <dsp:sp modelId="{03B6E541-B6EB-4C03-A1E0-5DD57F44C382}">
      <dsp:nvSpPr>
        <dsp:cNvPr id="0" name=""/>
        <dsp:cNvSpPr/>
      </dsp:nvSpPr>
      <dsp:spPr>
        <a:xfrm>
          <a:off x="683663" y="898939"/>
          <a:ext cx="2050990" cy="449470"/>
        </a:xfrm>
        <a:prstGeom prst="trapezoid">
          <a:avLst>
            <a:gd name="adj" fmla="val 76052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431 Fundos</a:t>
          </a:r>
        </a:p>
      </dsp:txBody>
      <dsp:txXfrm>
        <a:off x="1042586" y="898939"/>
        <a:ext cx="1333144" cy="449470"/>
      </dsp:txXfrm>
    </dsp:sp>
    <dsp:sp modelId="{2911580B-E724-4E79-A08F-3148A4B92095}">
      <dsp:nvSpPr>
        <dsp:cNvPr id="0" name=""/>
        <dsp:cNvSpPr/>
      </dsp:nvSpPr>
      <dsp:spPr>
        <a:xfrm>
          <a:off x="341831" y="1348410"/>
          <a:ext cx="2734654" cy="449470"/>
        </a:xfrm>
        <a:prstGeom prst="trapezoid">
          <a:avLst>
            <a:gd name="adj" fmla="val 76052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Gestão Ativa</a:t>
          </a:r>
        </a:p>
      </dsp:txBody>
      <dsp:txXfrm>
        <a:off x="820396" y="1348410"/>
        <a:ext cx="1777525" cy="449470"/>
      </dsp:txXfrm>
    </dsp:sp>
    <dsp:sp modelId="{1E86C342-7309-4151-B5E9-7716670986AA}">
      <dsp:nvSpPr>
        <dsp:cNvPr id="0" name=""/>
        <dsp:cNvSpPr/>
      </dsp:nvSpPr>
      <dsp:spPr>
        <a:xfrm>
          <a:off x="0" y="1797880"/>
          <a:ext cx="3418318" cy="449470"/>
        </a:xfrm>
        <a:prstGeom prst="trapezoid">
          <a:avLst>
            <a:gd name="adj" fmla="val 76052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Perfil Temático</a:t>
          </a:r>
        </a:p>
      </dsp:txBody>
      <dsp:txXfrm>
        <a:off x="598205" y="1797880"/>
        <a:ext cx="2221906" cy="4494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FC304E-62BC-45E4-B27C-C77ED1BE5D37}">
      <dsp:nvSpPr>
        <dsp:cNvPr id="0" name=""/>
        <dsp:cNvSpPr/>
      </dsp:nvSpPr>
      <dsp:spPr>
        <a:xfrm>
          <a:off x="1367327" y="0"/>
          <a:ext cx="683663" cy="449470"/>
        </a:xfrm>
        <a:prstGeom prst="trapezoid">
          <a:avLst>
            <a:gd name="adj" fmla="val 7605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R$ ?</a:t>
          </a:r>
        </a:p>
      </dsp:txBody>
      <dsp:txXfrm>
        <a:off x="1367327" y="0"/>
        <a:ext cx="683663" cy="449470"/>
      </dsp:txXfrm>
    </dsp:sp>
    <dsp:sp modelId="{FF5B2D61-6F14-4009-ADF5-2B3F11481E96}">
      <dsp:nvSpPr>
        <dsp:cNvPr id="0" name=""/>
        <dsp:cNvSpPr/>
      </dsp:nvSpPr>
      <dsp:spPr>
        <a:xfrm>
          <a:off x="1025495" y="449469"/>
          <a:ext cx="1367327" cy="449470"/>
        </a:xfrm>
        <a:prstGeom prst="trapezoid">
          <a:avLst>
            <a:gd name="adj" fmla="val 76052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Multiativos</a:t>
          </a:r>
          <a:endParaRPr lang="pt-BR" sz="1400" kern="1200" dirty="0"/>
        </a:p>
      </dsp:txBody>
      <dsp:txXfrm>
        <a:off x="1264777" y="449469"/>
        <a:ext cx="888762" cy="449470"/>
      </dsp:txXfrm>
    </dsp:sp>
    <dsp:sp modelId="{03B6E541-B6EB-4C03-A1E0-5DD57F44C382}">
      <dsp:nvSpPr>
        <dsp:cNvPr id="0" name=""/>
        <dsp:cNvSpPr/>
      </dsp:nvSpPr>
      <dsp:spPr>
        <a:xfrm>
          <a:off x="683663" y="898939"/>
          <a:ext cx="2050990" cy="449470"/>
        </a:xfrm>
        <a:prstGeom prst="trapezoid">
          <a:avLst>
            <a:gd name="adj" fmla="val 76052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? Fundos</a:t>
          </a:r>
        </a:p>
      </dsp:txBody>
      <dsp:txXfrm>
        <a:off x="1042586" y="898939"/>
        <a:ext cx="1333144" cy="449470"/>
      </dsp:txXfrm>
    </dsp:sp>
    <dsp:sp modelId="{2911580B-E724-4E79-A08F-3148A4B92095}">
      <dsp:nvSpPr>
        <dsp:cNvPr id="0" name=""/>
        <dsp:cNvSpPr/>
      </dsp:nvSpPr>
      <dsp:spPr>
        <a:xfrm>
          <a:off x="341831" y="1348410"/>
          <a:ext cx="2734654" cy="449470"/>
        </a:xfrm>
        <a:prstGeom prst="trapezoid">
          <a:avLst>
            <a:gd name="adj" fmla="val 76052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Gestão Ativa</a:t>
          </a:r>
        </a:p>
      </dsp:txBody>
      <dsp:txXfrm>
        <a:off x="820396" y="1348410"/>
        <a:ext cx="1777525" cy="449470"/>
      </dsp:txXfrm>
    </dsp:sp>
    <dsp:sp modelId="{1E86C342-7309-4151-B5E9-7716670986AA}">
      <dsp:nvSpPr>
        <dsp:cNvPr id="0" name=""/>
        <dsp:cNvSpPr/>
      </dsp:nvSpPr>
      <dsp:spPr>
        <a:xfrm>
          <a:off x="0" y="1797880"/>
          <a:ext cx="3418318" cy="449470"/>
        </a:xfrm>
        <a:prstGeom prst="trapezoid">
          <a:avLst>
            <a:gd name="adj" fmla="val 76052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Híbrido</a:t>
          </a:r>
        </a:p>
      </dsp:txBody>
      <dsp:txXfrm>
        <a:off x="598205" y="1797880"/>
        <a:ext cx="2221906" cy="4494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BD225-96AF-4D24-8CA9-3D6F9A4B4450}">
      <dsp:nvSpPr>
        <dsp:cNvPr id="0" name=""/>
        <dsp:cNvSpPr/>
      </dsp:nvSpPr>
      <dsp:spPr>
        <a:xfrm>
          <a:off x="5001" y="2405256"/>
          <a:ext cx="2911527" cy="116461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Recuperação</a:t>
          </a:r>
        </a:p>
      </dsp:txBody>
      <dsp:txXfrm>
        <a:off x="587306" y="2405256"/>
        <a:ext cx="1746917" cy="1164610"/>
      </dsp:txXfrm>
    </dsp:sp>
    <dsp:sp modelId="{4531D21D-1A00-4839-B24D-9CE4BAD75334}">
      <dsp:nvSpPr>
        <dsp:cNvPr id="0" name=""/>
        <dsp:cNvSpPr/>
      </dsp:nvSpPr>
      <dsp:spPr>
        <a:xfrm>
          <a:off x="2625376" y="2405256"/>
          <a:ext cx="2911527" cy="1164610"/>
        </a:xfrm>
        <a:prstGeom prst="chevron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Expansão</a:t>
          </a:r>
        </a:p>
      </dsp:txBody>
      <dsp:txXfrm>
        <a:off x="3207681" y="2405256"/>
        <a:ext cx="1746917" cy="1164610"/>
      </dsp:txXfrm>
    </dsp:sp>
    <dsp:sp modelId="{EFD94EA9-669E-41AE-A062-104DA667821A}">
      <dsp:nvSpPr>
        <dsp:cNvPr id="0" name=""/>
        <dsp:cNvSpPr/>
      </dsp:nvSpPr>
      <dsp:spPr>
        <a:xfrm>
          <a:off x="5245750" y="2405256"/>
          <a:ext cx="2911527" cy="1164610"/>
        </a:xfrm>
        <a:prstGeom prst="chevron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Excesso</a:t>
          </a:r>
        </a:p>
      </dsp:txBody>
      <dsp:txXfrm>
        <a:off x="5828055" y="2405256"/>
        <a:ext cx="1746917" cy="1164610"/>
      </dsp:txXfrm>
    </dsp:sp>
    <dsp:sp modelId="{55ECB2A7-656E-402C-B109-B32A4CE819DC}">
      <dsp:nvSpPr>
        <dsp:cNvPr id="0" name=""/>
        <dsp:cNvSpPr/>
      </dsp:nvSpPr>
      <dsp:spPr>
        <a:xfrm>
          <a:off x="7866125" y="2405256"/>
          <a:ext cx="2911527" cy="1164610"/>
        </a:xfrm>
        <a:prstGeom prst="chevr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Recessão</a:t>
          </a:r>
        </a:p>
      </dsp:txBody>
      <dsp:txXfrm>
        <a:off x="8448430" y="2405256"/>
        <a:ext cx="1746917" cy="1164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8998F-1CC1-4B43-981F-F86065A17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9FAF92-406E-4B7C-A2E3-5E189A35F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3816A6-E283-4C89-A56B-3DB128D33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C46262-B058-4CCD-BF27-6F65C25A5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CC801B-6832-43CF-B1F5-B3C222088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53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8DB32-4F21-453A-9732-D2B02DC64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F9B57E6-63E9-40C8-9C65-FCCED81ED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4E7568B-D5CD-49A5-AC87-17AFC173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170EB9-BA5E-4E43-ABB1-66354DEC7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61681D-9085-4B40-906D-F09CDF56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629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C4FB3C-ECFD-4902-94A7-6E22DCE9C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DA6E7F-7E6B-4BA5-8C10-945E7A51D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A05C77-DFD2-4E64-86C1-CF42E015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3E480D-EE80-4F06-B1B1-85FF77B2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BAD91C-764C-4BA4-ABFD-839F1F3B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215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D4B699-9497-4AF4-B31F-98F863E4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20D0F6-DBB0-47AA-BF97-2C664C2CC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FDF6AC-2D02-4113-9E30-14922F8C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2CF835-1E32-40F7-8682-03402BC2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7A2353-EA86-4F18-AF18-6A4F0BB7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40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4701C4-A6F5-4190-A7A3-6474141B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722A57-465D-4BBF-9024-27C72B74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FA77D6-3A58-42B9-A5A0-531B3E2A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42FF419-EB37-4EF7-BF07-0CF80C7EA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4BD09F-DBDC-4835-83B9-D13B15014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908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D3356-ECB9-4EB5-92C9-5E364CCE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0F0CC5-8D49-47A7-BBB8-30DDC3140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E6582B-51CF-4E07-BEA1-8D23F36A9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FB9195-D031-4724-A37F-113041CC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DC78DE-0756-4F0D-B06A-63C5ED99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9E5542-0A7F-48A2-A84A-CD9FE6E1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359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097E32-C3D0-419C-AE6D-FF0D1DCD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64716F-FF7C-468E-8DA5-B79DBB051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57D7752-D331-4BDE-9608-0DBA5235D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EE7422B-770C-4A0A-9C46-D1033FD32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BAA5E7C-BF63-427D-BCD1-3A28B34A0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BE3E907-DE07-4B5E-A04A-DC3EAB023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F82F6B1-30D7-40B8-9112-D83E9125B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ACF99F2-45E6-403E-9D89-BA541B24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15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D6BA94-E4F2-4F4E-A89D-FBB34B81C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9CC88CD-CD4E-4075-85CF-88146974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72D8226-5084-41CE-B1F7-D5617AD07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822A174-6FCC-4A73-91A9-FC5440148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66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A249CC7-0C7D-4E73-9736-3F45BE062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C5583FA-9C05-43D0-B3E5-3FCEAB5D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81A768-3DA7-4C11-9EEF-45FFF3D3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60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01B26-9C08-4605-BCAC-F1596B8C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70F0AB-91E3-4300-821A-B7E796D54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6E3B404-16BA-48E4-9918-BCB9AF6E8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14DDA8-5692-46BD-AEFE-9AE0D4932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57FAA7-1FBF-4F5D-98FC-B4E0F693B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C653DF-A8F4-4DEA-90A3-C8EF3E665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35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D4B-2B57-462D-82C0-FCD3788A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1C6A379-9D71-4A6D-95B9-A7709140A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71C4D6-210C-434B-86CA-BEC49449E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C85A2B0-2335-42A5-8221-56C969BEB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9AB196-6977-4AD7-A1E0-1F97FE6C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0540F26-A6FB-4EE1-9BF3-718096EB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164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B95EEB0-2E66-4643-972C-1AC952B34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5C6E39-44DB-4124-AE2E-570FCEB6B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3D5FB2-023F-48F2-9451-18E421CE4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9CBFD-1D06-4BC6-8734-29BB5F83210A}" type="datetimeFigureOut">
              <a:rPr lang="pt-BR" smtClean="0"/>
              <a:t>15/06/2022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5079E5-457C-4C4E-A752-327B1158A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A94F03-D534-485C-AB6E-91DDF82DD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7380-67D5-47CF-BA31-578D1AB6F8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15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VcDZOlIMBk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VcDZOlIMBk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3.xml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Layout" Target="../diagrams/layout4.xml"/><Relationship Id="rId5" Type="http://schemas.openxmlformats.org/officeDocument/2006/relationships/diagramLayout" Target="../diagrams/layout3.xml"/><Relationship Id="rId10" Type="http://schemas.openxmlformats.org/officeDocument/2006/relationships/diagramData" Target="../diagrams/data4.xml"/><Relationship Id="rId4" Type="http://schemas.openxmlformats.org/officeDocument/2006/relationships/diagramData" Target="../diagrams/data3.xml"/><Relationship Id="rId9" Type="http://schemas.openxmlformats.org/officeDocument/2006/relationships/image" Target="../media/image10.png"/><Relationship Id="rId14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Vídeo 21" descr="Mesa com livros em cima&#10;&#10;Descrição gerada automaticamente com confiança baixa">
            <a:extLst>
              <a:ext uri="{FF2B5EF4-FFF2-40B4-BE49-F238E27FC236}">
                <a16:creationId xmlns:a16="http://schemas.microsoft.com/office/drawing/2014/main" id="{7E09D419-DC8E-C14C-AF31-227C081C99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B61977-74FA-4E1F-936C-9652AEC55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151" y="501634"/>
            <a:ext cx="4201113" cy="37314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t-BR" sz="5200" dirty="0">
                <a:solidFill>
                  <a:srgbClr val="FFFFFF"/>
                </a:solidFill>
                <a:latin typeface="Impact" panose="020B0806030902050204" pitchFamily="34" charset="0"/>
              </a:rPr>
              <a:t>“Fundos de Investimentos Imobiliários </a:t>
            </a:r>
            <a:br>
              <a:rPr lang="pt-BR" sz="520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pt-BR" sz="5200" dirty="0">
                <a:solidFill>
                  <a:srgbClr val="FFFFFF"/>
                </a:solidFill>
                <a:latin typeface="Impact" panose="020B0806030902050204" pitchFamily="34" charset="0"/>
              </a:rPr>
              <a:t>X.0</a:t>
            </a: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EA39AE7-FB00-8639-9C74-8622409B2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2" y="5157312"/>
            <a:ext cx="3618575" cy="93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IFIX x SELIC</a:t>
            </a:r>
          </a:p>
        </p:txBody>
      </p:sp>
      <p:pic>
        <p:nvPicPr>
          <p:cNvPr id="8" name="Imagem 7" descr="Gráfico, Gráfico de linhas&#10;&#10;Descrição gerada automaticamente">
            <a:extLst>
              <a:ext uri="{FF2B5EF4-FFF2-40B4-BE49-F238E27FC236}">
                <a16:creationId xmlns:a16="http://schemas.microsoft.com/office/drawing/2014/main" id="{2B7BF261-E460-9E9F-49EC-92DBED6E9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53" y="1623701"/>
            <a:ext cx="8984270" cy="42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5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esenho preto e branco&#10;&#10;Descrição gerada automaticamente com confiança baixa">
            <a:extLst>
              <a:ext uri="{FF2B5EF4-FFF2-40B4-BE49-F238E27FC236}">
                <a16:creationId xmlns:a16="http://schemas.microsoft.com/office/drawing/2014/main" id="{F09EBFBC-F3B0-E1E5-471B-E3FF38F76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05" y="3057450"/>
            <a:ext cx="2579465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07AFB72-8305-7145-E9D1-0184C5FD27AC}"/>
              </a:ext>
            </a:extLst>
          </p:cNvPr>
          <p:cNvSpPr/>
          <p:nvPr/>
        </p:nvSpPr>
        <p:spPr>
          <a:xfrm>
            <a:off x="9745379" y="4183105"/>
            <a:ext cx="1609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IGPM</a:t>
            </a:r>
          </a:p>
        </p:txBody>
      </p:sp>
      <p:pic>
        <p:nvPicPr>
          <p:cNvPr id="13" name="Imagem 12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24B4F13E-C49C-D572-2F73-1F39539A6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40" y="3197928"/>
            <a:ext cx="2579465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D56F75B-FD55-BF0E-93CD-49E74320C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1" y="1143713"/>
            <a:ext cx="2579465" cy="6858000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Índices Inflacionários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B5B3E85-18CB-53F0-F83C-F61E36C2D0D9}"/>
              </a:ext>
            </a:extLst>
          </p:cNvPr>
          <p:cNvSpPr/>
          <p:nvPr/>
        </p:nvSpPr>
        <p:spPr>
          <a:xfrm>
            <a:off x="1139030" y="2134120"/>
            <a:ext cx="1486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IPCA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F208ACC-0AB3-3359-DB88-CED35BC2AAFA}"/>
              </a:ext>
            </a:extLst>
          </p:cNvPr>
          <p:cNvSpPr/>
          <p:nvPr/>
        </p:nvSpPr>
        <p:spPr>
          <a:xfrm>
            <a:off x="4337276" y="4220394"/>
            <a:ext cx="1532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INPC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F1D9009-04DC-032D-04FE-8EA07759956B}"/>
              </a:ext>
            </a:extLst>
          </p:cNvPr>
          <p:cNvGrpSpPr/>
          <p:nvPr/>
        </p:nvGrpSpPr>
        <p:grpSpPr>
          <a:xfrm>
            <a:off x="6989222" y="393106"/>
            <a:ext cx="2579465" cy="6858000"/>
            <a:chOff x="6989222" y="393106"/>
            <a:chExt cx="2579465" cy="6858000"/>
          </a:xfrm>
        </p:grpSpPr>
        <p:pic>
          <p:nvPicPr>
            <p:cNvPr id="15" name="Imagem 14" descr="Desenho de uma pessoa&#10;&#10;Descrição gerada automaticamente com confiança média">
              <a:extLst>
                <a:ext uri="{FF2B5EF4-FFF2-40B4-BE49-F238E27FC236}">
                  <a16:creationId xmlns:a16="http://schemas.microsoft.com/office/drawing/2014/main" id="{B94A75BD-0AD5-FC28-908F-49DAAE67D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222" y="393106"/>
              <a:ext cx="2579465" cy="6858000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CF7D6279-74B6-026C-CF0D-A8C60FEEF991}"/>
                </a:ext>
              </a:extLst>
            </p:cNvPr>
            <p:cNvSpPr/>
            <p:nvPr/>
          </p:nvSpPr>
          <p:spPr>
            <a:xfrm>
              <a:off x="7598297" y="1279853"/>
              <a:ext cx="137249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mpact" panose="020B0806030902050204" pitchFamily="34" charset="0"/>
                </a:rPr>
                <a:t>SIPE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825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Índices Inflacionários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B5B3E85-18CB-53F0-F83C-F61E36C2D0D9}"/>
              </a:ext>
            </a:extLst>
          </p:cNvPr>
          <p:cNvSpPr/>
          <p:nvPr/>
        </p:nvSpPr>
        <p:spPr>
          <a:xfrm>
            <a:off x="2222942" y="1597789"/>
            <a:ext cx="61061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IPCA – Índice de Preços ao Consumidor Amplo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23C3761-1F11-51E6-437E-02E7BE2961B4}"/>
              </a:ext>
            </a:extLst>
          </p:cNvPr>
          <p:cNvSpPr txBox="1"/>
          <p:nvPr/>
        </p:nvSpPr>
        <p:spPr>
          <a:xfrm>
            <a:off x="4169688" y="3598218"/>
            <a:ext cx="2754280" cy="1477328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IBGE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1 a 40 Salários Mínimos;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16 regiões do país;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Dia 1.o ao dia 31.o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Oficial.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0DCCDA2F-7C8A-690F-F850-410328DFB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116046"/>
              </p:ext>
            </p:extLst>
          </p:nvPr>
        </p:nvGraphicFramePr>
        <p:xfrm>
          <a:off x="8731403" y="1164308"/>
          <a:ext cx="2754282" cy="4311102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1377141">
                  <a:extLst>
                    <a:ext uri="{9D8B030D-6E8A-4147-A177-3AD203B41FA5}">
                      <a16:colId xmlns:a16="http://schemas.microsoft.com/office/drawing/2014/main" val="3735585916"/>
                    </a:ext>
                  </a:extLst>
                </a:gridCol>
                <a:gridCol w="1377141">
                  <a:extLst>
                    <a:ext uri="{9D8B030D-6E8A-4147-A177-3AD203B41FA5}">
                      <a16:colId xmlns:a16="http://schemas.microsoft.com/office/drawing/2014/main" val="14892905"/>
                    </a:ext>
                  </a:extLst>
                </a:gridCol>
              </a:tblGrid>
              <a:tr h="396503">
                <a:tc>
                  <a:txBody>
                    <a:bodyPr/>
                    <a:lstStyle/>
                    <a:p>
                      <a:pPr algn="l"/>
                      <a:r>
                        <a:rPr lang="pt-BR" sz="1100" b="1">
                          <a:effectLst/>
                        </a:rPr>
                        <a:t>Grupo</a:t>
                      </a:r>
                      <a:endParaRPr lang="pt-BR" sz="1100" b="0">
                        <a:effectLst/>
                      </a:endParaRPr>
                    </a:p>
                  </a:txBody>
                  <a:tcPr marL="47625" marR="47625" marT="76200" marB="76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1">
                          <a:effectLst/>
                        </a:rPr>
                        <a:t>Peso (%)</a:t>
                      </a:r>
                      <a:endParaRPr lang="pt-BR" sz="1100" b="0">
                        <a:effectLst/>
                      </a:endParaRPr>
                    </a:p>
                  </a:txBody>
                  <a:tcPr marL="47625" marR="47625" marT="76200" marB="76200" anchor="ctr"/>
                </a:tc>
                <a:extLst>
                  <a:ext uri="{0D108BD9-81ED-4DB2-BD59-A6C34878D82A}">
                    <a16:rowId xmlns:a16="http://schemas.microsoft.com/office/drawing/2014/main" val="2908147148"/>
                  </a:ext>
                </a:extLst>
              </a:tr>
              <a:tr h="396503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Alimentação e bebidas</a:t>
                      </a:r>
                    </a:p>
                  </a:txBody>
                  <a:tcPr marL="47625" marR="47625" marT="76200" marB="76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19,3</a:t>
                      </a:r>
                    </a:p>
                  </a:txBody>
                  <a:tcPr marL="47625" marR="47625" marT="76200" marB="76200" anchor="ctr"/>
                </a:tc>
                <a:extLst>
                  <a:ext uri="{0D108BD9-81ED-4DB2-BD59-A6C34878D82A}">
                    <a16:rowId xmlns:a16="http://schemas.microsoft.com/office/drawing/2014/main" val="3798660516"/>
                  </a:ext>
                </a:extLst>
              </a:tr>
              <a:tr h="396503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Habitação</a:t>
                      </a:r>
                    </a:p>
                  </a:txBody>
                  <a:tcPr marL="47625" marR="47625" marT="76200" marB="76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15,6</a:t>
                      </a:r>
                    </a:p>
                  </a:txBody>
                  <a:tcPr marL="47625" marR="47625" marT="76200" marB="76200" anchor="ctr"/>
                </a:tc>
                <a:extLst>
                  <a:ext uri="{0D108BD9-81ED-4DB2-BD59-A6C34878D82A}">
                    <a16:rowId xmlns:a16="http://schemas.microsoft.com/office/drawing/2014/main" val="1640521571"/>
                  </a:ext>
                </a:extLst>
              </a:tr>
              <a:tr h="396503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Artigos de residência</a:t>
                      </a:r>
                    </a:p>
                  </a:txBody>
                  <a:tcPr marL="47625" marR="47625" marT="76200" marB="76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 dirty="0">
                          <a:effectLst/>
                        </a:rPr>
                        <a:t>3,8</a:t>
                      </a:r>
                    </a:p>
                  </a:txBody>
                  <a:tcPr marL="47625" marR="47625" marT="76200" marB="76200" anchor="ctr"/>
                </a:tc>
                <a:extLst>
                  <a:ext uri="{0D108BD9-81ED-4DB2-BD59-A6C34878D82A}">
                    <a16:rowId xmlns:a16="http://schemas.microsoft.com/office/drawing/2014/main" val="3351061396"/>
                  </a:ext>
                </a:extLst>
              </a:tr>
              <a:tr h="396503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Vestuário</a:t>
                      </a:r>
                    </a:p>
                  </a:txBody>
                  <a:tcPr marL="47625" marR="47625" marT="76200" marB="76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4,6</a:t>
                      </a:r>
                    </a:p>
                  </a:txBody>
                  <a:tcPr marL="47625" marR="47625" marT="76200" marB="76200" anchor="ctr"/>
                </a:tc>
                <a:extLst>
                  <a:ext uri="{0D108BD9-81ED-4DB2-BD59-A6C34878D82A}">
                    <a16:rowId xmlns:a16="http://schemas.microsoft.com/office/drawing/2014/main" val="2484485486"/>
                  </a:ext>
                </a:extLst>
              </a:tr>
              <a:tr h="396503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Transportes</a:t>
                      </a:r>
                    </a:p>
                  </a:txBody>
                  <a:tcPr marL="47625" marR="47625" marT="76200" marB="76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20,6</a:t>
                      </a:r>
                    </a:p>
                  </a:txBody>
                  <a:tcPr marL="47625" marR="47625" marT="76200" marB="76200" anchor="ctr"/>
                </a:tc>
                <a:extLst>
                  <a:ext uri="{0D108BD9-81ED-4DB2-BD59-A6C34878D82A}">
                    <a16:rowId xmlns:a16="http://schemas.microsoft.com/office/drawing/2014/main" val="3990565363"/>
                  </a:ext>
                </a:extLst>
              </a:tr>
              <a:tr h="651398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Saúde e cuidados pessoais</a:t>
                      </a:r>
                    </a:p>
                  </a:txBody>
                  <a:tcPr marL="47625" marR="47625" marT="76200" marB="76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13,5</a:t>
                      </a:r>
                    </a:p>
                  </a:txBody>
                  <a:tcPr marL="47625" marR="47625" marT="76200" marB="76200" anchor="ctr"/>
                </a:tc>
                <a:extLst>
                  <a:ext uri="{0D108BD9-81ED-4DB2-BD59-A6C34878D82A}">
                    <a16:rowId xmlns:a16="http://schemas.microsoft.com/office/drawing/2014/main" val="3781844669"/>
                  </a:ext>
                </a:extLst>
              </a:tr>
              <a:tr h="396503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Despesas pessoais</a:t>
                      </a:r>
                    </a:p>
                  </a:txBody>
                  <a:tcPr marL="47625" marR="47625" marT="76200" marB="76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10,7</a:t>
                      </a:r>
                    </a:p>
                  </a:txBody>
                  <a:tcPr marL="47625" marR="47625" marT="76200" marB="76200" anchor="ctr"/>
                </a:tc>
                <a:extLst>
                  <a:ext uri="{0D108BD9-81ED-4DB2-BD59-A6C34878D82A}">
                    <a16:rowId xmlns:a16="http://schemas.microsoft.com/office/drawing/2014/main" val="839606415"/>
                  </a:ext>
                </a:extLst>
              </a:tr>
              <a:tr h="396503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Educação</a:t>
                      </a:r>
                    </a:p>
                  </a:txBody>
                  <a:tcPr marL="47625" marR="47625" marT="76200" marB="76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6,1</a:t>
                      </a:r>
                    </a:p>
                  </a:txBody>
                  <a:tcPr marL="47625" marR="47625" marT="76200" marB="76200" anchor="ctr"/>
                </a:tc>
                <a:extLst>
                  <a:ext uri="{0D108BD9-81ED-4DB2-BD59-A6C34878D82A}">
                    <a16:rowId xmlns:a16="http://schemas.microsoft.com/office/drawing/2014/main" val="1382773345"/>
                  </a:ext>
                </a:extLst>
              </a:tr>
              <a:tr h="396503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Comunicação</a:t>
                      </a:r>
                    </a:p>
                  </a:txBody>
                  <a:tcPr marL="47625" marR="47625" marT="76200" marB="762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 dirty="0">
                          <a:effectLst/>
                        </a:rPr>
                        <a:t>5,7</a:t>
                      </a:r>
                    </a:p>
                  </a:txBody>
                  <a:tcPr marL="47625" marR="47625" marT="76200" marB="76200" anchor="ctr"/>
                </a:tc>
                <a:extLst>
                  <a:ext uri="{0D108BD9-81ED-4DB2-BD59-A6C34878D82A}">
                    <a16:rowId xmlns:a16="http://schemas.microsoft.com/office/drawing/2014/main" val="30208783"/>
                  </a:ext>
                </a:extLst>
              </a:tr>
            </a:tbl>
          </a:graphicData>
        </a:graphic>
      </p:graphicFrame>
      <p:graphicFrame>
        <p:nvGraphicFramePr>
          <p:cNvPr id="18" name="Tabela 17">
            <a:extLst>
              <a:ext uri="{FF2B5EF4-FFF2-40B4-BE49-F238E27FC236}">
                <a16:creationId xmlns:a16="http://schemas.microsoft.com/office/drawing/2014/main" id="{C47021C7-A211-ABC6-B106-2BC0759D4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022402"/>
              </p:ext>
            </p:extLst>
          </p:nvPr>
        </p:nvGraphicFramePr>
        <p:xfrm>
          <a:off x="254977" y="2223010"/>
          <a:ext cx="2383014" cy="4403918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1191507">
                  <a:extLst>
                    <a:ext uri="{9D8B030D-6E8A-4147-A177-3AD203B41FA5}">
                      <a16:colId xmlns:a16="http://schemas.microsoft.com/office/drawing/2014/main" val="292334857"/>
                    </a:ext>
                  </a:extLst>
                </a:gridCol>
                <a:gridCol w="1191507">
                  <a:extLst>
                    <a:ext uri="{9D8B030D-6E8A-4147-A177-3AD203B41FA5}">
                      <a16:colId xmlns:a16="http://schemas.microsoft.com/office/drawing/2014/main" val="4044307717"/>
                    </a:ext>
                  </a:extLst>
                </a:gridCol>
              </a:tblGrid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1">
                          <a:effectLst/>
                        </a:rPr>
                        <a:t>Área</a:t>
                      </a:r>
                      <a:endParaRPr lang="pt-BR" sz="1100" b="0">
                        <a:effectLst/>
                      </a:endParaRP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1">
                          <a:effectLst/>
                        </a:rPr>
                        <a:t>Peso (%)</a:t>
                      </a:r>
                      <a:endParaRPr lang="pt-BR" sz="1100" b="0">
                        <a:effectLst/>
                      </a:endParaRP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434413646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Rio Branco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0,5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2301485918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Belém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3,9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4036069985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São Luís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1,6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3216775499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Fortaleza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3,2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3053795409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Recife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3,9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54748079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Aracaju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1,0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3849671026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Salvador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6,0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1371278381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Belo Horizonte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9,7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487275248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Vitória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1,9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1127242549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Rio de Janeiro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9,4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3365462957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São Paulo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32,3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2560746583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Curitiba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8,1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2118192055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Porto Alegre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8,6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818418035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Campo Grande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1,6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1939466611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Goiânia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>
                          <a:effectLst/>
                        </a:rPr>
                        <a:t>4,2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419723965"/>
                  </a:ext>
                </a:extLst>
              </a:tr>
              <a:tr h="129574">
                <a:tc>
                  <a:txBody>
                    <a:bodyPr/>
                    <a:lstStyle/>
                    <a:p>
                      <a:pPr algn="l"/>
                      <a:r>
                        <a:rPr lang="pt-BR" sz="1100" b="0">
                          <a:effectLst/>
                        </a:rPr>
                        <a:t>Brasília</a:t>
                      </a:r>
                    </a:p>
                  </a:txBody>
                  <a:tcPr marL="28567" marR="28567" marT="45707" marB="4570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b="0" dirty="0">
                          <a:effectLst/>
                        </a:rPr>
                        <a:t>4,06</a:t>
                      </a:r>
                    </a:p>
                  </a:txBody>
                  <a:tcPr marL="28567" marR="28567" marT="45707" marB="45707" anchor="ctr"/>
                </a:tc>
                <a:extLst>
                  <a:ext uri="{0D108BD9-81ED-4DB2-BD59-A6C34878D82A}">
                    <a16:rowId xmlns:a16="http://schemas.microsoft.com/office/drawing/2014/main" val="2502503020"/>
                  </a:ext>
                </a:extLst>
              </a:tr>
            </a:tbl>
          </a:graphicData>
        </a:graphic>
      </p:graphicFrame>
      <p:sp>
        <p:nvSpPr>
          <p:cNvPr id="20" name="CaixaDeTexto 19">
            <a:extLst>
              <a:ext uri="{FF2B5EF4-FFF2-40B4-BE49-F238E27FC236}">
                <a16:creationId xmlns:a16="http://schemas.microsoft.com/office/drawing/2014/main" id="{DEE91569-7BB5-8B99-BDA7-444D87B36518}"/>
              </a:ext>
            </a:extLst>
          </p:cNvPr>
          <p:cNvSpPr txBox="1"/>
          <p:nvPr/>
        </p:nvSpPr>
        <p:spPr>
          <a:xfrm>
            <a:off x="3973794" y="5870961"/>
            <a:ext cx="4262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Vídeo IBGE : </a:t>
            </a:r>
            <a:r>
              <a:rPr lang="pt-BR" dirty="0">
                <a:hlinkClick r:id="rId3"/>
              </a:rPr>
              <a:t>https://youtu.be/JVcDZOlIMBk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6164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Índices Inflacionários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B5B3E85-18CB-53F0-F83C-F61E36C2D0D9}"/>
              </a:ext>
            </a:extLst>
          </p:cNvPr>
          <p:cNvSpPr/>
          <p:nvPr/>
        </p:nvSpPr>
        <p:spPr>
          <a:xfrm>
            <a:off x="2142799" y="1597789"/>
            <a:ext cx="62664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INPC</a:t>
            </a:r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 – Índice Nacional de Preços ao Consumidor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23C3761-1F11-51E6-437E-02E7BE2961B4}"/>
              </a:ext>
            </a:extLst>
          </p:cNvPr>
          <p:cNvSpPr txBox="1"/>
          <p:nvPr/>
        </p:nvSpPr>
        <p:spPr>
          <a:xfrm>
            <a:off x="1298302" y="3111108"/>
            <a:ext cx="3424848" cy="1200329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IBGE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1 a 5 Salários Mínimos;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16 regiões do país;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Maior Impacto da Alimentação.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1BC29BB-03B8-1266-7C20-31500434AF6C}"/>
              </a:ext>
            </a:extLst>
          </p:cNvPr>
          <p:cNvSpPr txBox="1"/>
          <p:nvPr/>
        </p:nvSpPr>
        <p:spPr>
          <a:xfrm>
            <a:off x="3973794" y="5870961"/>
            <a:ext cx="4262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Vídeo IBGE : </a:t>
            </a:r>
            <a:r>
              <a:rPr lang="pt-BR" dirty="0">
                <a:hlinkClick r:id="rId3"/>
              </a:rPr>
              <a:t>https://youtu.be/JVcDZOlIMBk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2664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Índices Inflacionários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B5B3E85-18CB-53F0-F83C-F61E36C2D0D9}"/>
              </a:ext>
            </a:extLst>
          </p:cNvPr>
          <p:cNvSpPr/>
          <p:nvPr/>
        </p:nvSpPr>
        <p:spPr>
          <a:xfrm>
            <a:off x="2546752" y="1597789"/>
            <a:ext cx="54585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IGPM</a:t>
            </a:r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 – Índice Geral de Preços de Mercado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23C3761-1F11-51E6-437E-02E7BE2961B4}"/>
              </a:ext>
            </a:extLst>
          </p:cNvPr>
          <p:cNvSpPr txBox="1"/>
          <p:nvPr/>
        </p:nvSpPr>
        <p:spPr>
          <a:xfrm>
            <a:off x="4169688" y="3598218"/>
            <a:ext cx="3819315" cy="1477328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FGV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Dia 21 ao dia 20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7 capitais;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Construção Civil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Variação de preço no processo – </a:t>
            </a:r>
            <a:r>
              <a:rPr lang="pt-BR" u="sng" dirty="0"/>
              <a:t>U$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258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Índices Inflacionários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EFB6AB7-07B2-03EA-DED6-8DFC4BE8B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94" y="993594"/>
            <a:ext cx="10114570" cy="578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91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Índices Inflacionários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FE3921F-B5BD-DB77-F38A-157633DE778D}"/>
              </a:ext>
            </a:extLst>
          </p:cNvPr>
          <p:cNvGrpSpPr/>
          <p:nvPr/>
        </p:nvGrpSpPr>
        <p:grpSpPr>
          <a:xfrm>
            <a:off x="896594" y="1555334"/>
            <a:ext cx="2579465" cy="6858000"/>
            <a:chOff x="6989222" y="393106"/>
            <a:chExt cx="2579465" cy="6858000"/>
          </a:xfrm>
        </p:grpSpPr>
        <p:pic>
          <p:nvPicPr>
            <p:cNvPr id="6" name="Imagem 5" descr="Desenho de uma pessoa&#10;&#10;Descrição gerada automaticamente com confiança média">
              <a:extLst>
                <a:ext uri="{FF2B5EF4-FFF2-40B4-BE49-F238E27FC236}">
                  <a16:creationId xmlns:a16="http://schemas.microsoft.com/office/drawing/2014/main" id="{8EC91725-22FD-1A6C-DEDF-834F75F0B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222" y="393106"/>
              <a:ext cx="2579465" cy="6858000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6A999FD-D4A3-299E-8109-EB12FB7F3EA2}"/>
                </a:ext>
              </a:extLst>
            </p:cNvPr>
            <p:cNvSpPr/>
            <p:nvPr/>
          </p:nvSpPr>
          <p:spPr>
            <a:xfrm>
              <a:off x="7598297" y="1279853"/>
              <a:ext cx="137249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mpact" panose="020B0806030902050204" pitchFamily="34" charset="0"/>
                </a:rPr>
                <a:t>SIPE</a:t>
              </a: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9C078C92-F0E2-C5CA-37C2-87893F01798E}"/>
              </a:ext>
            </a:extLst>
          </p:cNvPr>
          <p:cNvSpPr/>
          <p:nvPr/>
        </p:nvSpPr>
        <p:spPr>
          <a:xfrm>
            <a:off x="4613349" y="1745286"/>
            <a:ext cx="5819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Sua Inflação Pessoal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E4B4A7F-D154-4A3A-8741-BACB3B0BDA5F}"/>
              </a:ext>
            </a:extLst>
          </p:cNvPr>
          <p:cNvSpPr/>
          <p:nvPr/>
        </p:nvSpPr>
        <p:spPr>
          <a:xfrm>
            <a:off x="4364854" y="3481359"/>
            <a:ext cx="64704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Calculada com Base </a:t>
            </a:r>
          </a:p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Orçamento Pessoal</a:t>
            </a:r>
          </a:p>
        </p:txBody>
      </p:sp>
    </p:spTree>
    <p:extLst>
      <p:ext uri="{BB962C8B-B14F-4D97-AF65-F5344CB8AC3E}">
        <p14:creationId xmlns:p14="http://schemas.microsoft.com/office/powerpoint/2010/main" val="286310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F0156AA-8DF9-57A1-2917-C380E90EBF1A}"/>
              </a:ext>
            </a:extLst>
          </p:cNvPr>
          <p:cNvSpPr/>
          <p:nvPr/>
        </p:nvSpPr>
        <p:spPr>
          <a:xfrm>
            <a:off x="2766402" y="2148800"/>
            <a:ext cx="665919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Rentabilidade Nominal</a:t>
            </a:r>
          </a:p>
          <a:p>
            <a:pPr algn="ctr"/>
            <a:endParaRPr lang="pt-B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  <a:p>
            <a:pPr algn="ctr"/>
            <a:endParaRPr lang="pt-B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Rentabilidade Real</a:t>
            </a:r>
          </a:p>
        </p:txBody>
      </p:sp>
      <p:pic>
        <p:nvPicPr>
          <p:cNvPr id="6" name="Imagem 5" descr="Forma&#10;&#10;Descrição gerada automaticamente com confiança baixa">
            <a:extLst>
              <a:ext uri="{FF2B5EF4-FFF2-40B4-BE49-F238E27FC236}">
                <a16:creationId xmlns:a16="http://schemas.microsoft.com/office/drawing/2014/main" id="{82DFA34C-EE99-B3F2-041B-0C5766092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46" y="1740309"/>
            <a:ext cx="1833716" cy="1833716"/>
          </a:xfrm>
          <a:prstGeom prst="rect">
            <a:avLst/>
          </a:prstGeom>
        </p:spPr>
      </p:pic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id="{ABE7FDD4-A565-FBD9-6DEB-83360B483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67" y="4210665"/>
            <a:ext cx="2085584" cy="15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8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9" name="Imagem 8" descr="Desenho de boneco com olhos grandes&#10;&#10;Descrição gerada automaticamente com confiança baixa">
            <a:extLst>
              <a:ext uri="{FF2B5EF4-FFF2-40B4-BE49-F238E27FC236}">
                <a16:creationId xmlns:a16="http://schemas.microsoft.com/office/drawing/2014/main" id="{FCE44F75-81D7-6E3C-E52B-8E39BCAB3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30" y="2798508"/>
            <a:ext cx="2020012" cy="1580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2478D66-A218-1F98-E384-F51D38C5E1D3}"/>
              </a:ext>
            </a:extLst>
          </p:cNvPr>
          <p:cNvSpPr/>
          <p:nvPr/>
        </p:nvSpPr>
        <p:spPr>
          <a:xfrm>
            <a:off x="1093430" y="2330793"/>
            <a:ext cx="216296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Caderneta de Poupança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A08CAEA-2CC3-3E53-EA9B-4E170B29C1D3}"/>
              </a:ext>
            </a:extLst>
          </p:cNvPr>
          <p:cNvSpPr/>
          <p:nvPr/>
        </p:nvSpPr>
        <p:spPr>
          <a:xfrm>
            <a:off x="3813220" y="2240968"/>
            <a:ext cx="71673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Rentabilidade </a:t>
            </a:r>
            <a:r>
              <a:rPr lang="pt-B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Wingdings" panose="05000000000000000000" pitchFamily="2" charset="2"/>
              </a:rPr>
              <a:t> 0,5% </a:t>
            </a:r>
            <a:r>
              <a:rPr lang="pt-BR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Wingdings" panose="05000000000000000000" pitchFamily="2" charset="2"/>
              </a:rPr>
              <a:t>am</a:t>
            </a:r>
            <a:r>
              <a:rPr lang="pt-B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Wingdings" panose="05000000000000000000" pitchFamily="2" charset="2"/>
              </a:rPr>
              <a:t> + TR</a:t>
            </a:r>
            <a:endParaRPr lang="pt-BR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87D662E-931D-7813-5FDF-82DEB76BD113}"/>
              </a:ext>
            </a:extLst>
          </p:cNvPr>
          <p:cNvSpPr/>
          <p:nvPr/>
        </p:nvSpPr>
        <p:spPr>
          <a:xfrm>
            <a:off x="3758724" y="3609946"/>
            <a:ext cx="72763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Rentabilidade 2021 </a:t>
            </a:r>
            <a:r>
              <a:rPr lang="pt-B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  <a:sym typeface="Wingdings" panose="05000000000000000000" pitchFamily="2" charset="2"/>
              </a:rPr>
              <a:t> 2,9861%</a:t>
            </a:r>
            <a:endParaRPr lang="pt-BR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Imagem 5" descr="Forma&#10;&#10;Descrição gerada automaticamente com confiança baixa">
            <a:extLst>
              <a:ext uri="{FF2B5EF4-FFF2-40B4-BE49-F238E27FC236}">
                <a16:creationId xmlns:a16="http://schemas.microsoft.com/office/drawing/2014/main" id="{52A4EE38-C5CC-98CC-2C23-9755E5471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264" y="4753855"/>
            <a:ext cx="1700981" cy="1700981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B498F93-BE28-18A7-E8A2-802B8B6734A3}"/>
              </a:ext>
            </a:extLst>
          </p:cNvPr>
          <p:cNvSpPr/>
          <p:nvPr/>
        </p:nvSpPr>
        <p:spPr>
          <a:xfrm>
            <a:off x="3184918" y="5148828"/>
            <a:ext cx="55563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Rentabilidade Nominal </a:t>
            </a:r>
          </a:p>
        </p:txBody>
      </p:sp>
    </p:spTree>
    <p:extLst>
      <p:ext uri="{BB962C8B-B14F-4D97-AF65-F5344CB8AC3E}">
        <p14:creationId xmlns:p14="http://schemas.microsoft.com/office/powerpoint/2010/main" val="146241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9" name="Imagem 8" descr="Desenho de boneco com olhos grandes&#10;&#10;Descrição gerada automaticamente com confiança baixa">
            <a:extLst>
              <a:ext uri="{FF2B5EF4-FFF2-40B4-BE49-F238E27FC236}">
                <a16:creationId xmlns:a16="http://schemas.microsoft.com/office/drawing/2014/main" id="{FCE44F75-81D7-6E3C-E52B-8E39BCAB3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94" y="1622541"/>
            <a:ext cx="2020012" cy="1580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BBB7447-9D05-F965-BA88-D971FBA13778}"/>
              </a:ext>
            </a:extLst>
          </p:cNvPr>
          <p:cNvSpPr/>
          <p:nvPr/>
        </p:nvSpPr>
        <p:spPr>
          <a:xfrm>
            <a:off x="4836313" y="1995039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R$ 100,00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63D1DA8-A37F-A83F-DF98-F5AB4E340244}"/>
              </a:ext>
            </a:extLst>
          </p:cNvPr>
          <p:cNvSpPr/>
          <p:nvPr/>
        </p:nvSpPr>
        <p:spPr>
          <a:xfrm>
            <a:off x="5422124" y="1422486"/>
            <a:ext cx="2248016" cy="40011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Janeiro de 2021</a:t>
            </a:r>
            <a:endParaRPr lang="pt-BR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4396F6C-76EA-33C5-E993-9210682F961E}"/>
              </a:ext>
            </a:extLst>
          </p:cNvPr>
          <p:cNvSpPr/>
          <p:nvPr/>
        </p:nvSpPr>
        <p:spPr>
          <a:xfrm>
            <a:off x="8602264" y="1995039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R$ 102,99</a:t>
            </a:r>
          </a:p>
        </p:txBody>
      </p:sp>
      <p:pic>
        <p:nvPicPr>
          <p:cNvPr id="14" name="Imagem 13" descr="Bolo de chocolate&#10;&#10;Descrição gerada automaticamente com confiança média">
            <a:extLst>
              <a:ext uri="{FF2B5EF4-FFF2-40B4-BE49-F238E27FC236}">
                <a16:creationId xmlns:a16="http://schemas.microsoft.com/office/drawing/2014/main" id="{D26E376C-9710-A707-7CEC-C9D80F002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6" y="4010993"/>
            <a:ext cx="2594920" cy="2112068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5135ACC2-E652-1DEE-0959-BF432091C42B}"/>
              </a:ext>
            </a:extLst>
          </p:cNvPr>
          <p:cNvSpPr/>
          <p:nvPr/>
        </p:nvSpPr>
        <p:spPr>
          <a:xfrm>
            <a:off x="4836312" y="4512184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R$ 100,00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9D431B-232E-A02A-4EAB-B187B2DB85CD}"/>
              </a:ext>
            </a:extLst>
          </p:cNvPr>
          <p:cNvSpPr/>
          <p:nvPr/>
        </p:nvSpPr>
        <p:spPr>
          <a:xfrm>
            <a:off x="8703036" y="4512184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R$ 110,66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06B4B99-AD68-B1B3-00B2-D54A6B6150DF}"/>
              </a:ext>
            </a:extLst>
          </p:cNvPr>
          <p:cNvSpPr/>
          <p:nvPr/>
        </p:nvSpPr>
        <p:spPr>
          <a:xfrm>
            <a:off x="8977224" y="1422486"/>
            <a:ext cx="2248016" cy="40011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Janeiro de 2022</a:t>
            </a:r>
            <a:endParaRPr lang="pt-BR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2478D66-A218-1F98-E384-F51D38C5E1D3}"/>
              </a:ext>
            </a:extLst>
          </p:cNvPr>
          <p:cNvSpPr/>
          <p:nvPr/>
        </p:nvSpPr>
        <p:spPr>
          <a:xfrm>
            <a:off x="896594" y="3125001"/>
            <a:ext cx="216296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Caderneta de Poupança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EF0D40E-3226-3300-A731-0ABE605CC545}"/>
              </a:ext>
            </a:extLst>
          </p:cNvPr>
          <p:cNvSpPr/>
          <p:nvPr/>
        </p:nvSpPr>
        <p:spPr>
          <a:xfrm>
            <a:off x="1565705" y="5942865"/>
            <a:ext cx="68179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Feijão</a:t>
            </a:r>
          </a:p>
        </p:txBody>
      </p:sp>
    </p:spTree>
    <p:extLst>
      <p:ext uri="{BB962C8B-B14F-4D97-AF65-F5344CB8AC3E}">
        <p14:creationId xmlns:p14="http://schemas.microsoft.com/office/powerpoint/2010/main" val="394263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91A12-64D2-7AF6-C920-B494F2CD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pt-BR" dirty="0">
                <a:latin typeface="Impact" panose="020B0806030902050204" pitchFamily="34" charset="0"/>
              </a:rPr>
              <a:t>FII X.0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5ABDC1-BD2E-E5AC-6EAB-CDFC61440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pt-BR" sz="2000" dirty="0"/>
              <a:t>Evolução da Indústria;</a:t>
            </a:r>
          </a:p>
          <a:p>
            <a:r>
              <a:rPr lang="pt-BR" sz="2000" dirty="0"/>
              <a:t>Ciclos de Mercado;</a:t>
            </a:r>
          </a:p>
          <a:p>
            <a:r>
              <a:rPr lang="pt-BR" sz="2000" dirty="0"/>
              <a:t>Relação IFIX x SELIC</a:t>
            </a:r>
          </a:p>
          <a:p>
            <a:r>
              <a:rPr lang="pt-BR" sz="2000" dirty="0"/>
              <a:t>Índices Inflacionários;</a:t>
            </a:r>
          </a:p>
          <a:p>
            <a:r>
              <a:rPr lang="pt-BR" sz="2000" dirty="0"/>
              <a:t>Independência x Inflação</a:t>
            </a:r>
          </a:p>
          <a:p>
            <a:endParaRPr lang="pt-BR" sz="2000" dirty="0"/>
          </a:p>
        </p:txBody>
      </p:sp>
      <p:pic>
        <p:nvPicPr>
          <p:cNvPr id="5" name="Picture 4" descr="Gráficos coloridos">
            <a:extLst>
              <a:ext uri="{FF2B5EF4-FFF2-40B4-BE49-F238E27FC236}">
                <a16:creationId xmlns:a16="http://schemas.microsoft.com/office/drawing/2014/main" id="{EF01E648-5A6B-E02E-484C-D334DCD81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2" r="2538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5B1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45CD7F2A-F0AB-4746-80A3-3A2AAD231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18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9" name="Imagem 8" descr="Desenho de boneco com olhos grandes&#10;&#10;Descrição gerada automaticamente com confiança baixa">
            <a:extLst>
              <a:ext uri="{FF2B5EF4-FFF2-40B4-BE49-F238E27FC236}">
                <a16:creationId xmlns:a16="http://schemas.microsoft.com/office/drawing/2014/main" id="{FCE44F75-81D7-6E3C-E52B-8E39BCAB3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94" y="1622541"/>
            <a:ext cx="2020012" cy="1580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C4396F6C-76EA-33C5-E993-9210682F961E}"/>
              </a:ext>
            </a:extLst>
          </p:cNvPr>
          <p:cNvSpPr/>
          <p:nvPr/>
        </p:nvSpPr>
        <p:spPr>
          <a:xfrm>
            <a:off x="3337343" y="2134376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R$ 102,99</a:t>
            </a:r>
          </a:p>
        </p:txBody>
      </p:sp>
      <p:pic>
        <p:nvPicPr>
          <p:cNvPr id="14" name="Imagem 13" descr="Bolo de chocolate&#10;&#10;Descrição gerada automaticamente com confiança média">
            <a:extLst>
              <a:ext uri="{FF2B5EF4-FFF2-40B4-BE49-F238E27FC236}">
                <a16:creationId xmlns:a16="http://schemas.microsoft.com/office/drawing/2014/main" id="{D26E376C-9710-A707-7CEC-C9D80F002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6" y="4010993"/>
            <a:ext cx="2594920" cy="2112068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7B9D431B-232E-A02A-4EAB-B187B2DB85CD}"/>
              </a:ext>
            </a:extLst>
          </p:cNvPr>
          <p:cNvSpPr/>
          <p:nvPr/>
        </p:nvSpPr>
        <p:spPr>
          <a:xfrm>
            <a:off x="3337343" y="4520893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R$ 110,66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2478D66-A218-1F98-E384-F51D38C5E1D3}"/>
              </a:ext>
            </a:extLst>
          </p:cNvPr>
          <p:cNvSpPr/>
          <p:nvPr/>
        </p:nvSpPr>
        <p:spPr>
          <a:xfrm>
            <a:off x="896594" y="3125001"/>
            <a:ext cx="216296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Caderneta de Poupança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EF0D40E-3226-3300-A731-0ABE605CC545}"/>
              </a:ext>
            </a:extLst>
          </p:cNvPr>
          <p:cNvSpPr/>
          <p:nvPr/>
        </p:nvSpPr>
        <p:spPr>
          <a:xfrm>
            <a:off x="1565705" y="5942865"/>
            <a:ext cx="68179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Feijão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1AB6D11-0D97-CDCA-F8B9-ED651A2375B9}"/>
              </a:ext>
            </a:extLst>
          </p:cNvPr>
          <p:cNvSpPr/>
          <p:nvPr/>
        </p:nvSpPr>
        <p:spPr>
          <a:xfrm>
            <a:off x="7102475" y="2060554"/>
            <a:ext cx="4208395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Rentabilidade </a:t>
            </a:r>
          </a:p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</a:t>
            </a:r>
          </a:p>
          <a:p>
            <a:pPr algn="ctr"/>
            <a:endParaRPr lang="pt-B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R$ 0,00</a:t>
            </a:r>
          </a:p>
        </p:txBody>
      </p:sp>
    </p:spTree>
    <p:extLst>
      <p:ext uri="{BB962C8B-B14F-4D97-AF65-F5344CB8AC3E}">
        <p14:creationId xmlns:p14="http://schemas.microsoft.com/office/powerpoint/2010/main" val="8500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BBB7447-9D05-F965-BA88-D971FBA13778}"/>
              </a:ext>
            </a:extLst>
          </p:cNvPr>
          <p:cNvSpPr/>
          <p:nvPr/>
        </p:nvSpPr>
        <p:spPr>
          <a:xfrm>
            <a:off x="4836313" y="1995039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R$ 100,00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63D1DA8-A37F-A83F-DF98-F5AB4E340244}"/>
              </a:ext>
            </a:extLst>
          </p:cNvPr>
          <p:cNvSpPr/>
          <p:nvPr/>
        </p:nvSpPr>
        <p:spPr>
          <a:xfrm>
            <a:off x="5422124" y="1422486"/>
            <a:ext cx="2248016" cy="40011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Janeiro de 2021</a:t>
            </a:r>
            <a:endParaRPr lang="pt-BR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4396F6C-76EA-33C5-E993-9210682F961E}"/>
              </a:ext>
            </a:extLst>
          </p:cNvPr>
          <p:cNvSpPr/>
          <p:nvPr/>
        </p:nvSpPr>
        <p:spPr>
          <a:xfrm>
            <a:off x="8602264" y="1995039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R$ 112,99</a:t>
            </a:r>
          </a:p>
        </p:txBody>
      </p:sp>
      <p:pic>
        <p:nvPicPr>
          <p:cNvPr id="14" name="Imagem 13" descr="Bolo de chocolate&#10;&#10;Descrição gerada automaticamente com confiança média">
            <a:extLst>
              <a:ext uri="{FF2B5EF4-FFF2-40B4-BE49-F238E27FC236}">
                <a16:creationId xmlns:a16="http://schemas.microsoft.com/office/drawing/2014/main" id="{D26E376C-9710-A707-7CEC-C9D80F00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6" y="4010993"/>
            <a:ext cx="2594920" cy="2112068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5135ACC2-E652-1DEE-0959-BF432091C42B}"/>
              </a:ext>
            </a:extLst>
          </p:cNvPr>
          <p:cNvSpPr/>
          <p:nvPr/>
        </p:nvSpPr>
        <p:spPr>
          <a:xfrm>
            <a:off x="4836312" y="4512184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R$ 100,00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9D431B-232E-A02A-4EAB-B187B2DB85CD}"/>
              </a:ext>
            </a:extLst>
          </p:cNvPr>
          <p:cNvSpPr/>
          <p:nvPr/>
        </p:nvSpPr>
        <p:spPr>
          <a:xfrm>
            <a:off x="8703036" y="4512184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R$ 110,66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06B4B99-AD68-B1B3-00B2-D54A6B6150DF}"/>
              </a:ext>
            </a:extLst>
          </p:cNvPr>
          <p:cNvSpPr/>
          <p:nvPr/>
        </p:nvSpPr>
        <p:spPr>
          <a:xfrm>
            <a:off x="8977224" y="1422486"/>
            <a:ext cx="2248016" cy="40011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Janeiro de 2022</a:t>
            </a:r>
            <a:endParaRPr lang="pt-BR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m 2" descr="Bolo de aniversário&#10;&#10;Descrição gerada automaticamente com confiança baixa">
            <a:extLst>
              <a:ext uri="{FF2B5EF4-FFF2-40B4-BE49-F238E27FC236}">
                <a16:creationId xmlns:a16="http://schemas.microsoft.com/office/drawing/2014/main" id="{54C82D7C-D795-C763-F625-2458DDDF8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57" y="1529717"/>
            <a:ext cx="2032543" cy="203254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4E8BFB8-C1BB-09FD-7248-58F2C220FDF1}"/>
              </a:ext>
            </a:extLst>
          </p:cNvPr>
          <p:cNvSpPr/>
          <p:nvPr/>
        </p:nvSpPr>
        <p:spPr>
          <a:xfrm>
            <a:off x="999858" y="4773794"/>
            <a:ext cx="17961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IPCA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FAE02ED-5034-F209-4453-94AA1EE8CA81}"/>
              </a:ext>
            </a:extLst>
          </p:cNvPr>
          <p:cNvSpPr/>
          <p:nvPr/>
        </p:nvSpPr>
        <p:spPr>
          <a:xfrm>
            <a:off x="1252169" y="2345933"/>
            <a:ext cx="17961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LCA</a:t>
            </a:r>
            <a:endParaRPr lang="pt-BR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9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4396F6C-76EA-33C5-E993-9210682F961E}"/>
              </a:ext>
            </a:extLst>
          </p:cNvPr>
          <p:cNvSpPr/>
          <p:nvPr/>
        </p:nvSpPr>
        <p:spPr>
          <a:xfrm>
            <a:off x="2303705" y="2060554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R$ 112,99</a:t>
            </a:r>
          </a:p>
        </p:txBody>
      </p:sp>
      <p:pic>
        <p:nvPicPr>
          <p:cNvPr id="14" name="Imagem 13" descr="Bolo de chocolate&#10;&#10;Descrição gerada automaticamente com confiança média">
            <a:extLst>
              <a:ext uri="{FF2B5EF4-FFF2-40B4-BE49-F238E27FC236}">
                <a16:creationId xmlns:a16="http://schemas.microsoft.com/office/drawing/2014/main" id="{D26E376C-9710-A707-7CEC-C9D80F00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814" y="4010993"/>
            <a:ext cx="2594920" cy="2112068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7B9D431B-232E-A02A-4EAB-B187B2DB85CD}"/>
              </a:ext>
            </a:extLst>
          </p:cNvPr>
          <p:cNvSpPr/>
          <p:nvPr/>
        </p:nvSpPr>
        <p:spPr>
          <a:xfrm>
            <a:off x="2303704" y="4495092"/>
            <a:ext cx="299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R$ 110,66</a:t>
            </a:r>
          </a:p>
        </p:txBody>
      </p:sp>
      <p:pic>
        <p:nvPicPr>
          <p:cNvPr id="3" name="Imagem 2" descr="Bolo de aniversário&#10;&#10;Descrição gerada automaticamente com confiança baixa">
            <a:extLst>
              <a:ext uri="{FF2B5EF4-FFF2-40B4-BE49-F238E27FC236}">
                <a16:creationId xmlns:a16="http://schemas.microsoft.com/office/drawing/2014/main" id="{54C82D7C-D795-C763-F625-2458DDDF8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" y="1511097"/>
            <a:ext cx="2032543" cy="203254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4E8BFB8-C1BB-09FD-7248-58F2C220FDF1}"/>
              </a:ext>
            </a:extLst>
          </p:cNvPr>
          <p:cNvSpPr/>
          <p:nvPr/>
        </p:nvSpPr>
        <p:spPr>
          <a:xfrm>
            <a:off x="170916" y="4756702"/>
            <a:ext cx="17961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IPCA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9751D5D-6B28-3E5D-A9F3-0D1D12D3599D}"/>
              </a:ext>
            </a:extLst>
          </p:cNvPr>
          <p:cNvSpPr/>
          <p:nvPr/>
        </p:nvSpPr>
        <p:spPr>
          <a:xfrm>
            <a:off x="7102475" y="2060554"/>
            <a:ext cx="4208395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Rentabilidade </a:t>
            </a:r>
          </a:p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</a:t>
            </a:r>
          </a:p>
          <a:p>
            <a:pPr algn="ctr"/>
            <a:endParaRPr lang="pt-BR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R$ 2,99</a:t>
            </a:r>
          </a:p>
        </p:txBody>
      </p:sp>
    </p:spTree>
    <p:extLst>
      <p:ext uri="{BB962C8B-B14F-4D97-AF65-F5344CB8AC3E}">
        <p14:creationId xmlns:p14="http://schemas.microsoft.com/office/powerpoint/2010/main" val="242873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7" name="Imagem 6" descr="Gráfico, Gráfico de barras&#10;&#10;Descrição gerada automaticamente">
            <a:extLst>
              <a:ext uri="{FF2B5EF4-FFF2-40B4-BE49-F238E27FC236}">
                <a16:creationId xmlns:a16="http://schemas.microsoft.com/office/drawing/2014/main" id="{2C376712-DF80-A12C-C5F0-6713E3A67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37" y="1532174"/>
            <a:ext cx="9474926" cy="3194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DED67DE-5D9B-6BF4-AFA5-4EDF4A83675B}"/>
              </a:ext>
            </a:extLst>
          </p:cNvPr>
          <p:cNvSpPr/>
          <p:nvPr/>
        </p:nvSpPr>
        <p:spPr>
          <a:xfrm>
            <a:off x="1773466" y="5543541"/>
            <a:ext cx="833157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SITE &gt; ALUNO VIP &gt; MATERIAL &gt; PLANILHAS</a:t>
            </a:r>
          </a:p>
        </p:txBody>
      </p:sp>
    </p:spTree>
    <p:extLst>
      <p:ext uri="{BB962C8B-B14F-4D97-AF65-F5344CB8AC3E}">
        <p14:creationId xmlns:p14="http://schemas.microsoft.com/office/powerpoint/2010/main" val="1140323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9AFE850-0FFF-9944-2292-F2A81EF43DC9}"/>
              </a:ext>
            </a:extLst>
          </p:cNvPr>
          <p:cNvSpPr/>
          <p:nvPr/>
        </p:nvSpPr>
        <p:spPr>
          <a:xfrm>
            <a:off x="3303825" y="3429000"/>
            <a:ext cx="8135433" cy="1862048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ACUMULAÇÃO</a:t>
            </a:r>
            <a:endParaRPr lang="pt-BR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Imagem 5" descr="Sapo de brinquedo&#10;&#10;Descrição gerada automaticamente">
            <a:extLst>
              <a:ext uri="{FF2B5EF4-FFF2-40B4-BE49-F238E27FC236}">
                <a16:creationId xmlns:a16="http://schemas.microsoft.com/office/drawing/2014/main" id="{36915E36-4EC8-7BBC-BE73-43DFB6C22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0" y="1566952"/>
            <a:ext cx="2979085" cy="238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785612" y="216547"/>
            <a:ext cx="10277338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REINVESTIR JUROS E DIVIDENDOS</a:t>
            </a:r>
            <a:endParaRPr lang="pt-BR" sz="28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1518638"/>
            <a:ext cx="12041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UM ÚNICO INVESTIMENTOS DE R$ 1.000,00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765545"/>
              </p:ext>
            </p:extLst>
          </p:nvPr>
        </p:nvGraphicFramePr>
        <p:xfrm>
          <a:off x="437881" y="2386170"/>
          <a:ext cx="11346290" cy="227997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710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1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17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1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17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17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7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7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617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49116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 1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Ano2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 3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 4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 5 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 6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 7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 8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 9 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 10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116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116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Cotação (20% Ao ano)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1,00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1,20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1,44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1,73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2,07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2,49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2,99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3,58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4,30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5,16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116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# de ações sem reinvestir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116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# de ações reinvestindo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1.050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1.103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1.158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1.216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1.276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1.340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1.407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1.477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1.551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1.629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116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Dividendo por ação - </a:t>
                      </a:r>
                      <a:r>
                        <a:rPr lang="pt-BR" sz="1500" b="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yield</a:t>
                      </a:r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 5%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0,05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0,06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0,07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0,09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0,10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0,12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0,15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0,18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0,21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0,26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116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Patrimônio s/reinvestimento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1.200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1.440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1.728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2.074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2.488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2.986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3.583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4.300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5.160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59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Patrimônio c/reinvestimento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1.050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1.323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1.667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2.100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2.646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3.335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4.202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5.294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6.670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8.405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572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448123"/>
              </p:ext>
            </p:extLst>
          </p:nvPr>
        </p:nvGraphicFramePr>
        <p:xfrm>
          <a:off x="438598" y="4868214"/>
          <a:ext cx="4429616" cy="166687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697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07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 20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Ano 30</a:t>
                      </a:r>
                      <a:endParaRPr lang="pt-BR" sz="15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415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Cotação (20% Ao ano)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31,95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197,81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415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# de ações sem reinvestir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1.000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415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# de ações reinvestindo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2.653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4.322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415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Divid</a:t>
                      </a:r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. por ação - </a:t>
                      </a:r>
                      <a:r>
                        <a:rPr lang="pt-BR" sz="1500" u="none" strike="noStrike" dirty="0" err="1">
                          <a:solidFill>
                            <a:sysClr val="windowText" lastClr="000000"/>
                          </a:solidFill>
                          <a:effectLst/>
                        </a:rPr>
                        <a:t>yield</a:t>
                      </a:r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 5%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1,60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9,89</a:t>
                      </a:r>
                      <a:endParaRPr lang="pt-BR" sz="1500" b="0" i="0" u="none" strike="noStrike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415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Patrimônio s/reinvestimento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31.948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197.814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18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Patrimônio c/reinvestimento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84.768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5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854.939</a:t>
                      </a:r>
                      <a:endParaRPr lang="pt-BR" sz="15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" name="Imagem 10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90C2513-AFC4-4BB9-AF68-A2704621A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612" y="6350466"/>
            <a:ext cx="1501121" cy="38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07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9AFE850-0FFF-9944-2292-F2A81EF43DC9}"/>
              </a:ext>
            </a:extLst>
          </p:cNvPr>
          <p:cNvSpPr/>
          <p:nvPr/>
        </p:nvSpPr>
        <p:spPr>
          <a:xfrm>
            <a:off x="6754123" y="1424535"/>
            <a:ext cx="3872855" cy="4508927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7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I.F.</a:t>
            </a:r>
          </a:p>
        </p:txBody>
      </p:sp>
      <p:pic>
        <p:nvPicPr>
          <p:cNvPr id="9" name="Imagem 8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3ECFF43-3DF9-D33C-4DA7-E6E423DC8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806" y="1118782"/>
            <a:ext cx="4076344" cy="48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1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5FBE8618-0444-A436-11CC-35FB6001ECE1}"/>
              </a:ext>
            </a:extLst>
          </p:cNvPr>
          <p:cNvSpPr/>
          <p:nvPr/>
        </p:nvSpPr>
        <p:spPr>
          <a:xfrm>
            <a:off x="269967" y="1010195"/>
            <a:ext cx="5826034" cy="556967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2672979-DCD2-4158-9F07-22C5F4D510CB}"/>
              </a:ext>
            </a:extLst>
          </p:cNvPr>
          <p:cNvSpPr/>
          <p:nvPr/>
        </p:nvSpPr>
        <p:spPr>
          <a:xfrm>
            <a:off x="3115778" y="2963473"/>
            <a:ext cx="1018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LCI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1729AE32-586A-3E7B-5856-5FAD177221CF}"/>
              </a:ext>
            </a:extLst>
          </p:cNvPr>
          <p:cNvSpPr/>
          <p:nvPr/>
        </p:nvSpPr>
        <p:spPr>
          <a:xfrm>
            <a:off x="1703455" y="2183223"/>
            <a:ext cx="65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FI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F9143A8-17FB-AA48-7894-A0F5431877D1}"/>
              </a:ext>
            </a:extLst>
          </p:cNvPr>
          <p:cNvSpPr/>
          <p:nvPr/>
        </p:nvSpPr>
        <p:spPr>
          <a:xfrm>
            <a:off x="4038658" y="3535819"/>
            <a:ext cx="1334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CDB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258D86C-6EC2-3204-4171-9754058944E4}"/>
              </a:ext>
            </a:extLst>
          </p:cNvPr>
          <p:cNvSpPr/>
          <p:nvPr/>
        </p:nvSpPr>
        <p:spPr>
          <a:xfrm>
            <a:off x="1447392" y="3314457"/>
            <a:ext cx="1171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LCA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C0B94C2-570E-1791-3523-42D4D6ABB11D}"/>
              </a:ext>
            </a:extLst>
          </p:cNvPr>
          <p:cNvSpPr/>
          <p:nvPr/>
        </p:nvSpPr>
        <p:spPr>
          <a:xfrm>
            <a:off x="2033034" y="4459149"/>
            <a:ext cx="2065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T.SELIC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0826872-EE25-D8E8-ACCC-1217ABE8B7D6}"/>
              </a:ext>
            </a:extLst>
          </p:cNvPr>
          <p:cNvSpPr/>
          <p:nvPr/>
        </p:nvSpPr>
        <p:spPr>
          <a:xfrm>
            <a:off x="2705073" y="1850420"/>
            <a:ext cx="1584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T.PRÉ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235A4FD-A9F7-D086-1F5F-7AD7653EE54A}"/>
              </a:ext>
            </a:extLst>
          </p:cNvPr>
          <p:cNvSpPr/>
          <p:nvPr/>
        </p:nvSpPr>
        <p:spPr>
          <a:xfrm>
            <a:off x="9075633" y="3737657"/>
            <a:ext cx="1256232" cy="1221621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DB3B13D-42F9-4783-092B-4990FE02E4D8}"/>
              </a:ext>
            </a:extLst>
          </p:cNvPr>
          <p:cNvSpPr/>
          <p:nvPr/>
        </p:nvSpPr>
        <p:spPr>
          <a:xfrm>
            <a:off x="6539036" y="2773750"/>
            <a:ext cx="4429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TESOURO IPCA+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25F6409-C720-56D8-2C5A-48A1FA726394}"/>
              </a:ext>
            </a:extLst>
          </p:cNvPr>
          <p:cNvSpPr/>
          <p:nvPr/>
        </p:nvSpPr>
        <p:spPr>
          <a:xfrm>
            <a:off x="7289244" y="3886803"/>
            <a:ext cx="2929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IPCA+  5%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61B76040-C8E6-A9F6-9045-5B7712E63B68}"/>
              </a:ext>
            </a:extLst>
          </p:cNvPr>
          <p:cNvCxnSpPr>
            <a:cxnSpLocks/>
          </p:cNvCxnSpPr>
          <p:nvPr/>
        </p:nvCxnSpPr>
        <p:spPr>
          <a:xfrm>
            <a:off x="9853301" y="4959278"/>
            <a:ext cx="213645" cy="697258"/>
          </a:xfrm>
          <a:prstGeom prst="straightConnector1">
            <a:avLst/>
          </a:prstGeom>
          <a:ln w="57150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>
            <a:extLst>
              <a:ext uri="{FF2B5EF4-FFF2-40B4-BE49-F238E27FC236}">
                <a16:creationId xmlns:a16="http://schemas.microsoft.com/office/drawing/2014/main" id="{420657F2-9AA1-01E4-78BF-8806B8D4FA23}"/>
              </a:ext>
            </a:extLst>
          </p:cNvPr>
          <p:cNvSpPr/>
          <p:nvPr/>
        </p:nvSpPr>
        <p:spPr>
          <a:xfrm>
            <a:off x="9526075" y="5656536"/>
            <a:ext cx="1384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Real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FA20896-C4B7-4FF1-3BD6-7F1D7C17D8B4}"/>
              </a:ext>
            </a:extLst>
          </p:cNvPr>
          <p:cNvSpPr/>
          <p:nvPr/>
        </p:nvSpPr>
        <p:spPr>
          <a:xfrm>
            <a:off x="3157820" y="5382479"/>
            <a:ext cx="1140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CRI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76A5546-ACDF-506C-C1ED-E57DFD9CEA4F}"/>
              </a:ext>
            </a:extLst>
          </p:cNvPr>
          <p:cNvSpPr/>
          <p:nvPr/>
        </p:nvSpPr>
        <p:spPr>
          <a:xfrm>
            <a:off x="790242" y="4135274"/>
            <a:ext cx="1292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CRA</a:t>
            </a:r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F5224005-49DA-26B8-72DF-928333EA7807}"/>
              </a:ext>
            </a:extLst>
          </p:cNvPr>
          <p:cNvCxnSpPr>
            <a:cxnSpLocks/>
          </p:cNvCxnSpPr>
          <p:nvPr/>
        </p:nvCxnSpPr>
        <p:spPr>
          <a:xfrm>
            <a:off x="5574047" y="5420943"/>
            <a:ext cx="213645" cy="697258"/>
          </a:xfrm>
          <a:prstGeom prst="straightConnector1">
            <a:avLst/>
          </a:prstGeom>
          <a:ln w="57150">
            <a:solidFill>
              <a:srgbClr val="2F52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C3FBA702-F904-E0FE-3315-8184381A82CD}"/>
              </a:ext>
            </a:extLst>
          </p:cNvPr>
          <p:cNvSpPr/>
          <p:nvPr/>
        </p:nvSpPr>
        <p:spPr>
          <a:xfrm>
            <a:off x="5224613" y="5844144"/>
            <a:ext cx="2563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Nominal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49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  <p:bldP spid="20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5FBE8618-0444-A436-11CC-35FB6001ECE1}"/>
              </a:ext>
            </a:extLst>
          </p:cNvPr>
          <p:cNvSpPr/>
          <p:nvPr/>
        </p:nvSpPr>
        <p:spPr>
          <a:xfrm>
            <a:off x="1047210" y="1701389"/>
            <a:ext cx="4358356" cy="4241435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C0B94C2-570E-1791-3523-42D4D6ABB11D}"/>
              </a:ext>
            </a:extLst>
          </p:cNvPr>
          <p:cNvSpPr/>
          <p:nvPr/>
        </p:nvSpPr>
        <p:spPr>
          <a:xfrm>
            <a:off x="2973291" y="4459149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371F35B-7238-D48B-6024-597410318605}"/>
              </a:ext>
            </a:extLst>
          </p:cNvPr>
          <p:cNvSpPr/>
          <p:nvPr/>
        </p:nvSpPr>
        <p:spPr>
          <a:xfrm>
            <a:off x="7039650" y="1987447"/>
            <a:ext cx="30540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AÇOES</a:t>
            </a:r>
          </a:p>
        </p:txBody>
      </p:sp>
    </p:spTree>
    <p:extLst>
      <p:ext uri="{BB962C8B-B14F-4D97-AF65-F5344CB8AC3E}">
        <p14:creationId xmlns:p14="http://schemas.microsoft.com/office/powerpoint/2010/main" val="969636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C0B94C2-570E-1791-3523-42D4D6ABB11D}"/>
              </a:ext>
            </a:extLst>
          </p:cNvPr>
          <p:cNvSpPr/>
          <p:nvPr/>
        </p:nvSpPr>
        <p:spPr>
          <a:xfrm>
            <a:off x="2973291" y="4459149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5" name="Imagem 4" descr="Cidade com prédios altos&#10;&#10;Descrição gerada automaticamente">
            <a:extLst>
              <a:ext uri="{FF2B5EF4-FFF2-40B4-BE49-F238E27FC236}">
                <a16:creationId xmlns:a16="http://schemas.microsoft.com/office/drawing/2014/main" id="{9F28F81F-6996-750A-AB58-352016E22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65" y="1290415"/>
            <a:ext cx="9215700" cy="556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2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5ECDA-2FEA-971F-C99D-E7DA7CC6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021" y="74567"/>
            <a:ext cx="10515600" cy="1325563"/>
          </a:xfrm>
        </p:spPr>
        <p:txBody>
          <a:bodyPr/>
          <a:lstStyle/>
          <a:p>
            <a:r>
              <a:rPr lang="pt-BR" dirty="0">
                <a:latin typeface="Impact" panose="020B0806030902050204" pitchFamily="34" charset="0"/>
              </a:rPr>
              <a:t>FII – Evolução da Indústria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pic>
        <p:nvPicPr>
          <p:cNvPr id="6" name="Imagem 5" descr="Desenho de bandeira&#10;&#10;Descrição gerada automaticamente">
            <a:extLst>
              <a:ext uri="{FF2B5EF4-FFF2-40B4-BE49-F238E27FC236}">
                <a16:creationId xmlns:a16="http://schemas.microsoft.com/office/drawing/2014/main" id="{A3F0219F-D5DB-3623-AC01-C78A70D43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80" y="1585957"/>
            <a:ext cx="3792513" cy="3792513"/>
          </a:xfrm>
          <a:prstGeom prst="rect">
            <a:avLst/>
          </a:prstGeom>
        </p:spPr>
      </p:pic>
      <p:pic>
        <p:nvPicPr>
          <p:cNvPr id="8" name="Imagem 7" descr="Bandeira de país&#10;&#10;Descrição gerada automaticamente">
            <a:extLst>
              <a:ext uri="{FF2B5EF4-FFF2-40B4-BE49-F238E27FC236}">
                <a16:creationId xmlns:a16="http://schemas.microsoft.com/office/drawing/2014/main" id="{4E100B22-1426-DAFC-3883-E227A8C5B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1383">
            <a:off x="888735" y="1627586"/>
            <a:ext cx="2790946" cy="395346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CB99FE5-B31B-8981-E31A-C04E3AF24A72}"/>
              </a:ext>
            </a:extLst>
          </p:cNvPr>
          <p:cNvSpPr txBox="1"/>
          <p:nvPr/>
        </p:nvSpPr>
        <p:spPr>
          <a:xfrm>
            <a:off x="1456594" y="4018098"/>
            <a:ext cx="749372" cy="646331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dirty="0"/>
              <a:t>REITS </a:t>
            </a:r>
          </a:p>
          <a:p>
            <a:pPr algn="ctr"/>
            <a:r>
              <a:rPr lang="pt-BR" dirty="0"/>
              <a:t>1960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EF0BEC83-DB12-6140-8FF7-AD6467B93D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6601597"/>
              </p:ext>
            </p:extLst>
          </p:nvPr>
        </p:nvGraphicFramePr>
        <p:xfrm>
          <a:off x="6269046" y="3482213"/>
          <a:ext cx="5351566" cy="3792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81665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E4EBB15-5850-4863-E27A-8B35059B7065}"/>
              </a:ext>
            </a:extLst>
          </p:cNvPr>
          <p:cNvSpPr/>
          <p:nvPr/>
        </p:nvSpPr>
        <p:spPr>
          <a:xfrm>
            <a:off x="426666" y="1619667"/>
            <a:ext cx="980001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 temos um ciclo completo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 temos prazo para histórico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 sabemos como vão se comportar os Gestores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 sabemos como vai se comportar o mercado </a:t>
            </a:r>
            <a:endParaRPr lang="pt-BR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m 5" descr="Rosto de pessoa com a boca aberta&#10;&#10;Descrição gerada automaticamente com confiança média">
            <a:extLst>
              <a:ext uri="{FF2B5EF4-FFF2-40B4-BE49-F238E27FC236}">
                <a16:creationId xmlns:a16="http://schemas.microsoft.com/office/drawing/2014/main" id="{4AE237E7-84B3-26F3-3FA6-3B78A9C4D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69" y="3324522"/>
            <a:ext cx="2179033" cy="3533478"/>
          </a:xfrm>
          <a:prstGeom prst="rect">
            <a:avLst/>
          </a:prstGeom>
        </p:spPr>
      </p:pic>
      <p:pic>
        <p:nvPicPr>
          <p:cNvPr id="10" name="Imagem 9" descr="Mulher com a boca aberta&#10;&#10;Descrição gerada automaticamente">
            <a:extLst>
              <a:ext uri="{FF2B5EF4-FFF2-40B4-BE49-F238E27FC236}">
                <a16:creationId xmlns:a16="http://schemas.microsoft.com/office/drawing/2014/main" id="{D48414CA-F0FA-6CEF-C157-E6688F981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75" y="3575966"/>
            <a:ext cx="2740582" cy="3282034"/>
          </a:xfrm>
          <a:prstGeom prst="rect">
            <a:avLst/>
          </a:prstGeom>
        </p:spPr>
      </p:pic>
      <p:sp>
        <p:nvSpPr>
          <p:cNvPr id="13" name="Seta: Circular 12">
            <a:extLst>
              <a:ext uri="{FF2B5EF4-FFF2-40B4-BE49-F238E27FC236}">
                <a16:creationId xmlns:a16="http://schemas.microsoft.com/office/drawing/2014/main" id="{A7D63E14-0885-AB01-7B61-28B5083C97E5}"/>
              </a:ext>
            </a:extLst>
          </p:cNvPr>
          <p:cNvSpPr/>
          <p:nvPr/>
        </p:nvSpPr>
        <p:spPr>
          <a:xfrm>
            <a:off x="8579978" y="617166"/>
            <a:ext cx="1970800" cy="1823436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Seta: Circular 24">
            <a:extLst>
              <a:ext uri="{FF2B5EF4-FFF2-40B4-BE49-F238E27FC236}">
                <a16:creationId xmlns:a16="http://schemas.microsoft.com/office/drawing/2014/main" id="{BBE3F3E9-922A-E281-E1E0-22506D75EDE9}"/>
              </a:ext>
            </a:extLst>
          </p:cNvPr>
          <p:cNvSpPr/>
          <p:nvPr/>
        </p:nvSpPr>
        <p:spPr>
          <a:xfrm flipV="1">
            <a:off x="10149880" y="955588"/>
            <a:ext cx="1719903" cy="1717599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6768331-D7FB-8196-A172-9A330D68B584}"/>
              </a:ext>
            </a:extLst>
          </p:cNvPr>
          <p:cNvSpPr/>
          <p:nvPr/>
        </p:nvSpPr>
        <p:spPr>
          <a:xfrm>
            <a:off x="8579978" y="1528946"/>
            <a:ext cx="5084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1.0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6E5B603-42D5-E8EF-221E-919F10BB0022}"/>
              </a:ext>
            </a:extLst>
          </p:cNvPr>
          <p:cNvSpPr/>
          <p:nvPr/>
        </p:nvSpPr>
        <p:spPr>
          <a:xfrm>
            <a:off x="10103264" y="1473432"/>
            <a:ext cx="50847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pt-BR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.0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3D871DC0-F932-324E-CEF9-6AE63D570E67}"/>
              </a:ext>
            </a:extLst>
          </p:cNvPr>
          <p:cNvSpPr/>
          <p:nvPr/>
        </p:nvSpPr>
        <p:spPr>
          <a:xfrm>
            <a:off x="11456725" y="1473432"/>
            <a:ext cx="50847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pt-BR" sz="2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.0</a:t>
            </a:r>
          </a:p>
        </p:txBody>
      </p:sp>
    </p:spTree>
    <p:extLst>
      <p:ext uri="{BB962C8B-B14F-4D97-AF65-F5344CB8AC3E}">
        <p14:creationId xmlns:p14="http://schemas.microsoft.com/office/powerpoint/2010/main" val="320797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25" grpId="0" animBg="1"/>
      <p:bldP spid="14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56C576C-D5F5-3EE8-B102-049499B7FF16}"/>
              </a:ext>
            </a:extLst>
          </p:cNvPr>
          <p:cNvSpPr/>
          <p:nvPr/>
        </p:nvSpPr>
        <p:spPr>
          <a:xfrm rot="476830">
            <a:off x="10245328" y="184073"/>
            <a:ext cx="1524172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99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F31E374-92CB-87E9-F54C-0F942AB8FDD2}"/>
              </a:ext>
            </a:extLst>
          </p:cNvPr>
          <p:cNvSpPr/>
          <p:nvPr/>
        </p:nvSpPr>
        <p:spPr>
          <a:xfrm>
            <a:off x="1069203" y="2910322"/>
            <a:ext cx="9217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Calcule a Rentabilidade REAL !!!!</a:t>
            </a:r>
          </a:p>
        </p:txBody>
      </p:sp>
    </p:spTree>
    <p:extLst>
      <p:ext uri="{BB962C8B-B14F-4D97-AF65-F5344CB8AC3E}">
        <p14:creationId xmlns:p14="http://schemas.microsoft.com/office/powerpoint/2010/main" val="408168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56C576C-D5F5-3EE8-B102-049499B7FF16}"/>
              </a:ext>
            </a:extLst>
          </p:cNvPr>
          <p:cNvSpPr/>
          <p:nvPr/>
        </p:nvSpPr>
        <p:spPr>
          <a:xfrm rot="476830">
            <a:off x="9978480" y="2073833"/>
            <a:ext cx="1524172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99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pt-BR" sz="199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m 5" descr="Gráfico, Gráfico de pizza&#10;&#10;Descrição gerada automaticamente">
            <a:extLst>
              <a:ext uri="{FF2B5EF4-FFF2-40B4-BE49-F238E27FC236}">
                <a16:creationId xmlns:a16="http://schemas.microsoft.com/office/drawing/2014/main" id="{4762625D-ADCF-85A4-5E09-49B145392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3" y="2173635"/>
            <a:ext cx="3753783" cy="3523224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CE45C0B6-11B3-0A38-7B20-CC4435484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2" y="1362406"/>
            <a:ext cx="2031009" cy="2031009"/>
          </a:xfrm>
          <a:prstGeom prst="rect">
            <a:avLst/>
          </a:prstGeom>
        </p:spPr>
      </p:pic>
      <p:pic>
        <p:nvPicPr>
          <p:cNvPr id="9" name="Imagem 8" descr="Uma imagem contendo mesa, pedaço, bolo, comida&#10;&#10;Descrição gerada automaticamente">
            <a:extLst>
              <a:ext uri="{FF2B5EF4-FFF2-40B4-BE49-F238E27FC236}">
                <a16:creationId xmlns:a16="http://schemas.microsoft.com/office/drawing/2014/main" id="{F9FABBF5-7A70-7BE3-43B8-096232EEC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50" y="3464586"/>
            <a:ext cx="1654994" cy="143834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4DC8E08-F75B-4BA8-C12E-D62CD9E94056}"/>
              </a:ext>
            </a:extLst>
          </p:cNvPr>
          <p:cNvSpPr/>
          <p:nvPr/>
        </p:nvSpPr>
        <p:spPr>
          <a:xfrm>
            <a:off x="6514709" y="5493307"/>
            <a:ext cx="1670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FOF´s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E0874948-2C2F-88FF-AEDB-FD23C604C457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4450074" y="2377911"/>
            <a:ext cx="1786368" cy="15573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D92AD6E0-B058-4F64-3D93-122893A86656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469331" y="3935247"/>
            <a:ext cx="1955119" cy="2485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11E6BB0F-E535-92D4-29C3-9C88D5FD727F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485876" y="3935247"/>
            <a:ext cx="2028833" cy="20197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1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5" name="Imagem 4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2D2CADB-5C94-8AC9-0C9A-16B556E28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526" y="128186"/>
            <a:ext cx="6858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369A2E7-82F1-CA37-7AB3-E6997E5E2BF5}"/>
              </a:ext>
            </a:extLst>
          </p:cNvPr>
          <p:cNvSpPr/>
          <p:nvPr/>
        </p:nvSpPr>
        <p:spPr>
          <a:xfrm rot="21136130">
            <a:off x="817154" y="3163886"/>
            <a:ext cx="4680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Fundo de Papel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56C576C-D5F5-3EE8-B102-049499B7FF16}"/>
              </a:ext>
            </a:extLst>
          </p:cNvPr>
          <p:cNvSpPr/>
          <p:nvPr/>
        </p:nvSpPr>
        <p:spPr>
          <a:xfrm rot="476830">
            <a:off x="8355979" y="1979831"/>
            <a:ext cx="1524172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99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pt-BR" sz="199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9506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5" name="Imagem 4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2D2CADB-5C94-8AC9-0C9A-16B556E28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5" y="1244377"/>
            <a:ext cx="2144996" cy="214499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369A2E7-82F1-CA37-7AB3-E6997E5E2BF5}"/>
              </a:ext>
            </a:extLst>
          </p:cNvPr>
          <p:cNvSpPr/>
          <p:nvPr/>
        </p:nvSpPr>
        <p:spPr>
          <a:xfrm rot="21136130">
            <a:off x="877497" y="2119514"/>
            <a:ext cx="13510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Fundo de Papel </a:t>
            </a:r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3F224FD-F3B8-5022-DEDA-2B4A5CA33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6" y="3302428"/>
            <a:ext cx="6051838" cy="3508049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E1B8FA4B-4F6B-A2D7-E7D5-D99DBE987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837" y="1998613"/>
            <a:ext cx="2328847" cy="280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087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5" name="Imagem 4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2D2CADB-5C94-8AC9-0C9A-16B556E28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5" y="1244377"/>
            <a:ext cx="2144996" cy="214499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369A2E7-82F1-CA37-7AB3-E6997E5E2BF5}"/>
              </a:ext>
            </a:extLst>
          </p:cNvPr>
          <p:cNvSpPr/>
          <p:nvPr/>
        </p:nvSpPr>
        <p:spPr>
          <a:xfrm rot="21136130">
            <a:off x="877497" y="2119514"/>
            <a:ext cx="135101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Fundo de Papel </a:t>
            </a:r>
          </a:p>
        </p:txBody>
      </p:sp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E1B8FA4B-4F6B-A2D7-E7D5-D99DBE987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36" y="3468627"/>
            <a:ext cx="2328847" cy="280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20ABDC5-D33E-A7C5-F505-6054EA560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7" y="4131249"/>
            <a:ext cx="3095625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 descr="Imagem em preto e branco de mouse de computador&#10;&#10;Descrição gerada automaticamente">
            <a:extLst>
              <a:ext uri="{FF2B5EF4-FFF2-40B4-BE49-F238E27FC236}">
                <a16:creationId xmlns:a16="http://schemas.microsoft.com/office/drawing/2014/main" id="{AF6B8FEE-4564-EB42-C897-0D1B7C787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25" y="3081067"/>
            <a:ext cx="1603049" cy="1603049"/>
          </a:xfrm>
          <a:prstGeom prst="rect">
            <a:avLst/>
          </a:prstGeom>
        </p:spPr>
      </p:pic>
      <p:pic>
        <p:nvPicPr>
          <p:cNvPr id="12" name="Imagem 11" descr="Imagem em preto e branco de mouse de computador&#10;&#10;Descrição gerada automaticamente">
            <a:extLst>
              <a:ext uri="{FF2B5EF4-FFF2-40B4-BE49-F238E27FC236}">
                <a16:creationId xmlns:a16="http://schemas.microsoft.com/office/drawing/2014/main" id="{CFE1FEF6-FFC5-DD28-E252-2576ACBF0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26" y="4110241"/>
            <a:ext cx="1603049" cy="1603049"/>
          </a:xfrm>
          <a:prstGeom prst="rect">
            <a:avLst/>
          </a:prstGeom>
        </p:spPr>
      </p:pic>
      <p:pic>
        <p:nvPicPr>
          <p:cNvPr id="13" name="Imagem 12" descr="Imagem em preto e branco de mouse de computador&#10;&#10;Descrição gerada automaticamente">
            <a:extLst>
              <a:ext uri="{FF2B5EF4-FFF2-40B4-BE49-F238E27FC236}">
                <a16:creationId xmlns:a16="http://schemas.microsoft.com/office/drawing/2014/main" id="{E4FD22B9-6BE6-2ACD-684A-0BCDB8BF3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27" y="5139415"/>
            <a:ext cx="1603049" cy="160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11" name="Imagem 10" descr="Uma imagem contendo mesa, pedaço, bolo, comida&#10;&#10;Descrição gerada automaticamente">
            <a:extLst>
              <a:ext uri="{FF2B5EF4-FFF2-40B4-BE49-F238E27FC236}">
                <a16:creationId xmlns:a16="http://schemas.microsoft.com/office/drawing/2014/main" id="{2A526F85-8E2C-3F48-4FE3-DCDD96B78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62" y="1430582"/>
            <a:ext cx="5777676" cy="50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6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8" name="Imagem 7" descr="Uma imagem contendo mesa, pedaço, bolo, comida&#10;&#10;Descrição gerada automaticamente">
            <a:extLst>
              <a:ext uri="{FF2B5EF4-FFF2-40B4-BE49-F238E27FC236}">
                <a16:creationId xmlns:a16="http://schemas.microsoft.com/office/drawing/2014/main" id="{D957E86C-2EA4-1BEE-2F2C-1661FE2BC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9" y="2551085"/>
            <a:ext cx="5029210" cy="437084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672D3273-F0C0-A3FA-C1C4-CF9AA341CB47}"/>
              </a:ext>
            </a:extLst>
          </p:cNvPr>
          <p:cNvSpPr/>
          <p:nvPr/>
        </p:nvSpPr>
        <p:spPr>
          <a:xfrm>
            <a:off x="5046587" y="2568008"/>
            <a:ext cx="665438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Aluguel corrigido pelo IPCA</a:t>
            </a:r>
          </a:p>
          <a:p>
            <a:endParaRPr lang="pt-BR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endParaRPr lang="pt-B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mpact" panose="020B080603090205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pt-B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Imóvel atualizado pelo IPCA</a:t>
            </a:r>
          </a:p>
        </p:txBody>
      </p:sp>
    </p:spTree>
    <p:extLst>
      <p:ext uri="{BB962C8B-B14F-4D97-AF65-F5344CB8AC3E}">
        <p14:creationId xmlns:p14="http://schemas.microsoft.com/office/powerpoint/2010/main" val="369699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8" name="Imagem 7" descr="Uma imagem contendo mesa, pedaço, bolo, comida&#10;&#10;Descrição gerada automaticamente">
            <a:extLst>
              <a:ext uri="{FF2B5EF4-FFF2-40B4-BE49-F238E27FC236}">
                <a16:creationId xmlns:a16="http://schemas.microsoft.com/office/drawing/2014/main" id="{D957E86C-2EA4-1BEE-2F2C-1661FE2BC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60" y="4536127"/>
            <a:ext cx="2748137" cy="2388381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61FCE040-4917-E359-B354-34CC7913DFEF}"/>
              </a:ext>
            </a:extLst>
          </p:cNvPr>
          <p:cNvSpPr/>
          <p:nvPr/>
        </p:nvSpPr>
        <p:spPr>
          <a:xfrm>
            <a:off x="1839730" y="1254598"/>
            <a:ext cx="56963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Cota = R$ 100,00  </a:t>
            </a:r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  P/VP = 1,00</a:t>
            </a: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B0A2A98-4205-30E4-08CD-B4EE5954DEDE}"/>
              </a:ext>
            </a:extLst>
          </p:cNvPr>
          <p:cNvSpPr/>
          <p:nvPr/>
        </p:nvSpPr>
        <p:spPr>
          <a:xfrm>
            <a:off x="3076487" y="3630447"/>
            <a:ext cx="85201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Se o VP aumenta, o P/VP fica menor que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Wingdings" panose="05000000000000000000" pitchFamily="2" charset="2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713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8" name="Imagem 7" descr="Uma imagem contendo mesa, pedaço, bolo, comida&#10;&#10;Descrição gerada automaticamente">
            <a:extLst>
              <a:ext uri="{FF2B5EF4-FFF2-40B4-BE49-F238E27FC236}">
                <a16:creationId xmlns:a16="http://schemas.microsoft.com/office/drawing/2014/main" id="{D957E86C-2EA4-1BEE-2F2C-1661FE2BC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60" y="4536127"/>
            <a:ext cx="2748137" cy="2388381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61FCE040-4917-E359-B354-34CC7913DFEF}"/>
              </a:ext>
            </a:extLst>
          </p:cNvPr>
          <p:cNvSpPr/>
          <p:nvPr/>
        </p:nvSpPr>
        <p:spPr>
          <a:xfrm>
            <a:off x="1839730" y="1254598"/>
            <a:ext cx="56963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Cota = R$ 100,00  </a:t>
            </a:r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  P/VP = 1,00</a:t>
            </a: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m 2" descr="Gráfico, Gráfico de barras&#10;&#10;Descrição gerada automaticamente">
            <a:extLst>
              <a:ext uri="{FF2B5EF4-FFF2-40B4-BE49-F238E27FC236}">
                <a16:creationId xmlns:a16="http://schemas.microsoft.com/office/drawing/2014/main" id="{F4E4DFE1-9917-9197-105C-D788066CB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497" y="1964355"/>
            <a:ext cx="7546431" cy="4778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540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 descr="Forma&#10;&#10;Descrição gerada automaticamente com confiança média">
            <a:extLst>
              <a:ext uri="{FF2B5EF4-FFF2-40B4-BE49-F238E27FC236}">
                <a16:creationId xmlns:a16="http://schemas.microsoft.com/office/drawing/2014/main" id="{5FDFD9DC-62BC-831C-1256-06FBB79B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9" y="1353842"/>
            <a:ext cx="3412863" cy="476679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1E3B6A9-8391-3A13-82CC-DD8EB69D17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895585"/>
              </p:ext>
            </p:extLst>
          </p:nvPr>
        </p:nvGraphicFramePr>
        <p:xfrm>
          <a:off x="2576319" y="1866556"/>
          <a:ext cx="6781325" cy="4626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m 9" descr="FII 1.0&#10;&#10;&#10;Descrição gerada automaticamente">
            <a:extLst>
              <a:ext uri="{FF2B5EF4-FFF2-40B4-BE49-F238E27FC236}">
                <a16:creationId xmlns:a16="http://schemas.microsoft.com/office/drawing/2014/main" id="{94AE5F1B-042D-286D-AC8C-CA57E8B9A3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318" y="3031456"/>
            <a:ext cx="1458777" cy="1325563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D0BD085-FE62-A742-AA81-97D25822CE5F}"/>
              </a:ext>
            </a:extLst>
          </p:cNvPr>
          <p:cNvSpPr/>
          <p:nvPr/>
        </p:nvSpPr>
        <p:spPr>
          <a:xfrm>
            <a:off x="9293512" y="4257750"/>
            <a:ext cx="1744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FII 1.0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A9702A9-0486-FAA1-AD56-C8A7E4C62583}"/>
              </a:ext>
            </a:extLst>
          </p:cNvPr>
          <p:cNvSpPr txBox="1">
            <a:spLocks/>
          </p:cNvSpPr>
          <p:nvPr/>
        </p:nvSpPr>
        <p:spPr>
          <a:xfrm>
            <a:off x="896594" y="453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Evolução da Indústria</a:t>
            </a:r>
          </a:p>
        </p:txBody>
      </p:sp>
    </p:spTree>
    <p:extLst>
      <p:ext uri="{BB962C8B-B14F-4D97-AF65-F5344CB8AC3E}">
        <p14:creationId xmlns:p14="http://schemas.microsoft.com/office/powerpoint/2010/main" val="197700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8" name="Imagem 7" descr="Uma imagem contendo mesa, pedaço, bolo, comida&#10;&#10;Descrição gerada automaticamente">
            <a:extLst>
              <a:ext uri="{FF2B5EF4-FFF2-40B4-BE49-F238E27FC236}">
                <a16:creationId xmlns:a16="http://schemas.microsoft.com/office/drawing/2014/main" id="{D957E86C-2EA4-1BEE-2F2C-1661FE2BC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60" y="4536127"/>
            <a:ext cx="2748137" cy="2388381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61FCE040-4917-E359-B354-34CC7913DFEF}"/>
              </a:ext>
            </a:extLst>
          </p:cNvPr>
          <p:cNvSpPr/>
          <p:nvPr/>
        </p:nvSpPr>
        <p:spPr>
          <a:xfrm>
            <a:off x="1839730" y="1254598"/>
            <a:ext cx="56963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Cota = R$ 100,00  </a:t>
            </a:r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  P/VP = 1,00</a:t>
            </a: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B0A2A98-4205-30E4-08CD-B4EE5954DEDE}"/>
              </a:ext>
            </a:extLst>
          </p:cNvPr>
          <p:cNvSpPr/>
          <p:nvPr/>
        </p:nvSpPr>
        <p:spPr>
          <a:xfrm>
            <a:off x="3088592" y="3134791"/>
            <a:ext cx="85201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Se a taxa de juros cai, o P/VP fica maior que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Wingdings" panose="05000000000000000000" pitchFamily="2" charset="2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78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8" name="Imagem 7" descr="Uma imagem contendo mesa, pedaço, bolo, comida&#10;&#10;Descrição gerada automaticamente">
            <a:extLst>
              <a:ext uri="{FF2B5EF4-FFF2-40B4-BE49-F238E27FC236}">
                <a16:creationId xmlns:a16="http://schemas.microsoft.com/office/drawing/2014/main" id="{D957E86C-2EA4-1BEE-2F2C-1661FE2BC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60" y="4536127"/>
            <a:ext cx="2748137" cy="2388381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61FCE040-4917-E359-B354-34CC7913DFEF}"/>
              </a:ext>
            </a:extLst>
          </p:cNvPr>
          <p:cNvSpPr/>
          <p:nvPr/>
        </p:nvSpPr>
        <p:spPr>
          <a:xfrm>
            <a:off x="1839730" y="1254598"/>
            <a:ext cx="56963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Cota = R$ 100,00  </a:t>
            </a:r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  P/VP = 1,00</a:t>
            </a: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B0A2A98-4205-30E4-08CD-B4EE5954DEDE}"/>
              </a:ext>
            </a:extLst>
          </p:cNvPr>
          <p:cNvSpPr/>
          <p:nvPr/>
        </p:nvSpPr>
        <p:spPr>
          <a:xfrm>
            <a:off x="3093585" y="3134791"/>
            <a:ext cx="85201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O Gestor pode vender o imóvel no ciclo de Expansão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pt-B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1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8" name="Imagem 7" descr="Uma imagem contendo mesa, pedaço, bolo, comida&#10;&#10;Descrição gerada automaticamente">
            <a:extLst>
              <a:ext uri="{FF2B5EF4-FFF2-40B4-BE49-F238E27FC236}">
                <a16:creationId xmlns:a16="http://schemas.microsoft.com/office/drawing/2014/main" id="{D957E86C-2EA4-1BEE-2F2C-1661FE2BC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2" y="2267850"/>
            <a:ext cx="5015675" cy="435907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1E1D188-0554-C07C-88F2-4E091A508A1A}"/>
              </a:ext>
            </a:extLst>
          </p:cNvPr>
          <p:cNvSpPr/>
          <p:nvPr/>
        </p:nvSpPr>
        <p:spPr>
          <a:xfrm>
            <a:off x="6338801" y="2052826"/>
            <a:ext cx="535435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Consenso (+/-) em</a:t>
            </a:r>
          </a:p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reaplicar</a:t>
            </a:r>
          </a:p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20 % da Renda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5239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11" name="Imagem 10" descr="Mulher com vestido azul&#10;&#10;Descrição gerada automaticamente">
            <a:extLst>
              <a:ext uri="{FF2B5EF4-FFF2-40B4-BE49-F238E27FC236}">
                <a16:creationId xmlns:a16="http://schemas.microsoft.com/office/drawing/2014/main" id="{57A3131F-4341-E613-CB46-55CD34AA3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55" y="2740540"/>
            <a:ext cx="1261118" cy="4080617"/>
          </a:xfrm>
          <a:prstGeom prst="rect">
            <a:avLst/>
          </a:prstGeom>
        </p:spPr>
      </p:pic>
      <p:pic>
        <p:nvPicPr>
          <p:cNvPr id="13" name="Imagem 12" descr="Pessoa com roupa laranja&#10;&#10;Descrição gerada automaticamente com confiança média">
            <a:extLst>
              <a:ext uri="{FF2B5EF4-FFF2-40B4-BE49-F238E27FC236}">
                <a16:creationId xmlns:a16="http://schemas.microsoft.com/office/drawing/2014/main" id="{7030F1EE-51DC-1ED9-3EB1-2F725A364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94" y="3429000"/>
            <a:ext cx="4666003" cy="3499502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28EC1D0-FFE5-EE8C-342F-19C21C656E5F}"/>
              </a:ext>
            </a:extLst>
          </p:cNvPr>
          <p:cNvSpPr/>
          <p:nvPr/>
        </p:nvSpPr>
        <p:spPr>
          <a:xfrm>
            <a:off x="4369345" y="1884127"/>
            <a:ext cx="3760966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Ativo</a:t>
            </a:r>
          </a:p>
          <a:p>
            <a:pPr algn="ctr"/>
            <a:r>
              <a:rPr lang="pt-BR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X</a:t>
            </a:r>
          </a:p>
          <a:p>
            <a:pPr algn="ctr"/>
            <a:r>
              <a:rPr lang="pt-BR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mpact" panose="020B0806030902050204" pitchFamily="34" charset="0"/>
              </a:rPr>
              <a:t>Passivo</a:t>
            </a:r>
          </a:p>
        </p:txBody>
      </p:sp>
    </p:spTree>
    <p:extLst>
      <p:ext uri="{BB962C8B-B14F-4D97-AF65-F5344CB8AC3E}">
        <p14:creationId xmlns:p14="http://schemas.microsoft.com/office/powerpoint/2010/main" val="84812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latin typeface="Impact" panose="020B0806030902050204" pitchFamily="34" charset="0"/>
              </a:rPr>
              <a:t>FII – Independência Financeira</a:t>
            </a:r>
            <a:endParaRPr lang="pt-BR" dirty="0">
              <a:latin typeface="Impact" panose="020B0806030902050204" pitchFamily="34" charset="0"/>
            </a:endParaRPr>
          </a:p>
        </p:txBody>
      </p:sp>
      <p:pic>
        <p:nvPicPr>
          <p:cNvPr id="3" name="Imagem 2" descr="Gráfico, Gráfico de pizza&#10;&#10;Descrição gerada automaticamente">
            <a:extLst>
              <a:ext uri="{FF2B5EF4-FFF2-40B4-BE49-F238E27FC236}">
                <a16:creationId xmlns:a16="http://schemas.microsoft.com/office/drawing/2014/main" id="{DAE89625-1F2A-F3CA-81E2-89408F5AA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2" y="2538100"/>
            <a:ext cx="3245537" cy="3046195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D2B5AFCE-7FA0-A29F-2650-9D40811101D0}"/>
              </a:ext>
            </a:extLst>
          </p:cNvPr>
          <p:cNvSpPr/>
          <p:nvPr/>
        </p:nvSpPr>
        <p:spPr>
          <a:xfrm>
            <a:off x="5936031" y="1847157"/>
            <a:ext cx="52668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a 6</a:t>
            </a:r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Setores, cada setor com 16,67 % de</a:t>
            </a:r>
          </a:p>
          <a:p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Volume Financeiro.</a:t>
            </a:r>
          </a:p>
        </p:txBody>
      </p:sp>
      <p:pic>
        <p:nvPicPr>
          <p:cNvPr id="13" name="Imagem 12" descr="Pessoa com roupa laranja&#10;&#10;Descrição gerada automaticamente com confiança média">
            <a:extLst>
              <a:ext uri="{FF2B5EF4-FFF2-40B4-BE49-F238E27FC236}">
                <a16:creationId xmlns:a16="http://schemas.microsoft.com/office/drawing/2014/main" id="{147DF4BD-F46D-ECAD-7A20-A1346EAEE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379" y="2661501"/>
            <a:ext cx="1364477" cy="102335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601CEE8-1B56-7C8F-5BAE-77DEF1C143F1}"/>
              </a:ext>
            </a:extLst>
          </p:cNvPr>
          <p:cNvSpPr/>
          <p:nvPr/>
        </p:nvSpPr>
        <p:spPr>
          <a:xfrm>
            <a:off x="4631707" y="2711515"/>
            <a:ext cx="1696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30 % </a:t>
            </a:r>
          </a:p>
        </p:txBody>
      </p:sp>
      <p:pic>
        <p:nvPicPr>
          <p:cNvPr id="15" name="Imagem 14" descr="Mulher com vestido azul&#10;&#10;Descrição gerada automaticamente">
            <a:extLst>
              <a:ext uri="{FF2B5EF4-FFF2-40B4-BE49-F238E27FC236}">
                <a16:creationId xmlns:a16="http://schemas.microsoft.com/office/drawing/2014/main" id="{70E97BA7-B2B9-277B-8153-5F20D75C6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7576" y="4373747"/>
            <a:ext cx="433636" cy="140312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9B5CA62-6B52-D6DD-3849-DA9810E083B4}"/>
              </a:ext>
            </a:extLst>
          </p:cNvPr>
          <p:cNvSpPr/>
          <p:nvPr/>
        </p:nvSpPr>
        <p:spPr>
          <a:xfrm>
            <a:off x="9715896" y="4613643"/>
            <a:ext cx="1696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15 % </a:t>
            </a:r>
          </a:p>
        </p:txBody>
      </p:sp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EEF80198-1B84-C6B8-26F7-44D9BCD54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98" y="3317910"/>
            <a:ext cx="2012255" cy="21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68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Independência Financeira</a:t>
            </a:r>
          </a:p>
        </p:txBody>
      </p:sp>
      <p:pic>
        <p:nvPicPr>
          <p:cNvPr id="8" name="Imagem 7" descr="Uma imagem contendo mesa, pedaço, bolo, comida&#10;&#10;Descrição gerada automaticamente">
            <a:extLst>
              <a:ext uri="{FF2B5EF4-FFF2-40B4-BE49-F238E27FC236}">
                <a16:creationId xmlns:a16="http://schemas.microsoft.com/office/drawing/2014/main" id="{D957E86C-2EA4-1BEE-2F2C-1661FE2BC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2" y="2267850"/>
            <a:ext cx="5015675" cy="435907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E1E1D188-0554-C07C-88F2-4E091A508A1A}"/>
              </a:ext>
            </a:extLst>
          </p:cNvPr>
          <p:cNvSpPr/>
          <p:nvPr/>
        </p:nvSpPr>
        <p:spPr>
          <a:xfrm>
            <a:off x="4992840" y="1344520"/>
            <a:ext cx="6849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 construção da sua IF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DF84602-19FE-DAE8-0645-3724BA3D3A3C}"/>
              </a:ext>
            </a:extLst>
          </p:cNvPr>
          <p:cNvSpPr/>
          <p:nvPr/>
        </p:nvSpPr>
        <p:spPr>
          <a:xfrm>
            <a:off x="5903020" y="4590151"/>
            <a:ext cx="438889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Atualize os aportes pelo IPCA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Olhe sempre o P/VP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Regularidade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Fiscalize o Gestor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Leia os Relatórios</a:t>
            </a:r>
          </a:p>
        </p:txBody>
      </p:sp>
      <p:pic>
        <p:nvPicPr>
          <p:cNvPr id="3" name="Imagem 2" descr="Texto, Logotipo&#10;&#10;Descrição gerada automaticamente">
            <a:extLst>
              <a:ext uri="{FF2B5EF4-FFF2-40B4-BE49-F238E27FC236}">
                <a16:creationId xmlns:a16="http://schemas.microsoft.com/office/drawing/2014/main" id="{EF8C0657-F1A6-4D60-512A-7F62A240D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89" y="2656330"/>
            <a:ext cx="2691389" cy="154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297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latin typeface="Impact" panose="020B0806030902050204" pitchFamily="34" charset="0"/>
              </a:rPr>
              <a:t>FII – Independência Financeira</a:t>
            </a:r>
            <a:endParaRPr lang="pt-BR" dirty="0">
              <a:latin typeface="Impact" panose="020B080603090205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B5AFCE-7FA0-A29F-2650-9D40811101D0}"/>
              </a:ext>
            </a:extLst>
          </p:cNvPr>
          <p:cNvSpPr/>
          <p:nvPr/>
        </p:nvSpPr>
        <p:spPr>
          <a:xfrm>
            <a:off x="5936031" y="1847157"/>
            <a:ext cx="52668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a 6</a:t>
            </a:r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Setores, cada setor com 16,67 % de</a:t>
            </a:r>
          </a:p>
          <a:p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Volume Financeiro.</a:t>
            </a:r>
          </a:p>
        </p:txBody>
      </p:sp>
      <p:pic>
        <p:nvPicPr>
          <p:cNvPr id="13" name="Imagem 12" descr="Pessoa com roupa laranja&#10;&#10;Descrição gerada automaticamente com confiança média">
            <a:extLst>
              <a:ext uri="{FF2B5EF4-FFF2-40B4-BE49-F238E27FC236}">
                <a16:creationId xmlns:a16="http://schemas.microsoft.com/office/drawing/2014/main" id="{147DF4BD-F46D-ECAD-7A20-A1346EAEE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23" y="2577342"/>
            <a:ext cx="1364477" cy="102335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601CEE8-1B56-7C8F-5BAE-77DEF1C143F1}"/>
              </a:ext>
            </a:extLst>
          </p:cNvPr>
          <p:cNvSpPr/>
          <p:nvPr/>
        </p:nvSpPr>
        <p:spPr>
          <a:xfrm>
            <a:off x="5306245" y="2587744"/>
            <a:ext cx="1696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30 % </a:t>
            </a:r>
          </a:p>
        </p:txBody>
      </p:sp>
      <p:pic>
        <p:nvPicPr>
          <p:cNvPr id="15" name="Imagem 14" descr="Mulher com vestido azul&#10;&#10;Descrição gerada automaticamente">
            <a:extLst>
              <a:ext uri="{FF2B5EF4-FFF2-40B4-BE49-F238E27FC236}">
                <a16:creationId xmlns:a16="http://schemas.microsoft.com/office/drawing/2014/main" id="{70E97BA7-B2B9-277B-8153-5F20D75C6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9182" y="3760341"/>
            <a:ext cx="433636" cy="140312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9B5CA62-6B52-D6DD-3849-DA9810E083B4}"/>
              </a:ext>
            </a:extLst>
          </p:cNvPr>
          <p:cNvSpPr/>
          <p:nvPr/>
        </p:nvSpPr>
        <p:spPr>
          <a:xfrm>
            <a:off x="6492980" y="3796413"/>
            <a:ext cx="1696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15 % 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71F2EFC-EB0F-73C5-0B8A-A9B30516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8961" y="1833354"/>
            <a:ext cx="2442938" cy="2953289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07C9064-699E-60F0-98AD-63452C27EBFA}"/>
              </a:ext>
            </a:extLst>
          </p:cNvPr>
          <p:cNvSpPr/>
          <p:nvPr/>
        </p:nvSpPr>
        <p:spPr>
          <a:xfrm rot="21127036">
            <a:off x="643969" y="4559532"/>
            <a:ext cx="4449102" cy="76944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Manutenção da IF</a:t>
            </a:r>
          </a:p>
        </p:txBody>
      </p:sp>
      <p:pic>
        <p:nvPicPr>
          <p:cNvPr id="9" name="Imagem 8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7DB54EB-E718-3F22-46DD-540F679C6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4486" y="5118359"/>
            <a:ext cx="1344557" cy="1403123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6B36F4C-DB3C-D42E-46DB-201EF392B128}"/>
              </a:ext>
            </a:extLst>
          </p:cNvPr>
          <p:cNvSpPr/>
          <p:nvPr/>
        </p:nvSpPr>
        <p:spPr>
          <a:xfrm>
            <a:off x="8411051" y="5512694"/>
            <a:ext cx="3001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A-P &gt; SIPE</a:t>
            </a:r>
          </a:p>
        </p:txBody>
      </p:sp>
    </p:spTree>
    <p:extLst>
      <p:ext uri="{BB962C8B-B14F-4D97-AF65-F5344CB8AC3E}">
        <p14:creationId xmlns:p14="http://schemas.microsoft.com/office/powerpoint/2010/main" val="349064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4A9702A9-0486-FAA1-AD56-C8A7E4C62583}"/>
              </a:ext>
            </a:extLst>
          </p:cNvPr>
          <p:cNvSpPr txBox="1">
            <a:spLocks/>
          </p:cNvSpPr>
          <p:nvPr/>
        </p:nvSpPr>
        <p:spPr>
          <a:xfrm>
            <a:off x="896594" y="453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Evolução da Indústria</a:t>
            </a:r>
          </a:p>
        </p:txBody>
      </p:sp>
      <p:pic>
        <p:nvPicPr>
          <p:cNvPr id="12" name="Imagem 11" descr="Gráfico, Gráfico de barras, Histograma&#10;&#10;Descrição gerada automaticamente">
            <a:extLst>
              <a:ext uri="{FF2B5EF4-FFF2-40B4-BE49-F238E27FC236}">
                <a16:creationId xmlns:a16="http://schemas.microsoft.com/office/drawing/2014/main" id="{2EE06307-D817-1D35-24DD-F07C783D4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80" y="1235362"/>
            <a:ext cx="7064080" cy="539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6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FAAFF391-99D7-C877-3098-384722E13745}"/>
              </a:ext>
            </a:extLst>
          </p:cNvPr>
          <p:cNvGrpSpPr/>
          <p:nvPr/>
        </p:nvGrpSpPr>
        <p:grpSpPr>
          <a:xfrm>
            <a:off x="8788275" y="1690688"/>
            <a:ext cx="1846980" cy="2149624"/>
            <a:chOff x="9242216" y="3031456"/>
            <a:chExt cx="1846980" cy="2149624"/>
          </a:xfrm>
        </p:grpSpPr>
        <p:pic>
          <p:nvPicPr>
            <p:cNvPr id="5" name="Imagem 4" descr="FII 1.0&#10;&#10;&#10;Descrição gerada automaticamente">
              <a:extLst>
                <a:ext uri="{FF2B5EF4-FFF2-40B4-BE49-F238E27FC236}">
                  <a16:creationId xmlns:a16="http://schemas.microsoft.com/office/drawing/2014/main" id="{2A996A7A-F43B-F781-EE9C-37B95B445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6318" y="3031456"/>
              <a:ext cx="1458777" cy="1325563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3448A52-43DA-DD4B-E674-0F926BE701F9}"/>
                </a:ext>
              </a:extLst>
            </p:cNvPr>
            <p:cNvSpPr/>
            <p:nvPr/>
          </p:nvSpPr>
          <p:spPr>
            <a:xfrm>
              <a:off x="9242216" y="4257750"/>
              <a:ext cx="184698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mpact" panose="020B0806030902050204" pitchFamily="34" charset="0"/>
                </a:rPr>
                <a:t>FII 3.0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4D3B9BB-A3F2-F4EF-F6BC-9538EA1992D3}"/>
              </a:ext>
            </a:extLst>
          </p:cNvPr>
          <p:cNvGrpSpPr/>
          <p:nvPr/>
        </p:nvGrpSpPr>
        <p:grpSpPr>
          <a:xfrm>
            <a:off x="1372261" y="1796191"/>
            <a:ext cx="1827744" cy="2149624"/>
            <a:chOff x="9251834" y="3031456"/>
            <a:chExt cx="1827744" cy="2149624"/>
          </a:xfrm>
        </p:grpSpPr>
        <p:pic>
          <p:nvPicPr>
            <p:cNvPr id="10" name="Imagem 9" descr="FII 1.0&#10;&#10;&#10;Descrição gerada automaticamente">
              <a:extLst>
                <a:ext uri="{FF2B5EF4-FFF2-40B4-BE49-F238E27FC236}">
                  <a16:creationId xmlns:a16="http://schemas.microsoft.com/office/drawing/2014/main" id="{45049AB1-561F-7CAB-6076-30B392CED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6318" y="3031456"/>
              <a:ext cx="1458777" cy="1325563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F1700A9-0632-A8E3-BEEB-BB8FA4C64C05}"/>
                </a:ext>
              </a:extLst>
            </p:cNvPr>
            <p:cNvSpPr/>
            <p:nvPr/>
          </p:nvSpPr>
          <p:spPr>
            <a:xfrm>
              <a:off x="9251834" y="4257750"/>
              <a:ext cx="1827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Impact" panose="020B0806030902050204" pitchFamily="34" charset="0"/>
                </a:rPr>
                <a:t>FII 2.0</a:t>
              </a:r>
            </a:p>
          </p:txBody>
        </p:sp>
      </p:grp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E158C844-88A5-E788-3649-9B102AAFED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7173001"/>
              </p:ext>
            </p:extLst>
          </p:nvPr>
        </p:nvGraphicFramePr>
        <p:xfrm>
          <a:off x="576974" y="4125564"/>
          <a:ext cx="3418318" cy="2247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CaixaDeTexto 20">
            <a:extLst>
              <a:ext uri="{FF2B5EF4-FFF2-40B4-BE49-F238E27FC236}">
                <a16:creationId xmlns:a16="http://schemas.microsoft.com/office/drawing/2014/main" id="{E697B7F1-4768-1E86-3F0D-CA1D0202B6A0}"/>
              </a:ext>
            </a:extLst>
          </p:cNvPr>
          <p:cNvSpPr txBox="1"/>
          <p:nvPr/>
        </p:nvSpPr>
        <p:spPr>
          <a:xfrm>
            <a:off x="5305978" y="3974142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Você está AQUI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F7694973-0521-9356-4EEB-05E84CFE60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38" y="1565839"/>
            <a:ext cx="7571574" cy="2500000"/>
          </a:xfrm>
          <a:prstGeom prst="rect">
            <a:avLst/>
          </a:prstGeom>
        </p:spPr>
      </p:pic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D7052F9C-7D25-1429-7AF8-C10DFD8DBD8E}"/>
              </a:ext>
            </a:extLst>
          </p:cNvPr>
          <p:cNvCxnSpPr>
            <a:cxnSpLocks/>
          </p:cNvCxnSpPr>
          <p:nvPr/>
        </p:nvCxnSpPr>
        <p:spPr>
          <a:xfrm flipH="1" flipV="1">
            <a:off x="5882864" y="2464623"/>
            <a:ext cx="235997" cy="1583190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4B5C6A27-2A3D-F33B-4D95-5A0BC6B8ED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8206641"/>
              </p:ext>
            </p:extLst>
          </p:nvPr>
        </p:nvGraphicFramePr>
        <p:xfrm>
          <a:off x="7908471" y="4065839"/>
          <a:ext cx="3418318" cy="2247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Evolução da Indústria</a:t>
            </a:r>
          </a:p>
        </p:txBody>
      </p:sp>
    </p:spTree>
    <p:extLst>
      <p:ext uri="{BB962C8B-B14F-4D97-AF65-F5344CB8AC3E}">
        <p14:creationId xmlns:p14="http://schemas.microsoft.com/office/powerpoint/2010/main" val="317264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2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 descr="Cidade com prédios altos&#10;&#10;Descrição gerada automaticamente">
            <a:extLst>
              <a:ext uri="{FF2B5EF4-FFF2-40B4-BE49-F238E27FC236}">
                <a16:creationId xmlns:a16="http://schemas.microsoft.com/office/drawing/2014/main" id="{63290EC4-3DC8-0D0B-7B6A-82477855F7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r="3597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2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/>
              <a:t>FII – Ciclos de Mercado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FCE2910-F958-CBA1-23FB-91E37B23E358}"/>
              </a:ext>
            </a:extLst>
          </p:cNvPr>
          <p:cNvSpPr/>
          <p:nvPr/>
        </p:nvSpPr>
        <p:spPr>
          <a:xfrm>
            <a:off x="8366762" y="2357289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Existe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um 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descasamento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entre a 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demanda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 a 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oferta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Quando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 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demanda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é 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identificada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existe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 tempo da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onstrução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que é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ongo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é o mercado 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reage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com 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aumento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</a:t>
            </a:r>
            <a:r>
              <a:rPr lang="en-US" sz="2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preços</a:t>
            </a:r>
            <a:r>
              <a:rPr lang="en-US" sz="2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86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lão de Pensamento: Nuvem 19">
            <a:extLst>
              <a:ext uri="{FF2B5EF4-FFF2-40B4-BE49-F238E27FC236}">
                <a16:creationId xmlns:a16="http://schemas.microsoft.com/office/drawing/2014/main" id="{3677CE62-00EC-6EAA-48DF-5276C0F7A46E}"/>
              </a:ext>
            </a:extLst>
          </p:cNvPr>
          <p:cNvSpPr/>
          <p:nvPr/>
        </p:nvSpPr>
        <p:spPr>
          <a:xfrm>
            <a:off x="2628422" y="5610492"/>
            <a:ext cx="3221764" cy="1199860"/>
          </a:xfrm>
          <a:prstGeom prst="cloudCallout">
            <a:avLst>
              <a:gd name="adj1" fmla="val 2124"/>
              <a:gd name="adj2" fmla="val -827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Ciclos de Mercado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112A6F9-7855-06CD-101B-90F8ECFEF4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459830"/>
              </p:ext>
            </p:extLst>
          </p:nvPr>
        </p:nvGraphicFramePr>
        <p:xfrm>
          <a:off x="779806" y="846034"/>
          <a:ext cx="10782654" cy="5975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B9DB9CE9-434C-ADC3-1EEB-A3C5BF19A04C}"/>
              </a:ext>
            </a:extLst>
          </p:cNvPr>
          <p:cNvSpPr txBox="1"/>
          <p:nvPr/>
        </p:nvSpPr>
        <p:spPr>
          <a:xfrm>
            <a:off x="779806" y="4392538"/>
            <a:ext cx="226055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Retomada da Demanda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Vacância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Alugueis Subindo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Oferta e Demanda Equilibradas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7D7E00-804A-B8A5-534F-FCAF6B9E9D7A}"/>
              </a:ext>
            </a:extLst>
          </p:cNvPr>
          <p:cNvSpPr txBox="1"/>
          <p:nvPr/>
        </p:nvSpPr>
        <p:spPr>
          <a:xfrm>
            <a:off x="3470307" y="4392537"/>
            <a:ext cx="21579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Demanda acima da Oferta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Vacância cai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Novas Construções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Aumento de Preço e Alugueis</a:t>
            </a:r>
          </a:p>
          <a:p>
            <a:endParaRPr lang="pt-BR" sz="1100" dirty="0"/>
          </a:p>
        </p:txBody>
      </p:sp>
      <p:pic>
        <p:nvPicPr>
          <p:cNvPr id="7" name="Imagem 6" descr="Prédio alto com janelas de vidro&#10;&#10;Descrição gerada automaticamente">
            <a:extLst>
              <a:ext uri="{FF2B5EF4-FFF2-40B4-BE49-F238E27FC236}">
                <a16:creationId xmlns:a16="http://schemas.microsoft.com/office/drawing/2014/main" id="{B79B9799-4E41-C6ED-8FFF-F721FC5A4C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78" y="1793550"/>
            <a:ext cx="1882923" cy="1412192"/>
          </a:xfrm>
          <a:prstGeom prst="rect">
            <a:avLst/>
          </a:prstGeom>
        </p:spPr>
      </p:pic>
      <p:pic>
        <p:nvPicPr>
          <p:cNvPr id="9" name="Imagem 8" descr="Imagem digital de um prédio&#10;&#10;Descrição gerada automaticamente">
            <a:extLst>
              <a:ext uri="{FF2B5EF4-FFF2-40B4-BE49-F238E27FC236}">
                <a16:creationId xmlns:a16="http://schemas.microsoft.com/office/drawing/2014/main" id="{6A587984-D0BD-7A9E-1AAE-4C14859FF9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90" y="1741157"/>
            <a:ext cx="1536318" cy="1469687"/>
          </a:xfrm>
          <a:prstGeom prst="rect">
            <a:avLst/>
          </a:prstGeom>
        </p:spPr>
      </p:pic>
      <p:pic>
        <p:nvPicPr>
          <p:cNvPr id="11" name="Imagem 10" descr="Imagem digital de um prédio&#10;&#10;Descrição gerada automaticamente">
            <a:extLst>
              <a:ext uri="{FF2B5EF4-FFF2-40B4-BE49-F238E27FC236}">
                <a16:creationId xmlns:a16="http://schemas.microsoft.com/office/drawing/2014/main" id="{7D012A0B-3A32-F4DB-D5C4-116B57B3CE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73" y="1736055"/>
            <a:ext cx="1536318" cy="1469687"/>
          </a:xfrm>
          <a:prstGeom prst="rect">
            <a:avLst/>
          </a:prstGeom>
        </p:spPr>
      </p:pic>
      <p:pic>
        <p:nvPicPr>
          <p:cNvPr id="12" name="Imagem 11" descr="Imagem digital de um prédio&#10;&#10;Descrição gerada automaticamente">
            <a:extLst>
              <a:ext uri="{FF2B5EF4-FFF2-40B4-BE49-F238E27FC236}">
                <a16:creationId xmlns:a16="http://schemas.microsoft.com/office/drawing/2014/main" id="{F2810D1D-8992-D263-2815-23FAE2E09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86" y="1747152"/>
            <a:ext cx="1536318" cy="1469687"/>
          </a:xfrm>
          <a:prstGeom prst="rect">
            <a:avLst/>
          </a:prstGeom>
        </p:spPr>
      </p:pic>
      <p:pic>
        <p:nvPicPr>
          <p:cNvPr id="13" name="Imagem 12" descr="Imagem digital de um prédio&#10;&#10;Descrição gerada automaticamente">
            <a:extLst>
              <a:ext uri="{FF2B5EF4-FFF2-40B4-BE49-F238E27FC236}">
                <a16:creationId xmlns:a16="http://schemas.microsoft.com/office/drawing/2014/main" id="{680D309D-3DA1-1BC1-2A7B-B02B53A474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99" y="1744493"/>
            <a:ext cx="1536318" cy="1469687"/>
          </a:xfrm>
          <a:prstGeom prst="rect">
            <a:avLst/>
          </a:prstGeom>
        </p:spPr>
      </p:pic>
      <p:pic>
        <p:nvPicPr>
          <p:cNvPr id="14" name="Imagem 13" descr="Prédio alto com janelas de vidro&#10;&#10;Descrição gerada automaticamente">
            <a:extLst>
              <a:ext uri="{FF2B5EF4-FFF2-40B4-BE49-F238E27FC236}">
                <a16:creationId xmlns:a16="http://schemas.microsoft.com/office/drawing/2014/main" id="{895705A5-D3E4-3DD6-C752-6240F8615C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46" y="1802096"/>
            <a:ext cx="1882923" cy="1412192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C17F0E0-FBFE-7599-78D7-B933AAD63905}"/>
              </a:ext>
            </a:extLst>
          </p:cNvPr>
          <p:cNvSpPr txBox="1"/>
          <p:nvPr/>
        </p:nvSpPr>
        <p:spPr>
          <a:xfrm>
            <a:off x="6319751" y="4392537"/>
            <a:ext cx="23567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Oferta acima da Demanda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Vacância cai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Diminuição das Construções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Estabilização de Preço e Alugueis</a:t>
            </a:r>
          </a:p>
          <a:p>
            <a:endParaRPr lang="pt-BR" sz="1100" dirty="0"/>
          </a:p>
        </p:txBody>
      </p:sp>
      <p:sp>
        <p:nvSpPr>
          <p:cNvPr id="16" name="Balão de Pensamento: Nuvem 15">
            <a:extLst>
              <a:ext uri="{FF2B5EF4-FFF2-40B4-BE49-F238E27FC236}">
                <a16:creationId xmlns:a16="http://schemas.microsoft.com/office/drawing/2014/main" id="{8AF82FDB-0FCD-493C-6CC4-14E1A2BB4102}"/>
              </a:ext>
            </a:extLst>
          </p:cNvPr>
          <p:cNvSpPr/>
          <p:nvPr/>
        </p:nvSpPr>
        <p:spPr>
          <a:xfrm>
            <a:off x="7698802" y="5584565"/>
            <a:ext cx="3221764" cy="1199860"/>
          </a:xfrm>
          <a:prstGeom prst="cloudCallout">
            <a:avLst>
              <a:gd name="adj1" fmla="val -11404"/>
              <a:gd name="adj2" fmla="val -108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1063A46-62CB-0905-E4B9-61285E66481A}"/>
              </a:ext>
            </a:extLst>
          </p:cNvPr>
          <p:cNvSpPr/>
          <p:nvPr/>
        </p:nvSpPr>
        <p:spPr>
          <a:xfrm>
            <a:off x="7923446" y="5990956"/>
            <a:ext cx="26967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Momento para compra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51543BF-657E-610D-667C-75CD35D614AC}"/>
              </a:ext>
            </a:extLst>
          </p:cNvPr>
          <p:cNvSpPr txBox="1"/>
          <p:nvPr/>
        </p:nvSpPr>
        <p:spPr>
          <a:xfrm>
            <a:off x="9040491" y="4392537"/>
            <a:ext cx="24240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OFERTA muito acima da Demanda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Vacância Explode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Desemprego Construção Civil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dirty="0"/>
              <a:t>Queda de Preço e Alugueis</a:t>
            </a:r>
          </a:p>
          <a:p>
            <a:endParaRPr lang="pt-BR" sz="1100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7D0ACD5-3B55-0450-1823-2933ACEF9E2C}"/>
              </a:ext>
            </a:extLst>
          </p:cNvPr>
          <p:cNvSpPr/>
          <p:nvPr/>
        </p:nvSpPr>
        <p:spPr>
          <a:xfrm>
            <a:off x="3006976" y="5990956"/>
            <a:ext cx="254582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Momento para venda</a:t>
            </a:r>
          </a:p>
        </p:txBody>
      </p:sp>
    </p:spTree>
    <p:extLst>
      <p:ext uri="{BB962C8B-B14F-4D97-AF65-F5344CB8AC3E}">
        <p14:creationId xmlns:p14="http://schemas.microsoft.com/office/powerpoint/2010/main" val="293197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Graphic spid="2" grpId="0">
        <p:bldAsOne/>
      </p:bldGraphic>
      <p:bldP spid="3" grpId="0"/>
      <p:bldP spid="6" grpId="0"/>
      <p:bldP spid="15" grpId="0"/>
      <p:bldP spid="16" grpId="0" animBg="1"/>
      <p:bldP spid="10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B0E15BD-3537-604E-3D9C-72AE21CC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46" y="6626928"/>
            <a:ext cx="982054" cy="23107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C300FA77-F7CE-B300-4A69-B3D297CF0392}"/>
              </a:ext>
            </a:extLst>
          </p:cNvPr>
          <p:cNvSpPr txBox="1">
            <a:spLocks/>
          </p:cNvSpPr>
          <p:nvPr/>
        </p:nvSpPr>
        <p:spPr>
          <a:xfrm>
            <a:off x="896594" y="36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Impact" panose="020B0806030902050204" pitchFamily="34" charset="0"/>
              </a:rPr>
              <a:t>FII – IFIX x SELIC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EDD3360-1937-9CCC-8D1F-E4E3E515E84D}"/>
              </a:ext>
            </a:extLst>
          </p:cNvPr>
          <p:cNvSpPr txBox="1"/>
          <p:nvPr/>
        </p:nvSpPr>
        <p:spPr>
          <a:xfrm>
            <a:off x="838199" y="1732509"/>
            <a:ext cx="105156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0" i="0" dirty="0">
                <a:solidFill>
                  <a:srgbClr val="333333"/>
                </a:solidFill>
                <a:effectLst/>
                <a:latin typeface="Helvetica Neue"/>
              </a:rPr>
              <a:t>	O IFIX representa uma carteira teórica com os fundos imobiliários mais negociados do mercado.</a:t>
            </a:r>
          </a:p>
          <a:p>
            <a:pPr algn="just"/>
            <a:endParaRPr lang="pt-BR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pt-BR" b="0" i="0" dirty="0">
                <a:solidFill>
                  <a:srgbClr val="333333"/>
                </a:solidFill>
                <a:effectLst/>
                <a:latin typeface="Helvetica Neue"/>
              </a:rPr>
              <a:t> 	Esse índice foi criado pela B3, bolsa de valores brasileira, em 2012, com o objetivo de mostrar o retorno médio dos </a:t>
            </a:r>
            <a:r>
              <a:rPr lang="pt-BR" b="0" i="0" dirty="0" err="1">
                <a:solidFill>
                  <a:srgbClr val="333333"/>
                </a:solidFill>
                <a:effectLst/>
                <a:latin typeface="Helvetica Neue"/>
              </a:rPr>
              <a:t>FIIs</a:t>
            </a:r>
            <a:r>
              <a:rPr lang="pt-BR" b="0" i="0" dirty="0">
                <a:solidFill>
                  <a:srgbClr val="333333"/>
                </a:solidFill>
                <a:effectLst/>
                <a:latin typeface="Helvetica Neue"/>
              </a:rPr>
              <a:t>. Para isso, ele considera a variação dos preços e a distribuição de dividendos dos fundos imobiliários que compõem a carteira teórica.</a:t>
            </a:r>
          </a:p>
          <a:p>
            <a:pPr algn="just"/>
            <a:endParaRPr lang="pt-BR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pt-BR" b="0" i="0" dirty="0">
                <a:solidFill>
                  <a:srgbClr val="333333"/>
                </a:solidFill>
                <a:effectLst/>
                <a:latin typeface="Helvetica Neue"/>
              </a:rPr>
              <a:t>	A cada quatro meses, essa carteira é revista, ocasiões nas quais são retirados do índice os </a:t>
            </a:r>
            <a:r>
              <a:rPr lang="pt-BR" b="0" i="0" dirty="0" err="1">
                <a:solidFill>
                  <a:srgbClr val="333333"/>
                </a:solidFill>
                <a:effectLst/>
                <a:latin typeface="Helvetica Neue"/>
              </a:rPr>
              <a:t>FIIs</a:t>
            </a:r>
            <a:r>
              <a:rPr lang="pt-BR" b="0" i="0" dirty="0">
                <a:solidFill>
                  <a:srgbClr val="333333"/>
                </a:solidFill>
                <a:effectLst/>
                <a:latin typeface="Helvetica Neue"/>
              </a:rPr>
              <a:t> que não preenchem mais seus pré-requisitos, e acrescentados os que estão de acordo com os seus critérios.</a:t>
            </a:r>
          </a:p>
          <a:p>
            <a:pPr algn="just"/>
            <a:endParaRPr lang="pt-BR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pt-BR" b="0" i="0" dirty="0">
                <a:solidFill>
                  <a:srgbClr val="333333"/>
                </a:solidFill>
                <a:effectLst/>
                <a:latin typeface="Helvetica Neue"/>
              </a:rPr>
              <a:t>	O IFIX é um índice de retorno total, pois considera a valorização do ativo e, também, a sua distribuição de dividendos. Ou seja, ele assume que todos os dividendos distribuídos são reinvestidos nos próprios </a:t>
            </a:r>
            <a:r>
              <a:rPr lang="pt-BR" b="0" i="0" dirty="0" err="1">
                <a:solidFill>
                  <a:srgbClr val="333333"/>
                </a:solidFill>
                <a:effectLst/>
                <a:latin typeface="Helvetica Neue"/>
              </a:rPr>
              <a:t>FIIs</a:t>
            </a:r>
            <a:r>
              <a:rPr lang="pt-BR" b="0" i="0" dirty="0">
                <a:solidFill>
                  <a:srgbClr val="333333"/>
                </a:solidFill>
                <a:effectLst/>
                <a:latin typeface="Helvetica Neue"/>
              </a:rPr>
              <a:t>. Dessa forma, a leitura do desempenho dos ativos acaba sendo mais precisa, pois contempla todos os componentes do FII (valorização da cota e retorno com dividendos).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936880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18703</TotalTime>
  <Words>1259</Words>
  <Application>Microsoft Office PowerPoint</Application>
  <PresentationFormat>Widescreen</PresentationFormat>
  <Paragraphs>416</Paragraphs>
  <Slides>46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Helvetica Neue</vt:lpstr>
      <vt:lpstr>Impact</vt:lpstr>
      <vt:lpstr>Wingdings</vt:lpstr>
      <vt:lpstr>Tema do Office</vt:lpstr>
      <vt:lpstr>“Fundos de Investimentos Imobiliários  X.0</vt:lpstr>
      <vt:lpstr>FII X.0</vt:lpstr>
      <vt:lpstr>FII – Evolução da Indústria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Educação Financeira nas Escolas</dc:title>
  <dc:creator>klaudia@moretta.com.br</dc:creator>
  <cp:lastModifiedBy>NOTEBOOK</cp:lastModifiedBy>
  <cp:revision>29</cp:revision>
  <dcterms:created xsi:type="dcterms:W3CDTF">2022-04-05T20:33:16Z</dcterms:created>
  <dcterms:modified xsi:type="dcterms:W3CDTF">2022-06-16T13:56:34Z</dcterms:modified>
</cp:coreProperties>
</file>