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83"/>
  </p:notesMasterIdLst>
  <p:handoutMasterIdLst>
    <p:handoutMasterId r:id="rId84"/>
  </p:handoutMasterIdLst>
  <p:sldIdLst>
    <p:sldId id="257" r:id="rId2"/>
    <p:sldId id="258" r:id="rId3"/>
    <p:sldId id="259" r:id="rId4"/>
    <p:sldId id="673" r:id="rId5"/>
    <p:sldId id="674" r:id="rId6"/>
    <p:sldId id="675" r:id="rId7"/>
    <p:sldId id="676" r:id="rId8"/>
    <p:sldId id="267" r:id="rId9"/>
    <p:sldId id="268" r:id="rId10"/>
    <p:sldId id="269" r:id="rId11"/>
    <p:sldId id="270" r:id="rId12"/>
    <p:sldId id="264" r:id="rId13"/>
    <p:sldId id="647" r:id="rId14"/>
    <p:sldId id="677" r:id="rId15"/>
    <p:sldId id="648" r:id="rId16"/>
    <p:sldId id="649" r:id="rId17"/>
    <p:sldId id="273" r:id="rId18"/>
    <p:sldId id="650" r:id="rId19"/>
    <p:sldId id="651" r:id="rId20"/>
    <p:sldId id="652" r:id="rId21"/>
    <p:sldId id="653" r:id="rId22"/>
    <p:sldId id="646" r:id="rId23"/>
    <p:sldId id="280" r:id="rId24"/>
    <p:sldId id="654" r:id="rId25"/>
    <p:sldId id="656" r:id="rId26"/>
    <p:sldId id="288" r:id="rId27"/>
    <p:sldId id="281" r:id="rId28"/>
    <p:sldId id="282" r:id="rId29"/>
    <p:sldId id="283" r:id="rId30"/>
    <p:sldId id="671" r:id="rId31"/>
    <p:sldId id="276" r:id="rId32"/>
    <p:sldId id="277" r:id="rId33"/>
    <p:sldId id="278" r:id="rId34"/>
    <p:sldId id="658" r:id="rId35"/>
    <p:sldId id="659" r:id="rId36"/>
    <p:sldId id="279" r:id="rId37"/>
    <p:sldId id="289" r:id="rId38"/>
    <p:sldId id="290" r:id="rId39"/>
    <p:sldId id="660" r:id="rId40"/>
    <p:sldId id="304" r:id="rId41"/>
    <p:sldId id="305" r:id="rId42"/>
    <p:sldId id="661" r:id="rId43"/>
    <p:sldId id="291" r:id="rId44"/>
    <p:sldId id="292" r:id="rId45"/>
    <p:sldId id="662" r:id="rId46"/>
    <p:sldId id="284" r:id="rId47"/>
    <p:sldId id="285" r:id="rId48"/>
    <p:sldId id="663" r:id="rId49"/>
    <p:sldId id="293" r:id="rId50"/>
    <p:sldId id="294" r:id="rId51"/>
    <p:sldId id="666" r:id="rId52"/>
    <p:sldId id="296" r:id="rId53"/>
    <p:sldId id="297" r:id="rId54"/>
    <p:sldId id="667" r:id="rId55"/>
    <p:sldId id="299" r:id="rId56"/>
    <p:sldId id="300" r:id="rId57"/>
    <p:sldId id="668" r:id="rId58"/>
    <p:sldId id="669" r:id="rId59"/>
    <p:sldId id="301" r:id="rId60"/>
    <p:sldId id="302" r:id="rId61"/>
    <p:sldId id="295" r:id="rId62"/>
    <p:sldId id="318" r:id="rId63"/>
    <p:sldId id="644" r:id="rId64"/>
    <p:sldId id="317" r:id="rId65"/>
    <p:sldId id="316" r:id="rId66"/>
    <p:sldId id="307" r:id="rId67"/>
    <p:sldId id="308" r:id="rId68"/>
    <p:sldId id="309" r:id="rId69"/>
    <p:sldId id="310" r:id="rId70"/>
    <p:sldId id="311" r:id="rId71"/>
    <p:sldId id="312" r:id="rId72"/>
    <p:sldId id="313" r:id="rId73"/>
    <p:sldId id="314" r:id="rId74"/>
    <p:sldId id="670" r:id="rId75"/>
    <p:sldId id="315" r:id="rId76"/>
    <p:sldId id="298" r:id="rId77"/>
    <p:sldId id="645" r:id="rId78"/>
    <p:sldId id="678" r:id="rId79"/>
    <p:sldId id="643" r:id="rId80"/>
    <p:sldId id="641" r:id="rId81"/>
    <p:sldId id="640" r:id="rId82"/>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12" d="100"/>
          <a:sy n="112" d="100"/>
        </p:scale>
        <p:origin x="2184" y="96"/>
      </p:cViewPr>
      <p:guideLst/>
    </p:cSldViewPr>
  </p:slideViewPr>
  <p:notesTextViewPr>
    <p:cViewPr>
      <p:scale>
        <a:sx n="3" d="2"/>
        <a:sy n="3" d="2"/>
      </p:scale>
      <p:origin x="0" y="0"/>
    </p:cViewPr>
  </p:notesTextViewPr>
  <p:sorterViewPr>
    <p:cViewPr>
      <p:scale>
        <a:sx n="100" d="100"/>
        <a:sy n="100" d="100"/>
      </p:scale>
      <p:origin x="0" y="-4770"/>
    </p:cViewPr>
  </p:sorter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9612E8-26D5-4E80-8A86-9C2DE852D249}" type="doc">
      <dgm:prSet loTypeId="urn:microsoft.com/office/officeart/2005/8/layout/chevron1" loCatId="process" qsTypeId="urn:microsoft.com/office/officeart/2005/8/quickstyle/simple1" qsCatId="simple" csTypeId="urn:microsoft.com/office/officeart/2005/8/colors/colorful2" csCatId="colorful" phldr="1"/>
      <dgm:spPr/>
    </dgm:pt>
    <dgm:pt modelId="{732DCBBA-FB28-4382-84E7-405C640C39F3}">
      <dgm:prSet phldrT="[Texto]"/>
      <dgm:spPr>
        <a:solidFill>
          <a:srgbClr val="92D050"/>
        </a:solidFill>
      </dgm:spPr>
      <dgm:t>
        <a:bodyPr/>
        <a:lstStyle/>
        <a:p>
          <a:r>
            <a:rPr lang="pt-BR" dirty="0"/>
            <a:t>Renda Fixa</a:t>
          </a:r>
        </a:p>
      </dgm:t>
    </dgm:pt>
    <dgm:pt modelId="{E9879B36-FB20-4FAB-85E7-AEC67B6AB804}" type="parTrans" cxnId="{6FD69312-FE47-405D-B903-64E6774A3964}">
      <dgm:prSet/>
      <dgm:spPr/>
      <dgm:t>
        <a:bodyPr/>
        <a:lstStyle/>
        <a:p>
          <a:endParaRPr lang="pt-BR"/>
        </a:p>
      </dgm:t>
    </dgm:pt>
    <dgm:pt modelId="{DEEBE3D8-9A34-4437-A824-7307FBE9362E}" type="sibTrans" cxnId="{6FD69312-FE47-405D-B903-64E6774A3964}">
      <dgm:prSet/>
      <dgm:spPr/>
      <dgm:t>
        <a:bodyPr/>
        <a:lstStyle/>
        <a:p>
          <a:endParaRPr lang="pt-BR"/>
        </a:p>
      </dgm:t>
    </dgm:pt>
    <dgm:pt modelId="{F1DEA625-2AC6-4559-8481-48B83A32388B}">
      <dgm:prSet phldrT="[Texto]"/>
      <dgm:spPr>
        <a:solidFill>
          <a:srgbClr val="FFC000"/>
        </a:solidFill>
      </dgm:spPr>
      <dgm:t>
        <a:bodyPr/>
        <a:lstStyle/>
        <a:p>
          <a:r>
            <a:rPr lang="pt-BR" dirty="0"/>
            <a:t>Multimercados</a:t>
          </a:r>
        </a:p>
      </dgm:t>
    </dgm:pt>
    <dgm:pt modelId="{2794DBA9-BEFD-430B-82B5-4A3C6A1CBEC9}" type="parTrans" cxnId="{730978CE-E9AF-4D8E-A463-C74AAF516231}">
      <dgm:prSet/>
      <dgm:spPr/>
      <dgm:t>
        <a:bodyPr/>
        <a:lstStyle/>
        <a:p>
          <a:endParaRPr lang="pt-BR"/>
        </a:p>
      </dgm:t>
    </dgm:pt>
    <dgm:pt modelId="{C566071A-CEB7-4C22-976A-FFCD3CD6D39D}" type="sibTrans" cxnId="{730978CE-E9AF-4D8E-A463-C74AAF516231}">
      <dgm:prSet/>
      <dgm:spPr/>
      <dgm:t>
        <a:bodyPr/>
        <a:lstStyle/>
        <a:p>
          <a:endParaRPr lang="pt-BR"/>
        </a:p>
      </dgm:t>
    </dgm:pt>
    <dgm:pt modelId="{EC489F25-37A0-4293-9FEE-38B0A96284BB}">
      <dgm:prSet phldrT="[Texto]"/>
      <dgm:spPr>
        <a:solidFill>
          <a:srgbClr val="FF0000"/>
        </a:solidFill>
      </dgm:spPr>
      <dgm:t>
        <a:bodyPr/>
        <a:lstStyle/>
        <a:p>
          <a:r>
            <a:rPr lang="pt-BR" dirty="0"/>
            <a:t>Fundo de Ações</a:t>
          </a:r>
        </a:p>
      </dgm:t>
    </dgm:pt>
    <dgm:pt modelId="{07C070B2-8948-40C5-B02B-50D2A2315CF3}" type="parTrans" cxnId="{BD804D70-AF7D-4C5C-B233-AF4CEF75ACD1}">
      <dgm:prSet/>
      <dgm:spPr/>
      <dgm:t>
        <a:bodyPr/>
        <a:lstStyle/>
        <a:p>
          <a:endParaRPr lang="pt-BR"/>
        </a:p>
      </dgm:t>
    </dgm:pt>
    <dgm:pt modelId="{BACB574B-9446-41B5-B672-B9BC13B5E503}" type="sibTrans" cxnId="{BD804D70-AF7D-4C5C-B233-AF4CEF75ACD1}">
      <dgm:prSet/>
      <dgm:spPr/>
      <dgm:t>
        <a:bodyPr/>
        <a:lstStyle/>
        <a:p>
          <a:endParaRPr lang="pt-BR"/>
        </a:p>
      </dgm:t>
    </dgm:pt>
    <dgm:pt modelId="{9B2284BC-FE20-46E0-805D-12966C44E7E0}" type="pres">
      <dgm:prSet presAssocID="{839612E8-26D5-4E80-8A86-9C2DE852D249}" presName="Name0" presStyleCnt="0">
        <dgm:presLayoutVars>
          <dgm:dir/>
          <dgm:animLvl val="lvl"/>
          <dgm:resizeHandles val="exact"/>
        </dgm:presLayoutVars>
      </dgm:prSet>
      <dgm:spPr/>
    </dgm:pt>
    <dgm:pt modelId="{A186CEEC-CF35-4916-8B51-4D4B935D16AD}" type="pres">
      <dgm:prSet presAssocID="{732DCBBA-FB28-4382-84E7-405C640C39F3}" presName="parTxOnly" presStyleLbl="node1" presStyleIdx="0" presStyleCnt="3">
        <dgm:presLayoutVars>
          <dgm:chMax val="0"/>
          <dgm:chPref val="0"/>
          <dgm:bulletEnabled val="1"/>
        </dgm:presLayoutVars>
      </dgm:prSet>
      <dgm:spPr/>
    </dgm:pt>
    <dgm:pt modelId="{87F39C89-5927-4304-A627-CC8A29E4AB5B}" type="pres">
      <dgm:prSet presAssocID="{DEEBE3D8-9A34-4437-A824-7307FBE9362E}" presName="parTxOnlySpace" presStyleCnt="0"/>
      <dgm:spPr/>
    </dgm:pt>
    <dgm:pt modelId="{4A7DB519-BB06-43FF-A5C5-84455E9855A3}" type="pres">
      <dgm:prSet presAssocID="{F1DEA625-2AC6-4559-8481-48B83A32388B}" presName="parTxOnly" presStyleLbl="node1" presStyleIdx="1" presStyleCnt="3">
        <dgm:presLayoutVars>
          <dgm:chMax val="0"/>
          <dgm:chPref val="0"/>
          <dgm:bulletEnabled val="1"/>
        </dgm:presLayoutVars>
      </dgm:prSet>
      <dgm:spPr/>
    </dgm:pt>
    <dgm:pt modelId="{D0DAF4F3-D538-4964-B304-AE37791B9F3E}" type="pres">
      <dgm:prSet presAssocID="{C566071A-CEB7-4C22-976A-FFCD3CD6D39D}" presName="parTxOnlySpace" presStyleCnt="0"/>
      <dgm:spPr/>
    </dgm:pt>
    <dgm:pt modelId="{BCBC731A-7B99-4C34-B6EA-0EA3E7CB92C6}" type="pres">
      <dgm:prSet presAssocID="{EC489F25-37A0-4293-9FEE-38B0A96284BB}" presName="parTxOnly" presStyleLbl="node1" presStyleIdx="2" presStyleCnt="3">
        <dgm:presLayoutVars>
          <dgm:chMax val="0"/>
          <dgm:chPref val="0"/>
          <dgm:bulletEnabled val="1"/>
        </dgm:presLayoutVars>
      </dgm:prSet>
      <dgm:spPr/>
    </dgm:pt>
  </dgm:ptLst>
  <dgm:cxnLst>
    <dgm:cxn modelId="{6FD69312-FE47-405D-B903-64E6774A3964}" srcId="{839612E8-26D5-4E80-8A86-9C2DE852D249}" destId="{732DCBBA-FB28-4382-84E7-405C640C39F3}" srcOrd="0" destOrd="0" parTransId="{E9879B36-FB20-4FAB-85E7-AEC67B6AB804}" sibTransId="{DEEBE3D8-9A34-4437-A824-7307FBE9362E}"/>
    <dgm:cxn modelId="{E784614C-4B98-42B1-9772-698C2CBE62B1}" type="presOf" srcId="{EC489F25-37A0-4293-9FEE-38B0A96284BB}" destId="{BCBC731A-7B99-4C34-B6EA-0EA3E7CB92C6}" srcOrd="0" destOrd="0" presId="urn:microsoft.com/office/officeart/2005/8/layout/chevron1"/>
    <dgm:cxn modelId="{BD804D70-AF7D-4C5C-B233-AF4CEF75ACD1}" srcId="{839612E8-26D5-4E80-8A86-9C2DE852D249}" destId="{EC489F25-37A0-4293-9FEE-38B0A96284BB}" srcOrd="2" destOrd="0" parTransId="{07C070B2-8948-40C5-B02B-50D2A2315CF3}" sibTransId="{BACB574B-9446-41B5-B672-B9BC13B5E503}"/>
    <dgm:cxn modelId="{C3AE7D72-19F6-4F65-9703-39D7B156D93B}" type="presOf" srcId="{732DCBBA-FB28-4382-84E7-405C640C39F3}" destId="{A186CEEC-CF35-4916-8B51-4D4B935D16AD}" srcOrd="0" destOrd="0" presId="urn:microsoft.com/office/officeart/2005/8/layout/chevron1"/>
    <dgm:cxn modelId="{737A3EA5-5933-4B96-B0CF-F27F78DE2D8E}" type="presOf" srcId="{F1DEA625-2AC6-4559-8481-48B83A32388B}" destId="{4A7DB519-BB06-43FF-A5C5-84455E9855A3}" srcOrd="0" destOrd="0" presId="urn:microsoft.com/office/officeart/2005/8/layout/chevron1"/>
    <dgm:cxn modelId="{730978CE-E9AF-4D8E-A463-C74AAF516231}" srcId="{839612E8-26D5-4E80-8A86-9C2DE852D249}" destId="{F1DEA625-2AC6-4559-8481-48B83A32388B}" srcOrd="1" destOrd="0" parTransId="{2794DBA9-BEFD-430B-82B5-4A3C6A1CBEC9}" sibTransId="{C566071A-CEB7-4C22-976A-FFCD3CD6D39D}"/>
    <dgm:cxn modelId="{72C4DFF6-E8CF-4E68-8569-AFF51146D4F9}" type="presOf" srcId="{839612E8-26D5-4E80-8A86-9C2DE852D249}" destId="{9B2284BC-FE20-46E0-805D-12966C44E7E0}" srcOrd="0" destOrd="0" presId="urn:microsoft.com/office/officeart/2005/8/layout/chevron1"/>
    <dgm:cxn modelId="{2216E198-6385-43BD-BC58-8B95A0BBFFCF}" type="presParOf" srcId="{9B2284BC-FE20-46E0-805D-12966C44E7E0}" destId="{A186CEEC-CF35-4916-8B51-4D4B935D16AD}" srcOrd="0" destOrd="0" presId="urn:microsoft.com/office/officeart/2005/8/layout/chevron1"/>
    <dgm:cxn modelId="{54F8DF10-9DD1-4BA2-8FC7-203AEFC3E2E0}" type="presParOf" srcId="{9B2284BC-FE20-46E0-805D-12966C44E7E0}" destId="{87F39C89-5927-4304-A627-CC8A29E4AB5B}" srcOrd="1" destOrd="0" presId="urn:microsoft.com/office/officeart/2005/8/layout/chevron1"/>
    <dgm:cxn modelId="{F4BE6A0F-F933-40B6-92D7-4AC4E7F44B2A}" type="presParOf" srcId="{9B2284BC-FE20-46E0-805D-12966C44E7E0}" destId="{4A7DB519-BB06-43FF-A5C5-84455E9855A3}" srcOrd="2" destOrd="0" presId="urn:microsoft.com/office/officeart/2005/8/layout/chevron1"/>
    <dgm:cxn modelId="{3ED00641-AF32-4E82-8C7D-351D157E5D14}" type="presParOf" srcId="{9B2284BC-FE20-46E0-805D-12966C44E7E0}" destId="{D0DAF4F3-D538-4964-B304-AE37791B9F3E}" srcOrd="3" destOrd="0" presId="urn:microsoft.com/office/officeart/2005/8/layout/chevron1"/>
    <dgm:cxn modelId="{940F662B-E066-4688-BD9E-69EFF12AF1A6}" type="presParOf" srcId="{9B2284BC-FE20-46E0-805D-12966C44E7E0}" destId="{BCBC731A-7B99-4C34-B6EA-0EA3E7CB92C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6CEEC-CF35-4916-8B51-4D4B935D16AD}">
      <dsp:nvSpPr>
        <dsp:cNvPr id="0" name=""/>
        <dsp:cNvSpPr/>
      </dsp:nvSpPr>
      <dsp:spPr>
        <a:xfrm>
          <a:off x="2381" y="1226392"/>
          <a:ext cx="2901156" cy="1160462"/>
        </a:xfrm>
        <a:prstGeom prst="chevron">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pt-BR" sz="2000" kern="1200" dirty="0"/>
            <a:t>Renda Fixa</a:t>
          </a:r>
        </a:p>
      </dsp:txBody>
      <dsp:txXfrm>
        <a:off x="582612" y="1226392"/>
        <a:ext cx="1740694" cy="1160462"/>
      </dsp:txXfrm>
    </dsp:sp>
    <dsp:sp modelId="{4A7DB519-BB06-43FF-A5C5-84455E9855A3}">
      <dsp:nvSpPr>
        <dsp:cNvPr id="0" name=""/>
        <dsp:cNvSpPr/>
      </dsp:nvSpPr>
      <dsp:spPr>
        <a:xfrm>
          <a:off x="2613421" y="1226392"/>
          <a:ext cx="2901156" cy="1160462"/>
        </a:xfrm>
        <a:prstGeom prst="chevron">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pt-BR" sz="2000" kern="1200" dirty="0"/>
            <a:t>Multimercados</a:t>
          </a:r>
        </a:p>
      </dsp:txBody>
      <dsp:txXfrm>
        <a:off x="3193652" y="1226392"/>
        <a:ext cx="1740694" cy="1160462"/>
      </dsp:txXfrm>
    </dsp:sp>
    <dsp:sp modelId="{BCBC731A-7B99-4C34-B6EA-0EA3E7CB92C6}">
      <dsp:nvSpPr>
        <dsp:cNvPr id="0" name=""/>
        <dsp:cNvSpPr/>
      </dsp:nvSpPr>
      <dsp:spPr>
        <a:xfrm>
          <a:off x="5224462" y="1226392"/>
          <a:ext cx="2901156" cy="1160462"/>
        </a:xfrm>
        <a:prstGeom prst="chevron">
          <a:avLst/>
        </a:prstGeom>
        <a:solidFill>
          <a:srgbClr val="FF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pt-BR" sz="2000" kern="1200" dirty="0"/>
            <a:t>Fundo de Ações</a:t>
          </a:r>
        </a:p>
      </dsp:txBody>
      <dsp:txXfrm>
        <a:off x="5804693" y="1226392"/>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C3E0910-793C-46A0-8623-CEAD4857882F}" type="datetime1">
              <a:rPr lang="pt-BR" smtClean="0"/>
              <a:t>01/06/2023</a:t>
            </a:fld>
            <a:endParaRPr lang="en-US"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ço Reservado para o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‹nº›</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9EE704A-765A-48C7-8594-25B15929F837}" type="datetime1">
              <a:rPr lang="pt-BR" smtClean="0"/>
              <a:t>01/06/2023</a:t>
            </a:fld>
            <a:endParaRPr lang="en-US"/>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a:t>Clique para editar o texto Mestre</a:t>
            </a:r>
            <a:endParaRPr lang="en-US"/>
          </a:p>
          <a:p>
            <a:pPr lvl="1" rtl="0"/>
            <a:r>
              <a:rPr lang="pt-br"/>
              <a:t>Segundo nível</a:t>
            </a:r>
          </a:p>
          <a:p>
            <a:pPr lvl="2" rtl="0"/>
            <a:r>
              <a:rPr lang="pt-br"/>
              <a:t>Terceiro nível</a:t>
            </a:r>
          </a:p>
          <a:p>
            <a:pPr lvl="3" rtl="0"/>
            <a:r>
              <a:rPr lang="pt-br"/>
              <a:t>Quarto nível</a:t>
            </a:r>
          </a:p>
          <a:p>
            <a:pPr lvl="4" rtl="0"/>
            <a:r>
              <a:rPr lang="pt-br"/>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‹nº›</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hasCustomPrompt="1"/>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pt-br" dirty="0"/>
              <a:t>Clique para editar o estilo de título Mestre</a:t>
            </a:r>
            <a:endParaRPr lang="en-US" dirty="0"/>
          </a:p>
        </p:txBody>
      </p:sp>
      <p:sp>
        <p:nvSpPr>
          <p:cNvPr id="3" name="Subtítulo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pt-BR"/>
              <a:t>Clique para editar o estilo do subtítulo Mestre</a:t>
            </a:r>
            <a:endParaRPr lang="en-US" dirty="0"/>
          </a:p>
        </p:txBody>
      </p:sp>
      <p:cxnSp>
        <p:nvCxnSpPr>
          <p:cNvPr id="9" name="Conector Reto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Espaço Reservado para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3E92B5B4-4D0A-4964-A1A3-B85B0EE00890}" type="datetime1">
              <a:rPr lang="pt-BR" smtClean="0"/>
              <a:t>01/06/2023</a:t>
            </a:fld>
            <a:endParaRPr lang="en-US" dirty="0"/>
          </a:p>
        </p:txBody>
      </p:sp>
      <p:sp>
        <p:nvSpPr>
          <p:cNvPr id="5" name="Espaço Reservado para Rodapé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Espaço Reservado para o Número do Slide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a:defRPr/>
            </a:lvl1pPr>
          </a:lstStyle>
          <a:p>
            <a:pPr rtl="0"/>
            <a:r>
              <a:rPr lang="pt-br" dirty="0"/>
              <a:t>Clique para editar o estilo de título Mestre</a:t>
            </a:r>
            <a:endParaRPr lang="en-US" dirty="0"/>
          </a:p>
        </p:txBody>
      </p:sp>
      <p:sp>
        <p:nvSpPr>
          <p:cNvPr id="3" name="Espaço reservado para texto vertical 2"/>
          <p:cNvSpPr>
            <a:spLocks noGrp="1"/>
          </p:cNvSpPr>
          <p:nvPr>
            <p:ph type="body" orient="vert" idx="1"/>
          </p:nvPr>
        </p:nvSpPr>
        <p:spPr/>
        <p:txBody>
          <a:bodyPr vert="eaVert" lIns="45720" tIns="0" rIns="45720" bIns="0"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7" name="Espaço Reservado para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32E1A5F9-C71D-4DE8-8BF4-9F6FC06A94B8}" type="datetime1">
              <a:rPr lang="pt-BR" smtClean="0"/>
              <a:t>01/06/2023</a:t>
            </a:fld>
            <a:endParaRPr lang="en-US" dirty="0"/>
          </a:p>
        </p:txBody>
      </p:sp>
      <p:sp>
        <p:nvSpPr>
          <p:cNvPr id="8" name="Espaço Reservado para Rodapé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Espaço Reservado para o Número do Slide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vertical 1"/>
          <p:cNvSpPr>
            <a:spLocks noGrp="1"/>
          </p:cNvSpPr>
          <p:nvPr>
            <p:ph type="title" orient="vert" hasCustomPrompt="1"/>
          </p:nvPr>
        </p:nvSpPr>
        <p:spPr>
          <a:xfrm>
            <a:off x="8724900" y="412302"/>
            <a:ext cx="2628900" cy="5759898"/>
          </a:xfrm>
        </p:spPr>
        <p:txBody>
          <a:bodyPr vert="eaVert" rtlCol="0"/>
          <a:lstStyle>
            <a:lvl1pPr>
              <a:defRPr/>
            </a:lvl1pPr>
          </a:lstStyle>
          <a:p>
            <a:pPr rtl="0"/>
            <a:r>
              <a:rPr lang="pt-br" dirty="0"/>
              <a:t>Clique para editar o estilo de título Mestre</a:t>
            </a:r>
            <a:endParaRPr lang="en-US" dirty="0"/>
          </a:p>
        </p:txBody>
      </p:sp>
      <p:sp>
        <p:nvSpPr>
          <p:cNvPr id="3" name="Espaço reservado para texto vertical 2"/>
          <p:cNvSpPr>
            <a:spLocks noGrp="1"/>
          </p:cNvSpPr>
          <p:nvPr>
            <p:ph type="body" orient="vert" idx="1"/>
          </p:nvPr>
        </p:nvSpPr>
        <p:spPr>
          <a:xfrm>
            <a:off x="838200" y="412302"/>
            <a:ext cx="7734300" cy="5759898"/>
          </a:xfrm>
        </p:spPr>
        <p:txBody>
          <a:bodyPr vert="eaVert" lIns="45720" tIns="0" rIns="45720" bIns="0"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7" name="Espaço Reservado para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421DCD7D-5BFD-485D-AED5-B62EAACA4CB6}" type="datetime1">
              <a:rPr lang="pt-BR" smtClean="0"/>
              <a:t>01/06/2023</a:t>
            </a:fld>
            <a:endParaRPr lang="en-US" dirty="0"/>
          </a:p>
        </p:txBody>
      </p:sp>
      <p:sp>
        <p:nvSpPr>
          <p:cNvPr id="8" name="Espaço Reservado para Rodapé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Espaço Reservado para o Número do Slide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a:t>Clique para editar o título mestre</a:t>
            </a:r>
          </a:p>
        </p:txBody>
      </p:sp>
    </p:spTree>
    <p:extLst>
      <p:ext uri="{BB962C8B-B14F-4D97-AF65-F5344CB8AC3E}">
        <p14:creationId xmlns:p14="http://schemas.microsoft.com/office/powerpoint/2010/main" val="134190838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a:defRPr/>
            </a:lvl1pPr>
          </a:lstStyle>
          <a:p>
            <a:pPr rtl="0"/>
            <a:r>
              <a:rPr lang="pt-br" dirty="0"/>
              <a:t>Clique para editar o estilo de título Mestre</a:t>
            </a:r>
            <a:endParaRPr lang="en-US" dirty="0"/>
          </a:p>
        </p:txBody>
      </p:sp>
      <p:sp>
        <p:nvSpPr>
          <p:cNvPr id="3" name="Espaço reservado para conteúdo 2"/>
          <p:cNvSpPr>
            <a:spLocks noGrp="1"/>
          </p:cNvSpPr>
          <p:nvPr>
            <p:ph idx="1"/>
          </p:nvPr>
        </p:nvSpPr>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7" name="Espaço Reservado para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623252B5-F3E6-4058-A723-196087E9E541}" type="datetime1">
              <a:rPr lang="pt-BR" smtClean="0"/>
              <a:t>01/06/2023</a:t>
            </a:fld>
            <a:endParaRPr lang="en-US" dirty="0"/>
          </a:p>
        </p:txBody>
      </p:sp>
      <p:sp>
        <p:nvSpPr>
          <p:cNvPr id="8" name="Espaço Reservado para Rodapé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Espaço Reservado para o Número do Slide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Pr>
        <a:solidFill>
          <a:schemeClr val="bg1"/>
        </a:solidFill>
        <a:effectLst/>
      </p:bgPr>
    </p:bg>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pt-br" dirty="0"/>
              <a:t>Clique para editar o estilo de título Mestre</a:t>
            </a:r>
            <a:endParaRPr lang="en-US" dirty="0"/>
          </a:p>
        </p:txBody>
      </p:sp>
      <p:sp>
        <p:nvSpPr>
          <p:cNvPr id="3" name="Espaço reservado para texto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cxnSp>
        <p:nvCxnSpPr>
          <p:cNvPr id="9" name="Conector Reto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Espaço Reservado para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1A251DFA-97D2-4C90-9100-D1173CC96C37}" type="datetime1">
              <a:rPr lang="pt-BR" smtClean="0"/>
              <a:t>01/06/2023</a:t>
            </a:fld>
            <a:endParaRPr lang="en-US" dirty="0"/>
          </a:p>
        </p:txBody>
      </p:sp>
      <p:sp>
        <p:nvSpPr>
          <p:cNvPr id="8" name="Espaço Reservado para Rodapé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Espaço Reservado para o Número do Slide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ítulo 7"/>
          <p:cNvSpPr>
            <a:spLocks noGrp="1"/>
          </p:cNvSpPr>
          <p:nvPr>
            <p:ph type="title"/>
          </p:nvPr>
        </p:nvSpPr>
        <p:spPr>
          <a:xfrm>
            <a:off x="1097280" y="286603"/>
            <a:ext cx="10058400" cy="1450757"/>
          </a:xfrm>
        </p:spPr>
        <p:txBody>
          <a:bodyPr rtlCol="0"/>
          <a:lstStyle/>
          <a:p>
            <a:pPr rtl="0"/>
            <a:r>
              <a:rPr lang="pt-BR"/>
              <a:t>Clique para editar o título Mestre</a:t>
            </a:r>
            <a:endParaRPr lang="en-US" dirty="0"/>
          </a:p>
        </p:txBody>
      </p:sp>
      <p:sp>
        <p:nvSpPr>
          <p:cNvPr id="3" name="Espaço reservado para conteúdo 2"/>
          <p:cNvSpPr>
            <a:spLocks noGrp="1"/>
          </p:cNvSpPr>
          <p:nvPr>
            <p:ph sz="half" idx="1"/>
          </p:nvPr>
        </p:nvSpPr>
        <p:spPr>
          <a:xfrm>
            <a:off x="1097280" y="2120900"/>
            <a:ext cx="4639736" cy="3748193"/>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conteúdo 3"/>
          <p:cNvSpPr>
            <a:spLocks noGrp="1"/>
          </p:cNvSpPr>
          <p:nvPr>
            <p:ph sz="half" idx="2"/>
          </p:nvPr>
        </p:nvSpPr>
        <p:spPr>
          <a:xfrm>
            <a:off x="6515944" y="2120900"/>
            <a:ext cx="4639736" cy="3748194"/>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2" name="Espaço Reservado para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7651B26C-F0DB-4889-B6A3-FE07E152272F}" type="datetime1">
              <a:rPr lang="pt-BR" smtClean="0"/>
              <a:t>01/06/2023</a:t>
            </a:fld>
            <a:endParaRPr lang="en-US" dirty="0"/>
          </a:p>
        </p:txBody>
      </p:sp>
      <p:sp>
        <p:nvSpPr>
          <p:cNvPr id="9" name="Espaço Reservado para Rodapé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Espaço reservado para o número do slide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ítulo 9"/>
          <p:cNvSpPr>
            <a:spLocks noGrp="1"/>
          </p:cNvSpPr>
          <p:nvPr>
            <p:ph type="title" hasCustomPrompt="1"/>
          </p:nvPr>
        </p:nvSpPr>
        <p:spPr>
          <a:xfrm>
            <a:off x="1097280" y="286603"/>
            <a:ext cx="10058400" cy="1450757"/>
          </a:xfrm>
        </p:spPr>
        <p:txBody>
          <a:bodyPr rtlCol="0"/>
          <a:lstStyle>
            <a:lvl1pPr>
              <a:defRPr/>
            </a:lvl1pPr>
          </a:lstStyle>
          <a:p>
            <a:pPr rtl="0"/>
            <a:r>
              <a:rPr lang="pt-br" dirty="0"/>
              <a:t>Clique para editar o estilo de título Mestre</a:t>
            </a:r>
            <a:endParaRPr lang="en-US" dirty="0"/>
          </a:p>
        </p:txBody>
      </p:sp>
      <p:sp>
        <p:nvSpPr>
          <p:cNvPr id="3" name="Espaço reservado para texto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097280" y="2958274"/>
            <a:ext cx="4639736" cy="2910821"/>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5" name="Espaço reservado para texto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6" name="Espaço reservado para conteúdo 5"/>
          <p:cNvSpPr>
            <a:spLocks noGrp="1"/>
          </p:cNvSpPr>
          <p:nvPr>
            <p:ph sz="quarter" idx="4"/>
          </p:nvPr>
        </p:nvSpPr>
        <p:spPr>
          <a:xfrm>
            <a:off x="6515944" y="2958273"/>
            <a:ext cx="4639736" cy="2910821"/>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2" name="Espaço Reservado para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DB0565EE-A4B5-4AB4-9432-D16ECAE9EF1F}" type="datetime1">
              <a:rPr lang="pt-BR" smtClean="0"/>
              <a:t>01/06/2023</a:t>
            </a:fld>
            <a:endParaRPr lang="en-US" dirty="0"/>
          </a:p>
        </p:txBody>
      </p:sp>
      <p:sp>
        <p:nvSpPr>
          <p:cNvPr id="11" name="Espaço Reservado para Rodapé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Espaço Reservado para Número de Slide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en-US" dirty="0"/>
          </a:p>
        </p:txBody>
      </p:sp>
      <p:sp>
        <p:nvSpPr>
          <p:cNvPr id="6" name="Espaço Reservado para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FC470C2D-02C8-4A1B-A79F-498A53DD951F}" type="datetime1">
              <a:rPr lang="pt-BR" smtClean="0"/>
              <a:t>01/06/2023</a:t>
            </a:fld>
            <a:endParaRPr lang="en-US" dirty="0"/>
          </a:p>
        </p:txBody>
      </p:sp>
      <p:sp>
        <p:nvSpPr>
          <p:cNvPr id="7" name="Espaço Reservado para Rodapé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Espaço reservado para o número do slide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ço Reservado para Data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9094EF83-1835-4C7A-B4B2-F0B720F5AC0B}" type="datetime1">
              <a:rPr lang="pt-BR" smtClean="0"/>
              <a:t>01/06/2023</a:t>
            </a:fld>
            <a:endParaRPr lang="en-US" dirty="0"/>
          </a:p>
        </p:txBody>
      </p:sp>
      <p:sp>
        <p:nvSpPr>
          <p:cNvPr id="3" name="Espaço Reservado para Rodapé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Espaço reservado para o número do slide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43466" y="786383"/>
            <a:ext cx="3517567" cy="2093975"/>
          </a:xfrm>
        </p:spPr>
        <p:txBody>
          <a:bodyPr rtlCol="0" anchor="b">
            <a:normAutofit/>
          </a:bodyPr>
          <a:lstStyle>
            <a:lvl1pPr>
              <a:lnSpc>
                <a:spcPct val="90000"/>
              </a:lnSpc>
              <a:defRPr sz="3400" b="0">
                <a:solidFill>
                  <a:srgbClr val="FFFFFF"/>
                </a:solidFill>
              </a:defRPr>
            </a:lvl1pPr>
          </a:lstStyle>
          <a:p>
            <a:pPr rtl="0"/>
            <a:r>
              <a:rPr lang="pt-BR"/>
              <a:t>Clique para editar o título Mestre</a:t>
            </a:r>
            <a:endParaRPr lang="en-US" dirty="0"/>
          </a:p>
        </p:txBody>
      </p:sp>
      <p:sp>
        <p:nvSpPr>
          <p:cNvPr id="3" name="Espaço reservado para conteúdo 2"/>
          <p:cNvSpPr>
            <a:spLocks noGrp="1"/>
          </p:cNvSpPr>
          <p:nvPr>
            <p:ph idx="1"/>
          </p:nvPr>
        </p:nvSpPr>
        <p:spPr>
          <a:xfrm>
            <a:off x="5458984" y="812799"/>
            <a:ext cx="5928344" cy="5294757"/>
          </a:xfrm>
        </p:spPr>
        <p:txBody>
          <a:bodyPr rtlCol="0"/>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texto 3"/>
          <p:cNvSpPr>
            <a:spLocks noGrp="1"/>
          </p:cNvSpPr>
          <p:nvPr>
            <p:ph type="body" sz="half" idx="2" hasCustomPrompt="1"/>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dirty="0"/>
              <a:t>Clique para editar os estilos de texto Mestre</a:t>
            </a:r>
          </a:p>
        </p:txBody>
      </p:sp>
      <p:sp>
        <p:nvSpPr>
          <p:cNvPr id="5" name="Espaço Reservado para Data 4"/>
          <p:cNvSpPr>
            <a:spLocks noGrp="1"/>
          </p:cNvSpPr>
          <p:nvPr>
            <p:ph type="dt" sz="half" idx="10"/>
          </p:nvPr>
        </p:nvSpPr>
        <p:spPr>
          <a:xfrm>
            <a:off x="643464" y="6446520"/>
            <a:ext cx="3517568" cy="365125"/>
          </a:xfrm>
        </p:spPr>
        <p:txBody>
          <a:bodyPr rtlCol="0"/>
          <a:lstStyle>
            <a:lvl1pPr algn="l">
              <a:defRPr/>
            </a:lvl1pPr>
          </a:lstStyle>
          <a:p>
            <a:pPr rtl="0"/>
            <a:fld id="{6F5D5688-1774-4625-9E74-88EA94DB2550}" type="datetime1">
              <a:rPr lang="pt-BR" smtClean="0"/>
              <a:t>01/06/2023</a:t>
            </a:fld>
            <a:endParaRPr lang="en-US" dirty="0"/>
          </a:p>
        </p:txBody>
      </p:sp>
      <p:sp>
        <p:nvSpPr>
          <p:cNvPr id="6" name="Espaço Reservado para Rodapé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Espaço Reservado para o Número do Slide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rtl="0"/>
              <a:t>‹nº›</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ço Reservado para Imagem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Clique no ícone para adicionar uma imagem</a:t>
            </a:r>
            <a:endParaRPr lang="en-US" dirty="0"/>
          </a:p>
        </p:txBody>
      </p:sp>
      <p:sp>
        <p:nvSpPr>
          <p:cNvPr id="2" name="Título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pt-BR"/>
              <a:t>Clique para editar o título Mestre</a:t>
            </a:r>
            <a:endParaRPr lang="en-US" dirty="0"/>
          </a:p>
        </p:txBody>
      </p:sp>
      <p:sp>
        <p:nvSpPr>
          <p:cNvPr id="4" name="Espaço reservado para tex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5" name="Espaço Reservado para Data 4"/>
          <p:cNvSpPr>
            <a:spLocks noGrp="1"/>
          </p:cNvSpPr>
          <p:nvPr>
            <p:ph type="dt" sz="half" idx="10"/>
          </p:nvPr>
        </p:nvSpPr>
        <p:spPr/>
        <p:txBody>
          <a:bodyPr rtlCol="0"/>
          <a:lstStyle>
            <a:lvl1pPr>
              <a:defRPr/>
            </a:lvl1pPr>
          </a:lstStyle>
          <a:p>
            <a:pPr rtl="0"/>
            <a:fld id="{3D5E4E1C-696A-4E82-B6DD-87ECA4CC925A}" type="datetime1">
              <a:rPr lang="pt-BR" smtClean="0"/>
              <a:t>01/06/2023</a:t>
            </a:fld>
            <a:endParaRPr lang="en-US" dirty="0"/>
          </a:p>
        </p:txBody>
      </p:sp>
      <p:sp>
        <p:nvSpPr>
          <p:cNvPr id="6" name="Espaço reservado para rodapé 5"/>
          <p:cNvSpPr>
            <a:spLocks noGrp="1"/>
          </p:cNvSpPr>
          <p:nvPr>
            <p:ph type="ftr" sz="quarter" idx="11"/>
          </p:nvPr>
        </p:nvSpPr>
        <p:spPr>
          <a:xfrm>
            <a:off x="1097279" y="6446838"/>
            <a:ext cx="6818262" cy="365125"/>
          </a:xfrm>
        </p:spPr>
        <p:txBody>
          <a:bodyPr rtlCol="0"/>
          <a:lstStyle/>
          <a:p>
            <a:pPr algn="l" rtl="0"/>
            <a:endParaRPr lang="en-US" dirty="0"/>
          </a:p>
        </p:txBody>
      </p:sp>
      <p:sp>
        <p:nvSpPr>
          <p:cNvPr id="7" name="Espaço Reservado para o Número do Slide 6"/>
          <p:cNvSpPr>
            <a:spLocks noGrp="1"/>
          </p:cNvSpPr>
          <p:nvPr>
            <p:ph type="sldNum" sz="quarter" idx="12"/>
          </p:nvPr>
        </p:nvSpPr>
        <p:spPr/>
        <p:txBody>
          <a:bodyPr rtlCol="0"/>
          <a:lstStyle/>
          <a:p>
            <a:pPr rtl="0"/>
            <a:fld id="{3A98EE3D-8CD1-4C3F-BD1C-C98C9596463C}" type="slidenum">
              <a:rPr lang="en-US" smtClean="0"/>
              <a:t>‹nº›</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Espaço Reservado para Títu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pt-br" dirty="0"/>
              <a:t>Clique para editar o estilo de título Mestre</a:t>
            </a:r>
            <a:endParaRPr lang="en-US" dirty="0"/>
          </a:p>
        </p:txBody>
      </p:sp>
      <p:sp>
        <p:nvSpPr>
          <p:cNvPr id="3" name="Espaço reservado para texto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pt-br"/>
              <a:t>Clique para editar o texto Mestre</a:t>
            </a:r>
          </a:p>
          <a:p>
            <a:pPr lvl="1" rtl="0"/>
            <a:r>
              <a:rPr lang="pt-br"/>
              <a:t>Segundo nível</a:t>
            </a:r>
          </a:p>
          <a:p>
            <a:pPr lvl="2" rtl="0"/>
            <a:r>
              <a:rPr lang="pt-br"/>
              <a:t>Terceiro nível</a:t>
            </a:r>
          </a:p>
          <a:p>
            <a:pPr lvl="3" rtl="0"/>
            <a:r>
              <a:rPr lang="pt-br"/>
              <a:t>Quarto nível</a:t>
            </a:r>
          </a:p>
          <a:p>
            <a:pPr lvl="4" rtl="0"/>
            <a:r>
              <a:rPr lang="pt-br"/>
              <a:t>Quinto nível</a:t>
            </a:r>
            <a:endParaRPr lang="en-US" dirty="0"/>
          </a:p>
        </p:txBody>
      </p:sp>
      <p:sp>
        <p:nvSpPr>
          <p:cNvPr id="4" name="Espaço Reservado para Data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66BA6665-D630-4C43-9989-3D086DA68E5F}" type="datetime1">
              <a:rPr lang="pt-BR" smtClean="0"/>
              <a:t>01/06/2023</a:t>
            </a:fld>
            <a:endParaRPr lang="en-US" dirty="0"/>
          </a:p>
        </p:txBody>
      </p:sp>
      <p:sp>
        <p:nvSpPr>
          <p:cNvPr id="5" name="Espaço Reservado para Rodapé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en-US" dirty="0"/>
          </a:p>
        </p:txBody>
      </p:sp>
      <p:sp>
        <p:nvSpPr>
          <p:cNvPr id="6" name="Espaço Reservado para o Número do Slide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‹nº›</a:t>
            </a:fld>
            <a:endParaRPr lang="en-US" dirty="0"/>
          </a:p>
        </p:txBody>
      </p:sp>
      <p:cxnSp>
        <p:nvCxnSpPr>
          <p:cNvPr id="10" name="Conector Reto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 id="2147483750" r:id="rId12"/>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nbima.com.br/pt_br/informar/estatisticas/fundos-de-investimento/fi-consolidado-historico.ht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gov.br/cvm/pt-br"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verdeasset.com.br/"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tângulo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ítulo 1">
            <a:extLst>
              <a:ext uri="{FF2B5EF4-FFF2-40B4-BE49-F238E27FC236}">
                <a16:creationId xmlns:a16="http://schemas.microsoft.com/office/drawing/2014/main" id="{78FD68DA-43BA-4508-8DE2-BA9BB7B2FA5B}"/>
              </a:ext>
            </a:extLst>
          </p:cNvPr>
          <p:cNvSpPr>
            <a:spLocks noGrp="1"/>
          </p:cNvSpPr>
          <p:nvPr>
            <p:ph type="ctrTitle"/>
          </p:nvPr>
        </p:nvSpPr>
        <p:spPr>
          <a:xfrm>
            <a:off x="5295546" y="939849"/>
            <a:ext cx="6253317" cy="3686015"/>
          </a:xfrm>
        </p:spPr>
        <p:txBody>
          <a:bodyPr rtlCol="0">
            <a:normAutofit/>
          </a:bodyPr>
          <a:lstStyle/>
          <a:p>
            <a:pPr rtl="0"/>
            <a:r>
              <a:rPr lang="pt-br" sz="5400" dirty="0"/>
              <a:t>FUNDOS DE</a:t>
            </a:r>
            <a:br>
              <a:rPr lang="pt-br" sz="5400" dirty="0"/>
            </a:br>
            <a:r>
              <a:rPr lang="pt-BR" sz="5400" dirty="0"/>
              <a:t>INVESTIMENTOS</a:t>
            </a:r>
            <a:endParaRPr lang="pt-br" sz="5400" dirty="0"/>
          </a:p>
        </p:txBody>
      </p:sp>
      <p:sp>
        <p:nvSpPr>
          <p:cNvPr id="3" name="Subtítulo 2">
            <a:extLst>
              <a:ext uri="{FF2B5EF4-FFF2-40B4-BE49-F238E27FC236}">
                <a16:creationId xmlns:a16="http://schemas.microsoft.com/office/drawing/2014/main" id="{A8E9CFF2-3777-4FF4-A759-8491175B0B7C}"/>
              </a:ext>
            </a:extLst>
          </p:cNvPr>
          <p:cNvSpPr>
            <a:spLocks noGrp="1"/>
          </p:cNvSpPr>
          <p:nvPr>
            <p:ph type="subTitle" idx="1"/>
          </p:nvPr>
        </p:nvSpPr>
        <p:spPr>
          <a:xfrm>
            <a:off x="8568395" y="4752802"/>
            <a:ext cx="2495466" cy="617107"/>
          </a:xfrm>
        </p:spPr>
        <p:txBody>
          <a:bodyPr rtlCol="0">
            <a:normAutofit/>
          </a:bodyPr>
          <a:lstStyle/>
          <a:p>
            <a:pPr rtl="0"/>
            <a:r>
              <a:rPr lang="pt-br" sz="2400" dirty="0" err="1">
                <a:solidFill>
                  <a:schemeClr val="tx1">
                    <a:lumMod val="85000"/>
                    <a:lumOff val="15000"/>
                  </a:schemeClr>
                </a:solidFill>
                <a:latin typeface="Impact" panose="020B0806030902050204" pitchFamily="34" charset="0"/>
              </a:rPr>
              <a:t>vIVENDO</a:t>
            </a:r>
            <a:r>
              <a:rPr lang="pt-br" sz="1600" dirty="0" err="1">
                <a:solidFill>
                  <a:schemeClr val="tx1">
                    <a:lumMod val="85000"/>
                    <a:lumOff val="15000"/>
                  </a:schemeClr>
                </a:solidFill>
              </a:rPr>
              <a:t>caPITAL</a:t>
            </a:r>
            <a:endParaRPr lang="pt-br" sz="2400" dirty="0">
              <a:solidFill>
                <a:schemeClr val="tx1">
                  <a:lumMod val="85000"/>
                  <a:lumOff val="15000"/>
                </a:schemeClr>
              </a:solidFill>
            </a:endParaRPr>
          </a:p>
        </p:txBody>
      </p:sp>
      <p:cxnSp>
        <p:nvCxnSpPr>
          <p:cNvPr id="24" name="Conector Reto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Imagem 5" descr="Texto&#10;&#10;Descrição gerada automaticamente">
            <a:extLst>
              <a:ext uri="{FF2B5EF4-FFF2-40B4-BE49-F238E27FC236}">
                <a16:creationId xmlns:a16="http://schemas.microsoft.com/office/drawing/2014/main" id="{C9B1594B-3682-5D99-DE19-4F81C4C6C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45" y="826491"/>
            <a:ext cx="4843508" cy="2168735"/>
          </a:xfrm>
          <a:prstGeom prst="rect">
            <a:avLst/>
          </a:prstGeom>
        </p:spPr>
      </p:pic>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F9223F0-750F-4B99-8172-301EAB161322}"/>
              </a:ext>
            </a:extLst>
          </p:cNvPr>
          <p:cNvSpPr>
            <a:spLocks noGrp="1"/>
          </p:cNvSpPr>
          <p:nvPr>
            <p:ph idx="1"/>
          </p:nvPr>
        </p:nvSpPr>
        <p:spPr>
          <a:xfrm>
            <a:off x="1097280" y="2108201"/>
            <a:ext cx="10058400" cy="3940261"/>
          </a:xfrm>
        </p:spPr>
        <p:txBody>
          <a:bodyPr>
            <a:noAutofit/>
          </a:bodyPr>
          <a:lstStyle/>
          <a:p>
            <a:pPr algn="just"/>
            <a:r>
              <a:rPr lang="pt-BR" sz="1100" b="1" i="0" dirty="0">
                <a:solidFill>
                  <a:srgbClr val="000000"/>
                </a:solidFill>
                <a:effectLst/>
                <a:latin typeface="RobotoRegular"/>
              </a:rPr>
              <a:t>Custodiante</a:t>
            </a:r>
          </a:p>
          <a:p>
            <a:pPr algn="just"/>
            <a:r>
              <a:rPr lang="pt-BR" sz="1100" b="0" i="0" dirty="0">
                <a:solidFill>
                  <a:srgbClr val="000000"/>
                </a:solidFill>
                <a:effectLst/>
                <a:latin typeface="RobotoRegular"/>
              </a:rPr>
              <a:t>A empresa custodiante é responsável por guardar os ativos que compõem a carteira fundo de investimentos. Além de fazer a guarda dos ativos do fundo, cabe ao custodiante enviar diariamente o inventário com dados para o gestor e o administrador do fundo.</a:t>
            </a:r>
          </a:p>
          <a:p>
            <a:pPr algn="just"/>
            <a:r>
              <a:rPr lang="pt-BR" sz="1100" b="0" i="0" dirty="0">
                <a:solidFill>
                  <a:srgbClr val="000000"/>
                </a:solidFill>
                <a:effectLst/>
                <a:latin typeface="RobotoRegular"/>
              </a:rPr>
              <a:t>Somado a isso, o custodiante também é o encarregado da liquidação física e financeira, isto é, o recebimento e pagamento de recursos e ativos. Para operarem, devem ter autorização da CVM, mas geralmente quem exerce a função de custodiante são grandes bancos.</a:t>
            </a:r>
          </a:p>
          <a:p>
            <a:pPr algn="just"/>
            <a:r>
              <a:rPr lang="pt-BR" sz="1100" b="1" i="0" dirty="0">
                <a:solidFill>
                  <a:srgbClr val="000000"/>
                </a:solidFill>
                <a:effectLst/>
                <a:latin typeface="RobotoRegular"/>
              </a:rPr>
              <a:t>Distribuidor</a:t>
            </a:r>
          </a:p>
          <a:p>
            <a:pPr algn="just"/>
            <a:r>
              <a:rPr lang="pt-BR" sz="1100" b="0" i="0" dirty="0">
                <a:solidFill>
                  <a:srgbClr val="000000"/>
                </a:solidFill>
                <a:effectLst/>
                <a:latin typeface="RobotoRegular"/>
              </a:rPr>
              <a:t>É a empresa que cuida do relacionamento com os investidores do fundo. O investidor geralmente tem o primeiro contato com o fundo através do distribuidor, ele é o responsável por distribuir as cotas entre investidores e funciona como uma “ponte” entre o cotista e o fundo. Sua principal função é aplicar questionários para definir o perfil de risco do cliente (conservador, moderado, arrojado).</a:t>
            </a:r>
          </a:p>
          <a:p>
            <a:pPr algn="just"/>
            <a:r>
              <a:rPr lang="pt-BR" sz="1100" b="0" i="0" dirty="0">
                <a:solidFill>
                  <a:srgbClr val="000000"/>
                </a:solidFill>
                <a:effectLst/>
                <a:latin typeface="RobotoRegular"/>
              </a:rPr>
              <a:t>Após identificar o nível de risco, o distribuidor pode aconselhar investimentos condizentes com o perfil do cotista. Entretanto, é o cliente quem decide se prefere correr mais ou menos riscos, podendo assinar um tempo no qual reconhece os riscos de investir em um fundo diferente do seu perfil.</a:t>
            </a:r>
          </a:p>
          <a:p>
            <a:pPr algn="just"/>
            <a:r>
              <a:rPr lang="pt-BR" sz="1100" b="0" i="0" dirty="0">
                <a:solidFill>
                  <a:srgbClr val="000000"/>
                </a:solidFill>
                <a:effectLst/>
                <a:latin typeface="RobotoRegular"/>
              </a:rPr>
              <a:t>O distribuidor também é responsável por prevenir a lavagem de dinheiro, checando a veracidade das informações fornecidas pelos clientes do fundo. Ele também verifica se existem pendências com entidades de crédito ou judiciais. Por fim, o distribuidor assegura que as informações cadastrais dos cotistas estejam sempre atualizadas. Os principais distribuidores de fundos são bancos de varejo, porém também podem ser distribuídos por corretoras e distribuidoras de títulos e valores mobiliários.</a:t>
            </a:r>
          </a:p>
        </p:txBody>
      </p:sp>
      <p:sp>
        <p:nvSpPr>
          <p:cNvPr id="5" name="Título 1">
            <a:extLst>
              <a:ext uri="{FF2B5EF4-FFF2-40B4-BE49-F238E27FC236}">
                <a16:creationId xmlns:a16="http://schemas.microsoft.com/office/drawing/2014/main" id="{1BF020EA-04DB-4D2E-98E1-5AA1CEDE1AA6}"/>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a:t>FUNDOS DE INVESTIMENTOS</a:t>
            </a:r>
            <a:endParaRPr lang="pt-BR" dirty="0"/>
          </a:p>
        </p:txBody>
      </p:sp>
      <p:pic>
        <p:nvPicPr>
          <p:cNvPr id="6" name="Picture 9">
            <a:extLst>
              <a:ext uri="{FF2B5EF4-FFF2-40B4-BE49-F238E27FC236}">
                <a16:creationId xmlns:a16="http://schemas.microsoft.com/office/drawing/2014/main" id="{60F6FCCC-64A5-4506-B6D6-1305B33244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5235" y="6431807"/>
            <a:ext cx="1376583" cy="34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73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1F8611C-B4C3-4253-830A-5BEAD0B9E7A4}"/>
              </a:ext>
            </a:extLst>
          </p:cNvPr>
          <p:cNvSpPr>
            <a:spLocks noGrp="1"/>
          </p:cNvSpPr>
          <p:nvPr>
            <p:ph idx="1"/>
          </p:nvPr>
        </p:nvSpPr>
        <p:spPr/>
        <p:txBody>
          <a:bodyPr>
            <a:normAutofit fontScale="77500" lnSpcReduction="20000"/>
          </a:bodyPr>
          <a:lstStyle/>
          <a:p>
            <a:pPr algn="l"/>
            <a:r>
              <a:rPr lang="pt-BR" b="1" i="0" dirty="0">
                <a:solidFill>
                  <a:srgbClr val="000000"/>
                </a:solidFill>
                <a:effectLst/>
                <a:latin typeface="RobotoRegular"/>
              </a:rPr>
              <a:t>Auditor</a:t>
            </a:r>
          </a:p>
          <a:p>
            <a:pPr algn="l"/>
            <a:r>
              <a:rPr lang="pt-BR" b="0" i="0" dirty="0">
                <a:solidFill>
                  <a:srgbClr val="000000"/>
                </a:solidFill>
                <a:effectLst/>
                <a:latin typeface="RobotoRegular"/>
              </a:rPr>
              <a:t>Um dos pré-requisitos para que um fundo de investimentos possa operar é contar com um auditor independente. O auditor é uma empresa que fica responsável por revisar as demonstrações financeiras, as contas e os documentos do fundo anualmente, prevenindo fraudes.</a:t>
            </a:r>
          </a:p>
          <a:p>
            <a:pPr algn="l"/>
            <a:r>
              <a:rPr lang="pt-BR" b="0" i="0" dirty="0">
                <a:solidFill>
                  <a:srgbClr val="000000"/>
                </a:solidFill>
                <a:effectLst/>
                <a:latin typeface="RobotoRegular"/>
              </a:rPr>
              <a:t>As auditorias devem seguir normas específicas estabelecidas pela CVM. Com isso, a empresa de auditoria contratada por um fundo de investimento deve ser autorizada pela CVM para prestar esse tipo de trabalho.</a:t>
            </a:r>
          </a:p>
          <a:p>
            <a:pPr algn="l"/>
            <a:r>
              <a:rPr lang="pt-BR" b="1" i="0" dirty="0">
                <a:solidFill>
                  <a:srgbClr val="000000"/>
                </a:solidFill>
                <a:effectLst/>
                <a:latin typeface="RobotoRegular"/>
              </a:rPr>
              <a:t>Cotista</a:t>
            </a:r>
          </a:p>
          <a:p>
            <a:pPr algn="l"/>
            <a:r>
              <a:rPr lang="pt-BR" b="0" i="0" dirty="0">
                <a:solidFill>
                  <a:srgbClr val="000000"/>
                </a:solidFill>
                <a:effectLst/>
                <a:latin typeface="RobotoRegular"/>
              </a:rPr>
              <a:t>É o investidor, ou seja, a pessoa que aplica dinheiro em um fundo. O termo “cotista” nem sempre é tão utilizado, já que muitas vezes utiliza-se a própria palavra “investidor”. De qualquer forma, o cotista é aquele que detém cotas de um fundo.</a:t>
            </a:r>
          </a:p>
          <a:p>
            <a:pPr algn="l"/>
            <a:r>
              <a:rPr lang="pt-BR" b="0" i="0" dirty="0">
                <a:solidFill>
                  <a:srgbClr val="000000"/>
                </a:solidFill>
                <a:effectLst/>
                <a:latin typeface="RobotoRegular"/>
              </a:rPr>
              <a:t>Um ponto importante a ser destacado é que, independentemente do valor investido, todos os cotistas de um fundo têm direito ao mesmo tratamento. Ainda assim, para efeitos de administração, é permitido pela CVM que os cotistas sejam classificados de acordo com seu perfil.</a:t>
            </a:r>
          </a:p>
          <a:p>
            <a:endParaRPr lang="pt-BR" dirty="0"/>
          </a:p>
        </p:txBody>
      </p:sp>
      <p:sp>
        <p:nvSpPr>
          <p:cNvPr id="6" name="Título 1">
            <a:extLst>
              <a:ext uri="{FF2B5EF4-FFF2-40B4-BE49-F238E27FC236}">
                <a16:creationId xmlns:a16="http://schemas.microsoft.com/office/drawing/2014/main" id="{679CED06-2D94-49AC-B312-565242430FB8}"/>
              </a:ext>
            </a:extLst>
          </p:cNvPr>
          <p:cNvSpPr txBox="1">
            <a:spLocks/>
          </p:cNvSpPr>
          <p:nvPr/>
        </p:nvSpPr>
        <p:spPr>
          <a:xfrm>
            <a:off x="1214726" y="452460"/>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5" name="Imagem 4" descr="Uma imagem contendo Interface gráfica do usuário&#10;&#10;Descrição gerada automaticamente">
            <a:extLst>
              <a:ext uri="{FF2B5EF4-FFF2-40B4-BE49-F238E27FC236}">
                <a16:creationId xmlns:a16="http://schemas.microsoft.com/office/drawing/2014/main" id="{468E746E-600A-9B6E-B2C6-DCBFFCFD0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32449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3F8ACC-50AD-4955-9A39-525C82326846}"/>
              </a:ext>
            </a:extLst>
          </p:cNvPr>
          <p:cNvSpPr>
            <a:spLocks noGrp="1"/>
          </p:cNvSpPr>
          <p:nvPr>
            <p:ph type="title"/>
          </p:nvPr>
        </p:nvSpPr>
        <p:spPr/>
        <p:txBody>
          <a:bodyPr/>
          <a:lstStyle/>
          <a:p>
            <a:r>
              <a:rPr lang="pt-BR" dirty="0"/>
              <a:t>FUNDOS DE INVESTIMENTOS</a:t>
            </a:r>
          </a:p>
        </p:txBody>
      </p:sp>
      <p:sp>
        <p:nvSpPr>
          <p:cNvPr id="3" name="Espaço Reservado para Conteúdo 2">
            <a:extLst>
              <a:ext uri="{FF2B5EF4-FFF2-40B4-BE49-F238E27FC236}">
                <a16:creationId xmlns:a16="http://schemas.microsoft.com/office/drawing/2014/main" id="{3CB785E2-8861-45A3-B9EE-19B447106A5D}"/>
              </a:ext>
            </a:extLst>
          </p:cNvPr>
          <p:cNvSpPr>
            <a:spLocks noGrp="1"/>
          </p:cNvSpPr>
          <p:nvPr>
            <p:ph idx="1"/>
          </p:nvPr>
        </p:nvSpPr>
        <p:spPr/>
        <p:txBody>
          <a:bodyPr/>
          <a:lstStyle/>
          <a:p>
            <a:pPr algn="l" fontAlgn="base">
              <a:buFont typeface="+mj-lt"/>
              <a:buAutoNum type="arabicPeriod"/>
            </a:pPr>
            <a:r>
              <a:rPr lang="pt-BR" b="0" i="0" u="none" strike="noStrike" dirty="0">
                <a:solidFill>
                  <a:srgbClr val="232323"/>
                </a:solidFill>
                <a:effectLst/>
                <a:latin typeface="RobotoRegular"/>
              </a:rPr>
              <a:t>O gestor deve receber o título de aprovação pela CVM (Comissão de Valores Imobiliários)</a:t>
            </a:r>
          </a:p>
          <a:p>
            <a:pPr algn="l" fontAlgn="base">
              <a:buFont typeface="+mj-lt"/>
              <a:buAutoNum type="arabicPeriod"/>
            </a:pPr>
            <a:r>
              <a:rPr lang="pt-BR" b="0" i="0" u="none" strike="noStrike" dirty="0">
                <a:solidFill>
                  <a:srgbClr val="232323"/>
                </a:solidFill>
                <a:effectLst/>
                <a:latin typeface="RobotoRegular"/>
              </a:rPr>
              <a:t>Abrir uma empresa com CNPJ e razão social de administração de recursos</a:t>
            </a:r>
          </a:p>
          <a:p>
            <a:pPr algn="l" fontAlgn="base">
              <a:buFont typeface="+mj-lt"/>
              <a:buAutoNum type="arabicPeriod"/>
            </a:pPr>
            <a:r>
              <a:rPr lang="pt-BR" b="0" i="0" u="none" strike="noStrike" dirty="0">
                <a:solidFill>
                  <a:srgbClr val="232323"/>
                </a:solidFill>
                <a:effectLst/>
                <a:latin typeface="RobotoRegular"/>
              </a:rPr>
              <a:t>Pedir autorização para a CVM para a empresa administrar recursos</a:t>
            </a:r>
          </a:p>
          <a:p>
            <a:pPr algn="l" fontAlgn="base">
              <a:buFont typeface="+mj-lt"/>
              <a:buAutoNum type="arabicPeriod"/>
            </a:pPr>
            <a:r>
              <a:rPr lang="pt-BR" b="0" i="0" u="none" strike="noStrike" dirty="0">
                <a:solidFill>
                  <a:srgbClr val="232323"/>
                </a:solidFill>
                <a:effectLst/>
                <a:latin typeface="RobotoRegular"/>
              </a:rPr>
              <a:t>Entrar com o pedido na </a:t>
            </a:r>
            <a:r>
              <a:rPr lang="pt-BR" b="0" i="0" u="none" strike="noStrike" dirty="0" err="1">
                <a:solidFill>
                  <a:srgbClr val="232323"/>
                </a:solidFill>
                <a:effectLst/>
                <a:latin typeface="RobotoRegular"/>
              </a:rPr>
              <a:t>Anbima</a:t>
            </a:r>
            <a:r>
              <a:rPr lang="pt-BR" b="0" i="0" u="none" strike="noStrike" dirty="0">
                <a:solidFill>
                  <a:srgbClr val="232323"/>
                </a:solidFill>
                <a:effectLst/>
                <a:latin typeface="RobotoRegular"/>
              </a:rPr>
              <a:t> (Associação Brasileira das Entidades dos Mercados Financeiros e de Capitais) para aderir ao código de melhores práticas de mercado</a:t>
            </a:r>
          </a:p>
          <a:p>
            <a:pPr algn="l" fontAlgn="base">
              <a:buFont typeface="+mj-lt"/>
              <a:buAutoNum type="arabicPeriod"/>
            </a:pPr>
            <a:r>
              <a:rPr lang="pt-BR" b="0" i="0" u="none" strike="noStrike" dirty="0">
                <a:solidFill>
                  <a:srgbClr val="232323"/>
                </a:solidFill>
                <a:effectLst/>
                <a:latin typeface="RobotoRegular"/>
              </a:rPr>
              <a:t>Procurar um administrador e custodiante para o fundo</a:t>
            </a:r>
          </a:p>
          <a:p>
            <a:pPr algn="l" fontAlgn="base">
              <a:buFont typeface="+mj-lt"/>
              <a:buAutoNum type="arabicPeriod"/>
            </a:pPr>
            <a:r>
              <a:rPr lang="pt-BR" b="0" i="0" u="none" strike="noStrike" dirty="0">
                <a:solidFill>
                  <a:srgbClr val="232323"/>
                </a:solidFill>
                <a:effectLst/>
                <a:latin typeface="RobotoRegular"/>
              </a:rPr>
              <a:t>Captar ou aportar o capital inicial</a:t>
            </a:r>
          </a:p>
          <a:p>
            <a:pPr lvl="8"/>
            <a:r>
              <a:rPr lang="pt-BR" dirty="0">
                <a:solidFill>
                  <a:srgbClr val="232323"/>
                </a:solidFill>
                <a:latin typeface="RobotoRegular"/>
              </a:rPr>
              <a:t>500 mil a 5 milhões</a:t>
            </a:r>
          </a:p>
        </p:txBody>
      </p:sp>
      <p:pic>
        <p:nvPicPr>
          <p:cNvPr id="6" name="Imagem 5" descr="Uma imagem contendo Interface gráfica do usuário&#10;&#10;Descrição gerada automaticamente">
            <a:extLst>
              <a:ext uri="{FF2B5EF4-FFF2-40B4-BE49-F238E27FC236}">
                <a16:creationId xmlns:a16="http://schemas.microsoft.com/office/drawing/2014/main" id="{577F2713-B958-D25F-24F3-3E4DC41FE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41934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Descrição gerada automaticamente">
            <a:extLst>
              <a:ext uri="{FF2B5EF4-FFF2-40B4-BE49-F238E27FC236}">
                <a16:creationId xmlns:a16="http://schemas.microsoft.com/office/drawing/2014/main" id="{FC269B86-1C07-2495-5B80-930E6733A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6" name="Título 1">
            <a:extLst>
              <a:ext uri="{FF2B5EF4-FFF2-40B4-BE49-F238E27FC236}">
                <a16:creationId xmlns:a16="http://schemas.microsoft.com/office/drawing/2014/main" id="{DFADCF10-CEB4-0405-66FC-708511E2ECBA}"/>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a:t>FUNDOS DE INVESTIMENTOS</a:t>
            </a:r>
            <a:endParaRPr lang="pt-BR" dirty="0"/>
          </a:p>
        </p:txBody>
      </p:sp>
      <p:pic>
        <p:nvPicPr>
          <p:cNvPr id="8" name="Imagem 7" descr="Logotipo&#10;&#10;Descrição gerada automaticamente">
            <a:extLst>
              <a:ext uri="{FF2B5EF4-FFF2-40B4-BE49-F238E27FC236}">
                <a16:creationId xmlns:a16="http://schemas.microsoft.com/office/drawing/2014/main" id="{51699333-B75F-D4EA-6B86-02C92ED43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32" y="2733028"/>
            <a:ext cx="1763948" cy="946952"/>
          </a:xfrm>
          <a:prstGeom prst="rect">
            <a:avLst/>
          </a:prstGeom>
          <a:ln>
            <a:noFill/>
          </a:ln>
          <a:effectLst>
            <a:outerShdw blurRad="292100" dist="139700" dir="2700000" algn="tl" rotWithShape="0">
              <a:srgbClr val="333333">
                <a:alpha val="65000"/>
              </a:srgbClr>
            </a:outerShdw>
          </a:effectLst>
        </p:spPr>
      </p:pic>
      <p:sp>
        <p:nvSpPr>
          <p:cNvPr id="9" name="Retângulo 8">
            <a:extLst>
              <a:ext uri="{FF2B5EF4-FFF2-40B4-BE49-F238E27FC236}">
                <a16:creationId xmlns:a16="http://schemas.microsoft.com/office/drawing/2014/main" id="{87C90523-32F5-7305-AA62-C67DD5F1FE28}"/>
              </a:ext>
            </a:extLst>
          </p:cNvPr>
          <p:cNvSpPr/>
          <p:nvPr/>
        </p:nvSpPr>
        <p:spPr>
          <a:xfrm>
            <a:off x="634294" y="2317855"/>
            <a:ext cx="1544974"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Administrador</a:t>
            </a:r>
          </a:p>
        </p:txBody>
      </p:sp>
      <p:sp>
        <p:nvSpPr>
          <p:cNvPr id="10" name="Retângulo 9">
            <a:extLst>
              <a:ext uri="{FF2B5EF4-FFF2-40B4-BE49-F238E27FC236}">
                <a16:creationId xmlns:a16="http://schemas.microsoft.com/office/drawing/2014/main" id="{A1247980-FFD7-6145-F85D-65D29A3FA748}"/>
              </a:ext>
            </a:extLst>
          </p:cNvPr>
          <p:cNvSpPr/>
          <p:nvPr/>
        </p:nvSpPr>
        <p:spPr>
          <a:xfrm>
            <a:off x="4291872" y="2317855"/>
            <a:ext cx="824008"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Gestor</a:t>
            </a:r>
          </a:p>
        </p:txBody>
      </p:sp>
      <p:pic>
        <p:nvPicPr>
          <p:cNvPr id="11" name="Imagem 10">
            <a:extLst>
              <a:ext uri="{FF2B5EF4-FFF2-40B4-BE49-F238E27FC236}">
                <a16:creationId xmlns:a16="http://schemas.microsoft.com/office/drawing/2014/main" id="{211B5671-C821-F517-5EF2-9293705F8C75}"/>
              </a:ext>
            </a:extLst>
          </p:cNvPr>
          <p:cNvPicPr>
            <a:picLocks noChangeAspect="1"/>
          </p:cNvPicPr>
          <p:nvPr/>
        </p:nvPicPr>
        <p:blipFill>
          <a:blip r:embed="rId4"/>
          <a:stretch>
            <a:fillRect/>
          </a:stretch>
        </p:blipFill>
        <p:spPr>
          <a:xfrm>
            <a:off x="4084739" y="2805690"/>
            <a:ext cx="1201410" cy="686520"/>
          </a:xfrm>
          <a:prstGeom prst="rect">
            <a:avLst/>
          </a:prstGeom>
          <a:ln>
            <a:noFill/>
          </a:ln>
          <a:effectLst>
            <a:outerShdw blurRad="292100" dist="139700" dir="2700000" algn="tl" rotWithShape="0">
              <a:srgbClr val="333333">
                <a:alpha val="65000"/>
              </a:srgbClr>
            </a:outerShdw>
          </a:effectLst>
        </p:spPr>
      </p:pic>
      <p:sp>
        <p:nvSpPr>
          <p:cNvPr id="12" name="Retângulo 11">
            <a:extLst>
              <a:ext uri="{FF2B5EF4-FFF2-40B4-BE49-F238E27FC236}">
                <a16:creationId xmlns:a16="http://schemas.microsoft.com/office/drawing/2014/main" id="{FE9597C0-AD27-EBAA-4DE4-43AB0006A521}"/>
              </a:ext>
            </a:extLst>
          </p:cNvPr>
          <p:cNvSpPr/>
          <p:nvPr/>
        </p:nvSpPr>
        <p:spPr>
          <a:xfrm>
            <a:off x="2505069" y="2317855"/>
            <a:ext cx="1349024"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Custodiante</a:t>
            </a:r>
          </a:p>
        </p:txBody>
      </p:sp>
      <p:pic>
        <p:nvPicPr>
          <p:cNvPr id="14" name="Imagem 13" descr="Logotipo&#10;&#10;Descrição gerada automaticamente">
            <a:extLst>
              <a:ext uri="{FF2B5EF4-FFF2-40B4-BE49-F238E27FC236}">
                <a16:creationId xmlns:a16="http://schemas.microsoft.com/office/drawing/2014/main" id="{205C8B59-F3B2-081B-6C6D-23E6305EB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225" y="2831115"/>
            <a:ext cx="1482609" cy="663482"/>
          </a:xfrm>
          <a:prstGeom prst="rect">
            <a:avLst/>
          </a:prstGeom>
          <a:ln>
            <a:noFill/>
          </a:ln>
          <a:effectLst>
            <a:outerShdw blurRad="292100" dist="139700" dir="2700000" algn="tl" rotWithShape="0">
              <a:srgbClr val="333333">
                <a:alpha val="65000"/>
              </a:srgbClr>
            </a:outerShdw>
          </a:effectLst>
        </p:spPr>
      </p:pic>
      <p:sp>
        <p:nvSpPr>
          <p:cNvPr id="15" name="Retângulo 14">
            <a:extLst>
              <a:ext uri="{FF2B5EF4-FFF2-40B4-BE49-F238E27FC236}">
                <a16:creationId xmlns:a16="http://schemas.microsoft.com/office/drawing/2014/main" id="{1F2DC11B-AF63-08C5-045A-FA7362981485}"/>
              </a:ext>
            </a:extLst>
          </p:cNvPr>
          <p:cNvSpPr/>
          <p:nvPr/>
        </p:nvSpPr>
        <p:spPr>
          <a:xfrm>
            <a:off x="310466" y="4851145"/>
            <a:ext cx="1314784"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Distribuidor</a:t>
            </a:r>
          </a:p>
        </p:txBody>
      </p:sp>
      <p:pic>
        <p:nvPicPr>
          <p:cNvPr id="16" name="Imagem 15">
            <a:extLst>
              <a:ext uri="{FF2B5EF4-FFF2-40B4-BE49-F238E27FC236}">
                <a16:creationId xmlns:a16="http://schemas.microsoft.com/office/drawing/2014/main" id="{3C4775CC-30D8-E2B4-1E5B-306F60C4E748}"/>
              </a:ext>
            </a:extLst>
          </p:cNvPr>
          <p:cNvPicPr>
            <a:picLocks noChangeAspect="1"/>
          </p:cNvPicPr>
          <p:nvPr/>
        </p:nvPicPr>
        <p:blipFill>
          <a:blip r:embed="rId6"/>
          <a:stretch>
            <a:fillRect/>
          </a:stretch>
        </p:blipFill>
        <p:spPr>
          <a:xfrm>
            <a:off x="3869515" y="4077267"/>
            <a:ext cx="942068" cy="527558"/>
          </a:xfrm>
          <a:prstGeom prst="rect">
            <a:avLst/>
          </a:prstGeom>
          <a:ln>
            <a:noFill/>
          </a:ln>
          <a:effectLst>
            <a:outerShdw blurRad="292100" dist="139700" dir="2700000" algn="tl" rotWithShape="0">
              <a:srgbClr val="333333">
                <a:alpha val="65000"/>
              </a:srgbClr>
            </a:outerShdw>
          </a:effectLst>
        </p:spPr>
      </p:pic>
      <p:pic>
        <p:nvPicPr>
          <p:cNvPr id="17" name="Imagem 16">
            <a:extLst>
              <a:ext uri="{FF2B5EF4-FFF2-40B4-BE49-F238E27FC236}">
                <a16:creationId xmlns:a16="http://schemas.microsoft.com/office/drawing/2014/main" id="{F814E7C8-AB9D-CA35-2043-977212C10142}"/>
              </a:ext>
            </a:extLst>
          </p:cNvPr>
          <p:cNvPicPr>
            <a:picLocks noChangeAspect="1"/>
          </p:cNvPicPr>
          <p:nvPr/>
        </p:nvPicPr>
        <p:blipFill>
          <a:blip r:embed="rId7"/>
          <a:stretch>
            <a:fillRect/>
          </a:stretch>
        </p:blipFill>
        <p:spPr>
          <a:xfrm>
            <a:off x="3782042" y="5064583"/>
            <a:ext cx="1314784" cy="461388"/>
          </a:xfrm>
          <a:prstGeom prst="rect">
            <a:avLst/>
          </a:prstGeom>
          <a:ln>
            <a:noFill/>
          </a:ln>
          <a:effectLst>
            <a:outerShdw blurRad="292100" dist="139700" dir="2700000" algn="tl" rotWithShape="0">
              <a:srgbClr val="333333">
                <a:alpha val="65000"/>
              </a:srgbClr>
            </a:outerShdw>
          </a:effectLst>
        </p:spPr>
      </p:pic>
      <p:pic>
        <p:nvPicPr>
          <p:cNvPr id="18" name="Imagem 17">
            <a:extLst>
              <a:ext uri="{FF2B5EF4-FFF2-40B4-BE49-F238E27FC236}">
                <a16:creationId xmlns:a16="http://schemas.microsoft.com/office/drawing/2014/main" id="{B71EA863-1ADE-B1E3-A3AE-DE550098003C}"/>
              </a:ext>
            </a:extLst>
          </p:cNvPr>
          <p:cNvPicPr>
            <a:picLocks noChangeAspect="1"/>
          </p:cNvPicPr>
          <p:nvPr/>
        </p:nvPicPr>
        <p:blipFill>
          <a:blip r:embed="rId8"/>
          <a:stretch>
            <a:fillRect/>
          </a:stretch>
        </p:blipFill>
        <p:spPr>
          <a:xfrm>
            <a:off x="2213725" y="4135049"/>
            <a:ext cx="872893" cy="394520"/>
          </a:xfrm>
          <a:prstGeom prst="rect">
            <a:avLst/>
          </a:prstGeom>
          <a:ln>
            <a:noFill/>
          </a:ln>
          <a:effectLst>
            <a:outerShdw blurRad="292100" dist="139700" dir="2700000" algn="tl" rotWithShape="0">
              <a:srgbClr val="333333">
                <a:alpha val="65000"/>
              </a:srgbClr>
            </a:outerShdw>
          </a:effectLst>
        </p:spPr>
      </p:pic>
      <p:pic>
        <p:nvPicPr>
          <p:cNvPr id="19" name="Imagem 8">
            <a:extLst>
              <a:ext uri="{FF2B5EF4-FFF2-40B4-BE49-F238E27FC236}">
                <a16:creationId xmlns:a16="http://schemas.microsoft.com/office/drawing/2014/main" id="{B304763F-B6AD-A6F6-6D78-AE1234ABFFD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72709" y="5103528"/>
            <a:ext cx="528199" cy="528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20" descr="Imagem digital fictícia de personagem de desenho animado&#10;&#10;Descrição gerada automaticamente">
            <a:extLst>
              <a:ext uri="{FF2B5EF4-FFF2-40B4-BE49-F238E27FC236}">
                <a16:creationId xmlns:a16="http://schemas.microsoft.com/office/drawing/2014/main" id="{8AAF4EBC-82A2-0C40-0C37-DA2F5EE40D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1697" y="1958000"/>
            <a:ext cx="4148020" cy="4148020"/>
          </a:xfrm>
          <a:prstGeom prst="rect">
            <a:avLst/>
          </a:prstGeom>
        </p:spPr>
      </p:pic>
      <p:sp>
        <p:nvSpPr>
          <p:cNvPr id="22" name="Retângulo 21">
            <a:extLst>
              <a:ext uri="{FF2B5EF4-FFF2-40B4-BE49-F238E27FC236}">
                <a16:creationId xmlns:a16="http://schemas.microsoft.com/office/drawing/2014/main" id="{7F398942-9E67-0A49-F4B1-62E65456B7C3}"/>
              </a:ext>
            </a:extLst>
          </p:cNvPr>
          <p:cNvSpPr/>
          <p:nvPr/>
        </p:nvSpPr>
        <p:spPr>
          <a:xfrm>
            <a:off x="8333288" y="2191466"/>
            <a:ext cx="869983"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Auditor</a:t>
            </a:r>
          </a:p>
        </p:txBody>
      </p:sp>
      <p:pic>
        <p:nvPicPr>
          <p:cNvPr id="24" name="Imagem 23" descr="Homem com óculos de grau&#10;&#10;Descrição gerada automaticamente">
            <a:extLst>
              <a:ext uri="{FF2B5EF4-FFF2-40B4-BE49-F238E27FC236}">
                <a16:creationId xmlns:a16="http://schemas.microsoft.com/office/drawing/2014/main" id="{7B9F0B53-D687-68BC-8448-EF150CE232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719291" y="3122766"/>
            <a:ext cx="2025737" cy="3883633"/>
          </a:xfrm>
          <a:prstGeom prst="rect">
            <a:avLst/>
          </a:prstGeom>
        </p:spPr>
      </p:pic>
      <p:sp>
        <p:nvSpPr>
          <p:cNvPr id="25" name="Retângulo 24">
            <a:extLst>
              <a:ext uri="{FF2B5EF4-FFF2-40B4-BE49-F238E27FC236}">
                <a16:creationId xmlns:a16="http://schemas.microsoft.com/office/drawing/2014/main" id="{F513DAE5-F88F-BC27-CB6D-1C09935C8106}"/>
              </a:ext>
            </a:extLst>
          </p:cNvPr>
          <p:cNvSpPr/>
          <p:nvPr/>
        </p:nvSpPr>
        <p:spPr>
          <a:xfrm>
            <a:off x="10693047" y="2682449"/>
            <a:ext cx="859338"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Cotista</a:t>
            </a:r>
          </a:p>
        </p:txBody>
      </p:sp>
      <p:pic>
        <p:nvPicPr>
          <p:cNvPr id="26" name="Imagem 25">
            <a:extLst>
              <a:ext uri="{FF2B5EF4-FFF2-40B4-BE49-F238E27FC236}">
                <a16:creationId xmlns:a16="http://schemas.microsoft.com/office/drawing/2014/main" id="{C7DBDE65-E18B-F57A-D2D5-A742DB73FEF8}"/>
              </a:ext>
            </a:extLst>
          </p:cNvPr>
          <p:cNvPicPr>
            <a:picLocks noChangeAspect="1"/>
          </p:cNvPicPr>
          <p:nvPr/>
        </p:nvPicPr>
        <p:blipFill>
          <a:blip r:embed="rId12"/>
          <a:stretch>
            <a:fillRect/>
          </a:stretch>
        </p:blipFill>
        <p:spPr>
          <a:xfrm>
            <a:off x="2887012" y="4679246"/>
            <a:ext cx="1102796" cy="267620"/>
          </a:xfrm>
          <a:prstGeom prst="rect">
            <a:avLst/>
          </a:prstGeom>
          <a:ln>
            <a:noFill/>
          </a:ln>
          <a:effectLst>
            <a:outerShdw blurRad="292100" dist="139700" dir="2700000" algn="tl" rotWithShape="0">
              <a:srgbClr val="333333">
                <a:alpha val="65000"/>
              </a:srgbClr>
            </a:outerShdw>
          </a:effectLst>
        </p:spPr>
      </p:pic>
      <p:pic>
        <p:nvPicPr>
          <p:cNvPr id="27" name="Imagem 26">
            <a:extLst>
              <a:ext uri="{FF2B5EF4-FFF2-40B4-BE49-F238E27FC236}">
                <a16:creationId xmlns:a16="http://schemas.microsoft.com/office/drawing/2014/main" id="{87A27F01-ACA2-4CBA-B5E2-CF3B9011CC71}"/>
              </a:ext>
            </a:extLst>
          </p:cNvPr>
          <p:cNvPicPr>
            <a:picLocks noChangeAspect="1"/>
          </p:cNvPicPr>
          <p:nvPr/>
        </p:nvPicPr>
        <p:blipFill>
          <a:blip r:embed="rId13"/>
          <a:stretch>
            <a:fillRect/>
          </a:stretch>
        </p:blipFill>
        <p:spPr>
          <a:xfrm>
            <a:off x="2110598" y="5864816"/>
            <a:ext cx="603010" cy="241204"/>
          </a:xfrm>
          <a:prstGeom prst="rect">
            <a:avLst/>
          </a:prstGeom>
          <a:ln>
            <a:noFill/>
          </a:ln>
          <a:effectLst>
            <a:outerShdw blurRad="292100" dist="139700" dir="2700000" algn="tl" rotWithShape="0">
              <a:srgbClr val="333333">
                <a:alpha val="65000"/>
              </a:srgbClr>
            </a:outerShdw>
          </a:effectLst>
        </p:spPr>
      </p:pic>
      <p:pic>
        <p:nvPicPr>
          <p:cNvPr id="28" name="Imagem 27" descr="Logotipo&#10;&#10;Descrição gerada automaticamente com confiança média">
            <a:extLst>
              <a:ext uri="{FF2B5EF4-FFF2-40B4-BE49-F238E27FC236}">
                <a16:creationId xmlns:a16="http://schemas.microsoft.com/office/drawing/2014/main" id="{6E0047B4-8C39-E60E-89F6-C633E30520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8410" y="5688760"/>
            <a:ext cx="995188" cy="559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125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Descrição gerada automaticamente">
            <a:extLst>
              <a:ext uri="{FF2B5EF4-FFF2-40B4-BE49-F238E27FC236}">
                <a16:creationId xmlns:a16="http://schemas.microsoft.com/office/drawing/2014/main" id="{FC269B86-1C07-2495-5B80-930E6733A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6" name="Título 1">
            <a:extLst>
              <a:ext uri="{FF2B5EF4-FFF2-40B4-BE49-F238E27FC236}">
                <a16:creationId xmlns:a16="http://schemas.microsoft.com/office/drawing/2014/main" id="{DFADCF10-CEB4-0405-66FC-708511E2ECBA}"/>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a:t>FUNDOS DE INVESTIMENTOS</a:t>
            </a:r>
            <a:endParaRPr lang="pt-BR" dirty="0"/>
          </a:p>
        </p:txBody>
      </p:sp>
      <p:pic>
        <p:nvPicPr>
          <p:cNvPr id="24" name="Imagem 23" descr="Homem com óculos de grau&#10;&#10;Descrição gerada automaticamente">
            <a:extLst>
              <a:ext uri="{FF2B5EF4-FFF2-40B4-BE49-F238E27FC236}">
                <a16:creationId xmlns:a16="http://schemas.microsoft.com/office/drawing/2014/main" id="{7B9F0B53-D687-68BC-8448-EF150CE23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19291" y="3122766"/>
            <a:ext cx="2025737" cy="3883633"/>
          </a:xfrm>
          <a:prstGeom prst="rect">
            <a:avLst/>
          </a:prstGeom>
        </p:spPr>
      </p:pic>
      <p:sp>
        <p:nvSpPr>
          <p:cNvPr id="25" name="Retângulo 24">
            <a:extLst>
              <a:ext uri="{FF2B5EF4-FFF2-40B4-BE49-F238E27FC236}">
                <a16:creationId xmlns:a16="http://schemas.microsoft.com/office/drawing/2014/main" id="{F513DAE5-F88F-BC27-CB6D-1C09935C8106}"/>
              </a:ext>
            </a:extLst>
          </p:cNvPr>
          <p:cNvSpPr/>
          <p:nvPr/>
        </p:nvSpPr>
        <p:spPr>
          <a:xfrm>
            <a:off x="10693047" y="2682449"/>
            <a:ext cx="859338" cy="369332"/>
          </a:xfrm>
          <a:prstGeom prst="rect">
            <a:avLst/>
          </a:prstGeom>
          <a:noFill/>
        </p:spPr>
        <p:txBody>
          <a:bodyPr wrap="none" lIns="91440" tIns="45720" rIns="91440" bIns="45720">
            <a:spAutoFit/>
          </a:bodyPr>
          <a:lstStyle/>
          <a:p>
            <a:pPr algn="ctr"/>
            <a:r>
              <a:rPr lang="pt-BR" b="0" cap="none" spc="0" dirty="0">
                <a:ln w="0"/>
                <a:solidFill>
                  <a:schemeClr val="tx1"/>
                </a:solidFill>
                <a:effectLst>
                  <a:outerShdw blurRad="38100" dist="19050" dir="2700000" algn="tl" rotWithShape="0">
                    <a:schemeClr val="dk1">
                      <a:alpha val="40000"/>
                    </a:schemeClr>
                  </a:outerShdw>
                </a:effectLst>
              </a:rPr>
              <a:t>Cotista</a:t>
            </a:r>
          </a:p>
        </p:txBody>
      </p:sp>
      <p:sp>
        <p:nvSpPr>
          <p:cNvPr id="2" name="Retângulo 1">
            <a:extLst>
              <a:ext uri="{FF2B5EF4-FFF2-40B4-BE49-F238E27FC236}">
                <a16:creationId xmlns:a16="http://schemas.microsoft.com/office/drawing/2014/main" id="{6AE382BC-DC2D-7B0E-232A-B39314F89377}"/>
              </a:ext>
            </a:extLst>
          </p:cNvPr>
          <p:cNvSpPr/>
          <p:nvPr/>
        </p:nvSpPr>
        <p:spPr>
          <a:xfrm>
            <a:off x="3538569" y="2522954"/>
            <a:ext cx="5114862" cy="341632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Características</a:t>
            </a:r>
          </a:p>
          <a:p>
            <a:pPr algn="ctr"/>
            <a:r>
              <a:rPr lang="pt-BR" sz="5400" dirty="0" err="1">
                <a:ln w="0"/>
                <a:effectLst>
                  <a:outerShdw blurRad="38100" dist="19050" dir="2700000" algn="tl" rotWithShape="0">
                    <a:schemeClr val="dk1">
                      <a:alpha val="40000"/>
                    </a:schemeClr>
                  </a:outerShdw>
                </a:effectLst>
              </a:rPr>
              <a:t>Regulemento</a:t>
            </a:r>
            <a:endParaRPr lang="pt-BR" sz="5400" dirty="0">
              <a:ln w="0"/>
              <a:effectLst>
                <a:outerShdw blurRad="38100" dist="19050" dir="2700000" algn="tl" rotWithShape="0">
                  <a:schemeClr val="dk1">
                    <a:alpha val="40000"/>
                  </a:schemeClr>
                </a:outerShdw>
              </a:effectLst>
            </a:endParaRPr>
          </a:p>
          <a:p>
            <a:pPr algn="ctr"/>
            <a:r>
              <a:rPr lang="pt-BR" sz="5400" dirty="0">
                <a:ln w="0"/>
                <a:effectLst>
                  <a:outerShdw blurRad="38100" dist="19050" dir="2700000" algn="tl" rotWithShape="0">
                    <a:schemeClr val="dk1">
                      <a:alpha val="40000"/>
                    </a:schemeClr>
                  </a:outerShdw>
                </a:effectLst>
              </a:rPr>
              <a:t>Relatório Mensal</a:t>
            </a:r>
          </a:p>
          <a:p>
            <a:pPr algn="ctr"/>
            <a:r>
              <a:rPr lang="pt-BR" sz="5400" dirty="0">
                <a:ln w="0"/>
                <a:effectLst>
                  <a:outerShdw blurRad="38100" dist="19050" dir="2700000" algn="tl" rotWithShape="0">
                    <a:schemeClr val="dk1">
                      <a:alpha val="40000"/>
                    </a:schemeClr>
                  </a:outerShdw>
                </a:effectLst>
              </a:rPr>
              <a:t>Lâminas</a:t>
            </a:r>
            <a:endParaRPr lang="pt-B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264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Descrição gerada automaticamente">
            <a:extLst>
              <a:ext uri="{FF2B5EF4-FFF2-40B4-BE49-F238E27FC236}">
                <a16:creationId xmlns:a16="http://schemas.microsoft.com/office/drawing/2014/main" id="{FC269B86-1C07-2495-5B80-930E6733A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6" name="Título 1">
            <a:extLst>
              <a:ext uri="{FF2B5EF4-FFF2-40B4-BE49-F238E27FC236}">
                <a16:creationId xmlns:a16="http://schemas.microsoft.com/office/drawing/2014/main" id="{DFADCF10-CEB4-0405-66FC-708511E2ECBA}"/>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a:t>FUNDOS DE INVESTIMENTOS</a:t>
            </a:r>
            <a:endParaRPr lang="pt-BR" dirty="0"/>
          </a:p>
        </p:txBody>
      </p:sp>
      <p:pic>
        <p:nvPicPr>
          <p:cNvPr id="24" name="Imagem 23" descr="Homem com óculos de grau&#10;&#10;Descrição gerada automaticamente">
            <a:extLst>
              <a:ext uri="{FF2B5EF4-FFF2-40B4-BE49-F238E27FC236}">
                <a16:creationId xmlns:a16="http://schemas.microsoft.com/office/drawing/2014/main" id="{7B9F0B53-D687-68BC-8448-EF150CE23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5825" y="2888909"/>
            <a:ext cx="2025737" cy="3883633"/>
          </a:xfrm>
          <a:prstGeom prst="rect">
            <a:avLst/>
          </a:prstGeom>
        </p:spPr>
      </p:pic>
      <p:pic>
        <p:nvPicPr>
          <p:cNvPr id="3" name="Imagem 2" descr="Tabela&#10;&#10;Descrição gerada automaticamente">
            <a:extLst>
              <a:ext uri="{FF2B5EF4-FFF2-40B4-BE49-F238E27FC236}">
                <a16:creationId xmlns:a16="http://schemas.microsoft.com/office/drawing/2014/main" id="{C1CEEEBA-78D2-DC20-54EF-F59BF1C7E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 y="17523"/>
            <a:ext cx="6924675" cy="6314912"/>
          </a:xfrm>
          <a:prstGeom prst="rect">
            <a:avLst/>
          </a:prstGeom>
        </p:spPr>
      </p:pic>
      <p:sp>
        <p:nvSpPr>
          <p:cNvPr id="4" name="Retângulo 3">
            <a:extLst>
              <a:ext uri="{FF2B5EF4-FFF2-40B4-BE49-F238E27FC236}">
                <a16:creationId xmlns:a16="http://schemas.microsoft.com/office/drawing/2014/main" id="{F803104D-61E9-F07B-37D0-F28F72068C46}"/>
              </a:ext>
            </a:extLst>
          </p:cNvPr>
          <p:cNvSpPr/>
          <p:nvPr/>
        </p:nvSpPr>
        <p:spPr>
          <a:xfrm>
            <a:off x="6956277" y="811850"/>
            <a:ext cx="4515285" cy="1450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descr="Interface gráfica do usuário&#10;&#10;Descrição gerada automaticamente com confiança média">
            <a:extLst>
              <a:ext uri="{FF2B5EF4-FFF2-40B4-BE49-F238E27FC236}">
                <a16:creationId xmlns:a16="http://schemas.microsoft.com/office/drawing/2014/main" id="{7D550411-6D3A-6016-4389-67DFF8E2B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775" y="338557"/>
            <a:ext cx="2324100" cy="1924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10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Descrição gerada automaticamente">
            <a:extLst>
              <a:ext uri="{FF2B5EF4-FFF2-40B4-BE49-F238E27FC236}">
                <a16:creationId xmlns:a16="http://schemas.microsoft.com/office/drawing/2014/main" id="{FC269B86-1C07-2495-5B80-930E6733A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6" name="Título 1">
            <a:extLst>
              <a:ext uri="{FF2B5EF4-FFF2-40B4-BE49-F238E27FC236}">
                <a16:creationId xmlns:a16="http://schemas.microsoft.com/office/drawing/2014/main" id="{DFADCF10-CEB4-0405-66FC-708511E2ECBA}"/>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a:t>FUNDOS DE INVESTIMENTOS</a:t>
            </a:r>
            <a:endParaRPr lang="pt-BR" dirty="0"/>
          </a:p>
        </p:txBody>
      </p:sp>
      <p:pic>
        <p:nvPicPr>
          <p:cNvPr id="3" name="Imagem 2">
            <a:extLst>
              <a:ext uri="{FF2B5EF4-FFF2-40B4-BE49-F238E27FC236}">
                <a16:creationId xmlns:a16="http://schemas.microsoft.com/office/drawing/2014/main" id="{F6993E6C-7B4B-DD53-5F94-5D5B1104AC80}"/>
              </a:ext>
            </a:extLst>
          </p:cNvPr>
          <p:cNvPicPr>
            <a:picLocks noChangeAspect="1"/>
          </p:cNvPicPr>
          <p:nvPr/>
        </p:nvPicPr>
        <p:blipFill>
          <a:blip r:embed="rId3"/>
          <a:stretch>
            <a:fillRect/>
          </a:stretch>
        </p:blipFill>
        <p:spPr>
          <a:xfrm>
            <a:off x="268085" y="2398501"/>
            <a:ext cx="9766773" cy="2898270"/>
          </a:xfrm>
          <a:prstGeom prst="rect">
            <a:avLst/>
          </a:prstGeom>
        </p:spPr>
      </p:pic>
      <p:pic>
        <p:nvPicPr>
          <p:cNvPr id="24" name="Imagem 23" descr="Homem com óculos de grau&#10;&#10;Descrição gerada automaticamente">
            <a:extLst>
              <a:ext uri="{FF2B5EF4-FFF2-40B4-BE49-F238E27FC236}">
                <a16:creationId xmlns:a16="http://schemas.microsoft.com/office/drawing/2014/main" id="{7B9F0B53-D687-68BC-8448-EF150CE23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45825" y="2888909"/>
            <a:ext cx="2025737" cy="3883633"/>
          </a:xfrm>
          <a:prstGeom prst="rect">
            <a:avLst/>
          </a:prstGeom>
        </p:spPr>
      </p:pic>
      <p:sp>
        <p:nvSpPr>
          <p:cNvPr id="4" name="Retângulo 3">
            <a:extLst>
              <a:ext uri="{FF2B5EF4-FFF2-40B4-BE49-F238E27FC236}">
                <a16:creationId xmlns:a16="http://schemas.microsoft.com/office/drawing/2014/main" id="{F803104D-61E9-F07B-37D0-F28F72068C46}"/>
              </a:ext>
            </a:extLst>
          </p:cNvPr>
          <p:cNvSpPr/>
          <p:nvPr/>
        </p:nvSpPr>
        <p:spPr>
          <a:xfrm>
            <a:off x="6956277" y="811850"/>
            <a:ext cx="4515285" cy="1450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descr="Interface gráfica do usuário&#10;&#10;Descrição gerada automaticamente com confiança média">
            <a:extLst>
              <a:ext uri="{FF2B5EF4-FFF2-40B4-BE49-F238E27FC236}">
                <a16:creationId xmlns:a16="http://schemas.microsoft.com/office/drawing/2014/main" id="{7D550411-6D3A-6016-4389-67DFF8E2B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3775" y="338557"/>
            <a:ext cx="2324100" cy="1924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249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CaixaDeTexto 5">
            <a:extLst>
              <a:ext uri="{FF2B5EF4-FFF2-40B4-BE49-F238E27FC236}">
                <a16:creationId xmlns:a16="http://schemas.microsoft.com/office/drawing/2014/main" id="{0BCF8EC0-8D4E-47BC-BEF4-CD0F6E57EA1A}"/>
              </a:ext>
            </a:extLst>
          </p:cNvPr>
          <p:cNvSpPr txBox="1"/>
          <p:nvPr/>
        </p:nvSpPr>
        <p:spPr>
          <a:xfrm>
            <a:off x="1457940" y="3429000"/>
            <a:ext cx="939567" cy="369332"/>
          </a:xfrm>
          <a:prstGeom prst="rect">
            <a:avLst/>
          </a:prstGeom>
          <a:no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pt-BR" dirty="0"/>
              <a:t>COTA</a:t>
            </a:r>
          </a:p>
        </p:txBody>
      </p:sp>
      <p:pic>
        <p:nvPicPr>
          <p:cNvPr id="8" name="Imagem 7" descr="Uma imagem contendo pessoa, segurando, vestindo, mulher&#10;&#10;Descrição gerada automaticamente">
            <a:extLst>
              <a:ext uri="{FF2B5EF4-FFF2-40B4-BE49-F238E27FC236}">
                <a16:creationId xmlns:a16="http://schemas.microsoft.com/office/drawing/2014/main" id="{4D57B5A8-A6C7-49C0-A5FB-2945E3A38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967" y="2079700"/>
            <a:ext cx="4942066" cy="3067932"/>
          </a:xfrm>
          <a:prstGeom prst="rect">
            <a:avLst/>
          </a:prstGeom>
        </p:spPr>
      </p:pic>
      <p:sp>
        <p:nvSpPr>
          <p:cNvPr id="9" name="Retângulo 8">
            <a:extLst>
              <a:ext uri="{FF2B5EF4-FFF2-40B4-BE49-F238E27FC236}">
                <a16:creationId xmlns:a16="http://schemas.microsoft.com/office/drawing/2014/main" id="{3C6C117D-B5CA-4CDA-897B-8C00E0CD53D7}"/>
              </a:ext>
            </a:extLst>
          </p:cNvPr>
          <p:cNvSpPr/>
          <p:nvPr/>
        </p:nvSpPr>
        <p:spPr>
          <a:xfrm>
            <a:off x="5782681" y="2721114"/>
            <a:ext cx="2784352" cy="2154436"/>
          </a:xfrm>
          <a:prstGeom prst="rect">
            <a:avLst/>
          </a:prstGeom>
          <a:noFill/>
        </p:spPr>
        <p:txBody>
          <a:bodyPr wrap="none" lIns="91440" tIns="45720" rIns="91440" bIns="45720">
            <a:spAutoFit/>
          </a:bodyPr>
          <a:lstStyle/>
          <a:p>
            <a:pPr algn="ctr"/>
            <a:r>
              <a:rPr lang="pt-B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Patrimônio </a:t>
            </a:r>
          </a:p>
          <a:p>
            <a:pPr algn="ctr"/>
            <a:endParaRPr lang="pt-BR" sz="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pt-B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pt-BR" sz="3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N.o</a:t>
            </a:r>
            <a:r>
              <a:rPr lang="pt-B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de Cotas</a:t>
            </a:r>
          </a:p>
          <a:p>
            <a:pPr algn="ctr"/>
            <a:endParaRPr lang="pt-B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tângulo 9">
            <a:extLst>
              <a:ext uri="{FF2B5EF4-FFF2-40B4-BE49-F238E27FC236}">
                <a16:creationId xmlns:a16="http://schemas.microsoft.com/office/drawing/2014/main" id="{C21219E2-FA52-4796-ADF8-B111E6C0E578}"/>
              </a:ext>
            </a:extLst>
          </p:cNvPr>
          <p:cNvSpPr/>
          <p:nvPr/>
        </p:nvSpPr>
        <p:spPr>
          <a:xfrm>
            <a:off x="5839108" y="3365205"/>
            <a:ext cx="2671497" cy="4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descr="Uma imagem contendo Interface gráfica do usuário&#10;&#10;Descrição gerada automaticamente">
            <a:extLst>
              <a:ext uri="{FF2B5EF4-FFF2-40B4-BE49-F238E27FC236}">
                <a16:creationId xmlns:a16="http://schemas.microsoft.com/office/drawing/2014/main" id="{315F8737-9735-9553-F589-2D18FCB5F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808787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D7D3329-39B5-9067-E982-55D4FD3817A1}"/>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1D12E369-F169-7C41-EA0B-EE6DD5CF4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7" name="Retângulo 6">
            <a:extLst>
              <a:ext uri="{FF2B5EF4-FFF2-40B4-BE49-F238E27FC236}">
                <a16:creationId xmlns:a16="http://schemas.microsoft.com/office/drawing/2014/main" id="{01339BB7-8A52-78CD-51E5-A2D9E461FC8C}"/>
              </a:ext>
            </a:extLst>
          </p:cNvPr>
          <p:cNvSpPr/>
          <p:nvPr/>
        </p:nvSpPr>
        <p:spPr>
          <a:xfrm>
            <a:off x="510754" y="2619348"/>
            <a:ext cx="3193631" cy="923330"/>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R$100,00</a:t>
            </a:r>
          </a:p>
        </p:txBody>
      </p:sp>
      <p:sp>
        <p:nvSpPr>
          <p:cNvPr id="8" name="Seta: para a Direita 7">
            <a:extLst>
              <a:ext uri="{FF2B5EF4-FFF2-40B4-BE49-F238E27FC236}">
                <a16:creationId xmlns:a16="http://schemas.microsoft.com/office/drawing/2014/main" id="{F23D2FC7-315E-F7EC-2745-751D703202C9}"/>
              </a:ext>
            </a:extLst>
          </p:cNvPr>
          <p:cNvSpPr/>
          <p:nvPr/>
        </p:nvSpPr>
        <p:spPr>
          <a:xfrm>
            <a:off x="4250109" y="2998008"/>
            <a:ext cx="1845891" cy="324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6456C31-CD0D-0AB3-3D56-B477CF0DF690}"/>
              </a:ext>
            </a:extLst>
          </p:cNvPr>
          <p:cNvSpPr txBox="1"/>
          <p:nvPr/>
        </p:nvSpPr>
        <p:spPr>
          <a:xfrm>
            <a:off x="4714622" y="2550516"/>
            <a:ext cx="939567" cy="369332"/>
          </a:xfrm>
          <a:prstGeom prst="rect">
            <a:avLst/>
          </a:prstGeom>
          <a:no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pt-BR" dirty="0"/>
              <a:t>COTA</a:t>
            </a:r>
          </a:p>
        </p:txBody>
      </p:sp>
      <p:sp>
        <p:nvSpPr>
          <p:cNvPr id="10" name="Retângulo 9">
            <a:extLst>
              <a:ext uri="{FF2B5EF4-FFF2-40B4-BE49-F238E27FC236}">
                <a16:creationId xmlns:a16="http://schemas.microsoft.com/office/drawing/2014/main" id="{68B6EC53-16DE-1757-63FF-5E4DBC195E23}"/>
              </a:ext>
            </a:extLst>
          </p:cNvPr>
          <p:cNvSpPr/>
          <p:nvPr/>
        </p:nvSpPr>
        <p:spPr>
          <a:xfrm>
            <a:off x="6555317" y="2566042"/>
            <a:ext cx="4600363"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R$ 1,2345678</a:t>
            </a:r>
          </a:p>
        </p:txBody>
      </p:sp>
      <p:pic>
        <p:nvPicPr>
          <p:cNvPr id="13" name="Imagem 12" descr="Homem com os braços para cima&#10;&#10;Descrição gerada automaticamente com confiança média">
            <a:extLst>
              <a:ext uri="{FF2B5EF4-FFF2-40B4-BE49-F238E27FC236}">
                <a16:creationId xmlns:a16="http://schemas.microsoft.com/office/drawing/2014/main" id="{462FBB79-87A3-00AB-25C0-CD5D6E6B3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019" y="4246897"/>
            <a:ext cx="1356289" cy="2393451"/>
          </a:xfrm>
          <a:prstGeom prst="rect">
            <a:avLst/>
          </a:prstGeom>
        </p:spPr>
      </p:pic>
    </p:spTree>
    <p:extLst>
      <p:ext uri="{BB962C8B-B14F-4D97-AF65-F5344CB8AC3E}">
        <p14:creationId xmlns:p14="http://schemas.microsoft.com/office/powerpoint/2010/main" val="1692332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D7D3329-39B5-9067-E982-55D4FD3817A1}"/>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1D12E369-F169-7C41-EA0B-EE6DD5CF4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7" name="Retângulo 6">
            <a:extLst>
              <a:ext uri="{FF2B5EF4-FFF2-40B4-BE49-F238E27FC236}">
                <a16:creationId xmlns:a16="http://schemas.microsoft.com/office/drawing/2014/main" id="{01339BB7-8A52-78CD-51E5-A2D9E461FC8C}"/>
              </a:ext>
            </a:extLst>
          </p:cNvPr>
          <p:cNvSpPr/>
          <p:nvPr/>
        </p:nvSpPr>
        <p:spPr>
          <a:xfrm>
            <a:off x="510754" y="2619348"/>
            <a:ext cx="3193631" cy="923330"/>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R$100,00</a:t>
            </a:r>
          </a:p>
        </p:txBody>
      </p:sp>
      <p:sp>
        <p:nvSpPr>
          <p:cNvPr id="8" name="Seta: para a Direita 7">
            <a:extLst>
              <a:ext uri="{FF2B5EF4-FFF2-40B4-BE49-F238E27FC236}">
                <a16:creationId xmlns:a16="http://schemas.microsoft.com/office/drawing/2014/main" id="{F23D2FC7-315E-F7EC-2745-751D703202C9}"/>
              </a:ext>
            </a:extLst>
          </p:cNvPr>
          <p:cNvSpPr/>
          <p:nvPr/>
        </p:nvSpPr>
        <p:spPr>
          <a:xfrm>
            <a:off x="4250109" y="2998008"/>
            <a:ext cx="1845891" cy="324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6456C31-CD0D-0AB3-3D56-B477CF0DF690}"/>
              </a:ext>
            </a:extLst>
          </p:cNvPr>
          <p:cNvSpPr txBox="1"/>
          <p:nvPr/>
        </p:nvSpPr>
        <p:spPr>
          <a:xfrm>
            <a:off x="4714622" y="2550516"/>
            <a:ext cx="939567" cy="369332"/>
          </a:xfrm>
          <a:prstGeom prst="rect">
            <a:avLst/>
          </a:prstGeom>
          <a:no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pt-BR" dirty="0"/>
              <a:t>COTA</a:t>
            </a:r>
          </a:p>
        </p:txBody>
      </p:sp>
      <p:sp>
        <p:nvSpPr>
          <p:cNvPr id="10" name="Retângulo 9">
            <a:extLst>
              <a:ext uri="{FF2B5EF4-FFF2-40B4-BE49-F238E27FC236}">
                <a16:creationId xmlns:a16="http://schemas.microsoft.com/office/drawing/2014/main" id="{68B6EC53-16DE-1757-63FF-5E4DBC195E23}"/>
              </a:ext>
            </a:extLst>
          </p:cNvPr>
          <p:cNvSpPr/>
          <p:nvPr/>
        </p:nvSpPr>
        <p:spPr>
          <a:xfrm>
            <a:off x="6517537" y="2619348"/>
            <a:ext cx="4790543"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81,000006642</a:t>
            </a:r>
          </a:p>
        </p:txBody>
      </p:sp>
      <p:pic>
        <p:nvPicPr>
          <p:cNvPr id="13" name="Imagem 12" descr="Homem com os braços para cima&#10;&#10;Descrição gerada automaticamente com confiança média">
            <a:extLst>
              <a:ext uri="{FF2B5EF4-FFF2-40B4-BE49-F238E27FC236}">
                <a16:creationId xmlns:a16="http://schemas.microsoft.com/office/drawing/2014/main" id="{462FBB79-87A3-00AB-25C0-CD5D6E6B3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053" y="4246897"/>
            <a:ext cx="1356289" cy="2393451"/>
          </a:xfrm>
          <a:prstGeom prst="rect">
            <a:avLst/>
          </a:prstGeom>
        </p:spPr>
      </p:pic>
    </p:spTree>
    <p:extLst>
      <p:ext uri="{BB962C8B-B14F-4D97-AF65-F5344CB8AC3E}">
        <p14:creationId xmlns:p14="http://schemas.microsoft.com/office/powerpoint/2010/main" val="3604927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tângulo 46">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ítulo 1">
            <a:extLst>
              <a:ext uri="{FF2B5EF4-FFF2-40B4-BE49-F238E27FC236}">
                <a16:creationId xmlns:a16="http://schemas.microsoft.com/office/drawing/2014/main" id="{9AB2EA78-AEB3-469B-9025-3B17201A457B}"/>
              </a:ext>
            </a:extLst>
          </p:cNvPr>
          <p:cNvSpPr>
            <a:spLocks noGrp="1"/>
          </p:cNvSpPr>
          <p:nvPr>
            <p:ph type="ctrTitle"/>
          </p:nvPr>
        </p:nvSpPr>
        <p:spPr>
          <a:xfrm>
            <a:off x="671119" y="758952"/>
            <a:ext cx="10805020" cy="3892168"/>
          </a:xfrm>
        </p:spPr>
        <p:txBody>
          <a:bodyPr rtlCol="0" anchor="ctr">
            <a:normAutofit/>
          </a:bodyPr>
          <a:lstStyle/>
          <a:p>
            <a:pPr lvl="0" rtl="0"/>
            <a:r>
              <a:rPr lang="pt-br" sz="4800" i="1" dirty="0">
                <a:solidFill>
                  <a:srgbClr val="FFFFFF"/>
                </a:solidFill>
              </a:rPr>
              <a:t>“</a:t>
            </a:r>
            <a:r>
              <a:rPr lang="pt-br" sz="5400" i="1" dirty="0">
                <a:solidFill>
                  <a:srgbClr val="FFFFFF"/>
                </a:solidFill>
              </a:rPr>
              <a:t>ACREDITAR É UM CONFORTO,</a:t>
            </a:r>
            <a:br>
              <a:rPr lang="pt-br" sz="5400" i="1" dirty="0">
                <a:solidFill>
                  <a:srgbClr val="FFFFFF"/>
                </a:solidFill>
              </a:rPr>
            </a:br>
            <a:br>
              <a:rPr lang="pt-br" sz="5400" i="1" dirty="0">
                <a:solidFill>
                  <a:srgbClr val="FFFFFF"/>
                </a:solidFill>
              </a:rPr>
            </a:br>
            <a:r>
              <a:rPr lang="pt-BR" sz="5400" i="1" dirty="0">
                <a:solidFill>
                  <a:srgbClr val="FFFFFF"/>
                </a:solidFill>
              </a:rPr>
              <a:t>PENSAR É UM ESFORÇO”</a:t>
            </a:r>
            <a:endParaRPr lang="pt-br" sz="5400" i="1" dirty="0">
              <a:solidFill>
                <a:srgbClr val="FFFFFF"/>
              </a:solidFill>
            </a:endParaRPr>
          </a:p>
        </p:txBody>
      </p:sp>
      <p:sp>
        <p:nvSpPr>
          <p:cNvPr id="49" name="Retângulo 48">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ítulo 2">
            <a:extLst>
              <a:ext uri="{FF2B5EF4-FFF2-40B4-BE49-F238E27FC236}">
                <a16:creationId xmlns:a16="http://schemas.microsoft.com/office/drawing/2014/main" id="{255E1F2F-E259-4EA8-9FFD-3A10AF541859}"/>
              </a:ext>
            </a:extLst>
          </p:cNvPr>
          <p:cNvSpPr>
            <a:spLocks noGrp="1"/>
          </p:cNvSpPr>
          <p:nvPr>
            <p:ph type="subTitle" idx="1"/>
          </p:nvPr>
        </p:nvSpPr>
        <p:spPr>
          <a:xfrm>
            <a:off x="1100051" y="5225240"/>
            <a:ext cx="10058400" cy="1143000"/>
          </a:xfrm>
        </p:spPr>
        <p:txBody>
          <a:bodyPr rtlCol="0">
            <a:normAutofit/>
          </a:bodyPr>
          <a:lstStyle/>
          <a:p>
            <a:pPr rtl="0"/>
            <a:r>
              <a:rPr lang="pt-br" dirty="0">
                <a:solidFill>
                  <a:srgbClr val="FFFFFF"/>
                </a:solidFill>
              </a:rPr>
              <a:t>– JAN VAL ELLAN</a:t>
            </a:r>
          </a:p>
        </p:txBody>
      </p:sp>
    </p:spTree>
    <p:extLst>
      <p:ext uri="{BB962C8B-B14F-4D97-AF65-F5344CB8AC3E}">
        <p14:creationId xmlns:p14="http://schemas.microsoft.com/office/powerpoint/2010/main" val="19171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D7D3329-39B5-9067-E982-55D4FD3817A1}"/>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1D12E369-F169-7C41-EA0B-EE6DD5CF4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8" name="Seta: para a Direita 7">
            <a:extLst>
              <a:ext uri="{FF2B5EF4-FFF2-40B4-BE49-F238E27FC236}">
                <a16:creationId xmlns:a16="http://schemas.microsoft.com/office/drawing/2014/main" id="{F23D2FC7-315E-F7EC-2745-751D703202C9}"/>
              </a:ext>
            </a:extLst>
          </p:cNvPr>
          <p:cNvSpPr/>
          <p:nvPr/>
        </p:nvSpPr>
        <p:spPr>
          <a:xfrm>
            <a:off x="4250109" y="2998008"/>
            <a:ext cx="1845891" cy="324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6456C31-CD0D-0AB3-3D56-B477CF0DF690}"/>
              </a:ext>
            </a:extLst>
          </p:cNvPr>
          <p:cNvSpPr txBox="1"/>
          <p:nvPr/>
        </p:nvSpPr>
        <p:spPr>
          <a:xfrm>
            <a:off x="4714622" y="2550516"/>
            <a:ext cx="939567" cy="369332"/>
          </a:xfrm>
          <a:prstGeom prst="rect">
            <a:avLst/>
          </a:prstGeom>
          <a:no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pt-BR" dirty="0"/>
              <a:t>COTA</a:t>
            </a:r>
          </a:p>
        </p:txBody>
      </p:sp>
      <p:sp>
        <p:nvSpPr>
          <p:cNvPr id="10" name="Retângulo 9">
            <a:extLst>
              <a:ext uri="{FF2B5EF4-FFF2-40B4-BE49-F238E27FC236}">
                <a16:creationId xmlns:a16="http://schemas.microsoft.com/office/drawing/2014/main" id="{68B6EC53-16DE-1757-63FF-5E4DBC195E23}"/>
              </a:ext>
            </a:extLst>
          </p:cNvPr>
          <p:cNvSpPr/>
          <p:nvPr/>
        </p:nvSpPr>
        <p:spPr>
          <a:xfrm>
            <a:off x="6517537" y="2619348"/>
            <a:ext cx="4790543"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81,000006642</a:t>
            </a:r>
          </a:p>
        </p:txBody>
      </p:sp>
      <p:pic>
        <p:nvPicPr>
          <p:cNvPr id="13" name="Imagem 12" descr="Homem com os braços para cima&#10;&#10;Descrição gerada automaticamente com confiança média">
            <a:extLst>
              <a:ext uri="{FF2B5EF4-FFF2-40B4-BE49-F238E27FC236}">
                <a16:creationId xmlns:a16="http://schemas.microsoft.com/office/drawing/2014/main" id="{462FBB79-87A3-00AB-25C0-CD5D6E6B3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053" y="4246897"/>
            <a:ext cx="1356289" cy="2393451"/>
          </a:xfrm>
          <a:prstGeom prst="rect">
            <a:avLst/>
          </a:prstGeom>
        </p:spPr>
      </p:pic>
      <p:sp>
        <p:nvSpPr>
          <p:cNvPr id="11" name="Retângulo 10">
            <a:extLst>
              <a:ext uri="{FF2B5EF4-FFF2-40B4-BE49-F238E27FC236}">
                <a16:creationId xmlns:a16="http://schemas.microsoft.com/office/drawing/2014/main" id="{982D651F-608B-4C70-8527-AFFCC4E1AA95}"/>
              </a:ext>
            </a:extLst>
          </p:cNvPr>
          <p:cNvSpPr/>
          <p:nvPr/>
        </p:nvSpPr>
        <p:spPr>
          <a:xfrm>
            <a:off x="166147" y="3862608"/>
            <a:ext cx="2802370" cy="584775"/>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R$ 1,2345678</a:t>
            </a:r>
          </a:p>
        </p:txBody>
      </p:sp>
      <p:sp>
        <p:nvSpPr>
          <p:cNvPr id="12" name="Retângulo 11">
            <a:extLst>
              <a:ext uri="{FF2B5EF4-FFF2-40B4-BE49-F238E27FC236}">
                <a16:creationId xmlns:a16="http://schemas.microsoft.com/office/drawing/2014/main" id="{CCCEC73B-B708-3E06-3C37-02506A516740}"/>
              </a:ext>
            </a:extLst>
          </p:cNvPr>
          <p:cNvSpPr/>
          <p:nvPr/>
        </p:nvSpPr>
        <p:spPr>
          <a:xfrm>
            <a:off x="1701484" y="2258128"/>
            <a:ext cx="2802370" cy="584775"/>
          </a:xfrm>
          <a:prstGeom prst="rect">
            <a:avLst/>
          </a:prstGeom>
          <a:noFill/>
        </p:spPr>
        <p:txBody>
          <a:bodyPr wrap="none" lIns="91440" tIns="45720" rIns="91440" bIns="45720">
            <a:spAutoFit/>
          </a:bodyPr>
          <a:lstStyle/>
          <a:p>
            <a:pPr algn="ctr"/>
            <a:r>
              <a:rPr lang="pt-BR" sz="3200" b="0" cap="none" spc="0" dirty="0">
                <a:ln w="0"/>
                <a:solidFill>
                  <a:schemeClr val="tx1"/>
                </a:solidFill>
                <a:effectLst>
                  <a:outerShdw blurRad="38100" dist="19050" dir="2700000" algn="tl" rotWithShape="0">
                    <a:schemeClr val="dk1">
                      <a:alpha val="40000"/>
                    </a:schemeClr>
                  </a:outerShdw>
                </a:effectLst>
              </a:rPr>
              <a:t>R$ 1,9999678</a:t>
            </a:r>
          </a:p>
        </p:txBody>
      </p:sp>
      <p:sp>
        <p:nvSpPr>
          <p:cNvPr id="2" name="Seta: para Cima 1">
            <a:extLst>
              <a:ext uri="{FF2B5EF4-FFF2-40B4-BE49-F238E27FC236}">
                <a16:creationId xmlns:a16="http://schemas.microsoft.com/office/drawing/2014/main" id="{A8C416FD-FC7E-ACA9-5E40-009C1A86BB84}"/>
              </a:ext>
            </a:extLst>
          </p:cNvPr>
          <p:cNvSpPr/>
          <p:nvPr/>
        </p:nvSpPr>
        <p:spPr>
          <a:xfrm rot="2317169">
            <a:off x="1955871" y="2631006"/>
            <a:ext cx="440930" cy="13995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1654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D7D3329-39B5-9067-E982-55D4FD3817A1}"/>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1D12E369-F169-7C41-EA0B-EE6DD5CF4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8" name="Seta: para a Direita 7">
            <a:extLst>
              <a:ext uri="{FF2B5EF4-FFF2-40B4-BE49-F238E27FC236}">
                <a16:creationId xmlns:a16="http://schemas.microsoft.com/office/drawing/2014/main" id="{F23D2FC7-315E-F7EC-2745-751D703202C9}"/>
              </a:ext>
            </a:extLst>
          </p:cNvPr>
          <p:cNvSpPr/>
          <p:nvPr/>
        </p:nvSpPr>
        <p:spPr>
          <a:xfrm>
            <a:off x="4250109" y="2998008"/>
            <a:ext cx="1845891" cy="324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A6456C31-CD0D-0AB3-3D56-B477CF0DF690}"/>
              </a:ext>
            </a:extLst>
          </p:cNvPr>
          <p:cNvSpPr txBox="1"/>
          <p:nvPr/>
        </p:nvSpPr>
        <p:spPr>
          <a:xfrm>
            <a:off x="4714622" y="2550516"/>
            <a:ext cx="939567" cy="369332"/>
          </a:xfrm>
          <a:prstGeom prst="rect">
            <a:avLst/>
          </a:prstGeom>
          <a:noFill/>
          <a:ln>
            <a:solidFill>
              <a:schemeClr val="tx1"/>
            </a:solidFill>
          </a:ln>
          <a:effectLst>
            <a:outerShdw blurRad="50800" dist="38100" algn="l" rotWithShape="0">
              <a:prstClr val="black">
                <a:alpha val="40000"/>
              </a:prstClr>
            </a:outerShdw>
          </a:effectLst>
        </p:spPr>
        <p:txBody>
          <a:bodyPr wrap="square" rtlCol="0">
            <a:spAutoFit/>
          </a:bodyPr>
          <a:lstStyle/>
          <a:p>
            <a:pPr algn="ctr"/>
            <a:r>
              <a:rPr lang="pt-BR" dirty="0"/>
              <a:t>COTA</a:t>
            </a:r>
          </a:p>
        </p:txBody>
      </p:sp>
      <p:sp>
        <p:nvSpPr>
          <p:cNvPr id="10" name="Retângulo 9">
            <a:extLst>
              <a:ext uri="{FF2B5EF4-FFF2-40B4-BE49-F238E27FC236}">
                <a16:creationId xmlns:a16="http://schemas.microsoft.com/office/drawing/2014/main" id="{68B6EC53-16DE-1757-63FF-5E4DBC195E23}"/>
              </a:ext>
            </a:extLst>
          </p:cNvPr>
          <p:cNvSpPr/>
          <p:nvPr/>
        </p:nvSpPr>
        <p:spPr>
          <a:xfrm>
            <a:off x="332582" y="2742162"/>
            <a:ext cx="3606821" cy="707886"/>
          </a:xfrm>
          <a:prstGeom prst="rect">
            <a:avLst/>
          </a:prstGeom>
          <a:noFill/>
        </p:spPr>
        <p:txBody>
          <a:bodyPr wrap="none" lIns="91440" tIns="45720" rIns="91440" bIns="45720">
            <a:spAutoFit/>
          </a:bodyPr>
          <a:lstStyle/>
          <a:p>
            <a:pPr algn="ctr"/>
            <a:r>
              <a:rPr lang="pt-BR" sz="4000" b="0" cap="none" spc="0" dirty="0">
                <a:ln w="0"/>
                <a:solidFill>
                  <a:schemeClr val="tx1"/>
                </a:solidFill>
                <a:effectLst>
                  <a:outerShdw blurRad="38100" dist="19050" dir="2700000" algn="tl" rotWithShape="0">
                    <a:schemeClr val="dk1">
                      <a:alpha val="40000"/>
                    </a:schemeClr>
                  </a:outerShdw>
                </a:effectLst>
              </a:rPr>
              <a:t>81,000006642</a:t>
            </a:r>
          </a:p>
        </p:txBody>
      </p:sp>
      <p:pic>
        <p:nvPicPr>
          <p:cNvPr id="13" name="Imagem 12" descr="Homem com os braços para cima&#10;&#10;Descrição gerada automaticamente com confiança média">
            <a:extLst>
              <a:ext uri="{FF2B5EF4-FFF2-40B4-BE49-F238E27FC236}">
                <a16:creationId xmlns:a16="http://schemas.microsoft.com/office/drawing/2014/main" id="{462FBB79-87A3-00AB-25C0-CD5D6E6B3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053" y="4246897"/>
            <a:ext cx="1356289" cy="2393451"/>
          </a:xfrm>
          <a:prstGeom prst="rect">
            <a:avLst/>
          </a:prstGeom>
        </p:spPr>
      </p:pic>
      <p:sp>
        <p:nvSpPr>
          <p:cNvPr id="14" name="Retângulo 13">
            <a:extLst>
              <a:ext uri="{FF2B5EF4-FFF2-40B4-BE49-F238E27FC236}">
                <a16:creationId xmlns:a16="http://schemas.microsoft.com/office/drawing/2014/main" id="{0CA822EF-E5A4-67AC-CAAB-7BFCAA480329}"/>
              </a:ext>
            </a:extLst>
          </p:cNvPr>
          <p:cNvSpPr/>
          <p:nvPr/>
        </p:nvSpPr>
        <p:spPr>
          <a:xfrm>
            <a:off x="6871219" y="2635020"/>
            <a:ext cx="3159839" cy="923330"/>
          </a:xfrm>
          <a:prstGeom prst="rect">
            <a:avLst/>
          </a:prstGeom>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R$161,99</a:t>
            </a:r>
          </a:p>
        </p:txBody>
      </p:sp>
    </p:spTree>
    <p:extLst>
      <p:ext uri="{BB962C8B-B14F-4D97-AF65-F5344CB8AC3E}">
        <p14:creationId xmlns:p14="http://schemas.microsoft.com/office/powerpoint/2010/main" val="2170032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2" name="Retângulo 1">
            <a:extLst>
              <a:ext uri="{FF2B5EF4-FFF2-40B4-BE49-F238E27FC236}">
                <a16:creationId xmlns:a16="http://schemas.microsoft.com/office/drawing/2014/main" id="{D21E9FEF-8FE4-47CB-8FBF-E349ACB502DA}"/>
              </a:ext>
            </a:extLst>
          </p:cNvPr>
          <p:cNvSpPr/>
          <p:nvPr/>
        </p:nvSpPr>
        <p:spPr>
          <a:xfrm>
            <a:off x="976658" y="2967335"/>
            <a:ext cx="10238701" cy="1754326"/>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latin typeface="RobotoRegular"/>
              </a:rPr>
              <a:t>30.000 Fundos de Investimentos</a:t>
            </a:r>
          </a:p>
          <a:p>
            <a:pPr algn="ctr"/>
            <a:r>
              <a:rPr lang="pt-BR" sz="5400" dirty="0">
                <a:ln w="0"/>
                <a:effectLst>
                  <a:outerShdw blurRad="38100" dist="19050" dir="2700000" algn="tl" rotWithShape="0">
                    <a:schemeClr val="dk1">
                      <a:alpha val="40000"/>
                    </a:schemeClr>
                  </a:outerShdw>
                </a:effectLst>
                <a:latin typeface="RobotoRegular"/>
              </a:rPr>
              <a:t>R$ 7 Trilhões</a:t>
            </a:r>
            <a:endParaRPr lang="pt-BR" sz="5400" b="0" cap="none" spc="0" dirty="0">
              <a:ln w="0"/>
              <a:solidFill>
                <a:schemeClr val="tx1"/>
              </a:solidFill>
              <a:effectLst>
                <a:outerShdw blurRad="38100" dist="19050" dir="2700000" algn="tl" rotWithShape="0">
                  <a:schemeClr val="dk1">
                    <a:alpha val="40000"/>
                  </a:schemeClr>
                </a:outerShdw>
              </a:effectLst>
              <a:latin typeface="RobotoRegular"/>
            </a:endParaRPr>
          </a:p>
        </p:txBody>
      </p:sp>
      <p:pic>
        <p:nvPicPr>
          <p:cNvPr id="7" name="Imagem 6" descr="Logotipo, nome da empresa&#10;&#10;Descrição gerada automaticamente">
            <a:hlinkClick r:id="rId2"/>
            <a:extLst>
              <a:ext uri="{FF2B5EF4-FFF2-40B4-BE49-F238E27FC236}">
                <a16:creationId xmlns:a16="http://schemas.microsoft.com/office/drawing/2014/main" id="{B6490D32-D4CA-4D07-ACD9-BA51AC2E8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0818" y="3951346"/>
            <a:ext cx="2143125" cy="2143125"/>
          </a:xfrm>
          <a:prstGeom prst="rect">
            <a:avLst/>
          </a:prstGeom>
          <a:ln>
            <a:noFill/>
          </a:ln>
          <a:effectLst>
            <a:outerShdw blurRad="292100" dist="139700" dir="2700000" algn="tl" rotWithShape="0">
              <a:srgbClr val="333333">
                <a:alpha val="65000"/>
              </a:srgbClr>
            </a:outerShdw>
          </a:effectLst>
        </p:spPr>
      </p:pic>
      <p:pic>
        <p:nvPicPr>
          <p:cNvPr id="8" name="Imagem 7" descr="Uma imagem contendo Interface gráfica do usuário&#10;&#10;Descrição gerada automaticamente">
            <a:extLst>
              <a:ext uri="{FF2B5EF4-FFF2-40B4-BE49-F238E27FC236}">
                <a16:creationId xmlns:a16="http://schemas.microsoft.com/office/drawing/2014/main" id="{6103FB6C-824E-992D-384F-6E7054587D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289620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3849026" y="2150930"/>
            <a:ext cx="10058400" cy="3760891"/>
          </a:xfrm>
        </p:spPr>
        <p:txBody>
          <a:bodyPr>
            <a:normAutofit fontScale="92500" lnSpcReduction="10000"/>
          </a:bodyPr>
          <a:lstStyle/>
          <a:p>
            <a:pPr algn="l"/>
            <a:r>
              <a:rPr lang="pt-BR" sz="2400" b="0" i="0" dirty="0">
                <a:solidFill>
                  <a:srgbClr val="333333"/>
                </a:solidFill>
                <a:effectLst/>
                <a:latin typeface="RobotoRegular"/>
                <a:ea typeface="Roboto Thin" panose="020B0604020202020204" pitchFamily="2" charset="0"/>
              </a:rPr>
              <a:t> TAXAS &amp; IMPOSTOS</a:t>
            </a:r>
          </a:p>
          <a:p>
            <a:pPr algn="l"/>
            <a:endParaRPr lang="pt-BR" sz="2400" b="0" i="0" dirty="0">
              <a:solidFill>
                <a:srgbClr val="333333"/>
              </a:solidFill>
              <a:effectLst/>
              <a:latin typeface="RobotoRegular"/>
              <a:ea typeface="Roboto Thin" panose="020B0604020202020204" pitchFamily="2" charset="0"/>
            </a:endParaRPr>
          </a:p>
          <a:p>
            <a:pPr lvl="3">
              <a:buFont typeface="Wingdings" panose="05000000000000000000" pitchFamily="2" charset="2"/>
              <a:buChar char="ü"/>
            </a:pPr>
            <a:r>
              <a:rPr lang="pt-BR" sz="2400" dirty="0">
                <a:solidFill>
                  <a:srgbClr val="333333"/>
                </a:solidFill>
                <a:latin typeface="RobotoRegular"/>
                <a:ea typeface="Roboto Thin" panose="020B0604020202020204" pitchFamily="2" charset="0"/>
              </a:rPr>
              <a:t>Taxa de Administração</a:t>
            </a:r>
          </a:p>
          <a:p>
            <a:pPr lvl="3">
              <a:buFont typeface="Wingdings" panose="05000000000000000000" pitchFamily="2" charset="2"/>
              <a:buChar char="ü"/>
            </a:pPr>
            <a:endParaRPr lang="pt-BR" sz="2400" dirty="0">
              <a:solidFill>
                <a:srgbClr val="333333"/>
              </a:solidFill>
              <a:latin typeface="RobotoRegular"/>
              <a:ea typeface="Roboto Thin" panose="020B0604020202020204" pitchFamily="2" charset="0"/>
            </a:endParaRPr>
          </a:p>
          <a:p>
            <a:pPr lvl="3">
              <a:buFont typeface="Wingdings" panose="05000000000000000000" pitchFamily="2" charset="2"/>
              <a:buChar char="ü"/>
            </a:pPr>
            <a:r>
              <a:rPr lang="pt-BR" sz="2400" b="0" i="0" dirty="0">
                <a:solidFill>
                  <a:srgbClr val="333333"/>
                </a:solidFill>
                <a:effectLst/>
                <a:latin typeface="RobotoRegular"/>
                <a:ea typeface="Roboto Thin" panose="020B0604020202020204" pitchFamily="2" charset="0"/>
              </a:rPr>
              <a:t>Taxa de Performance</a:t>
            </a:r>
          </a:p>
          <a:p>
            <a:pPr lvl="3">
              <a:buFont typeface="Wingdings" panose="05000000000000000000" pitchFamily="2" charset="2"/>
              <a:buChar char="ü"/>
            </a:pPr>
            <a:endParaRPr lang="pt-BR" sz="2400" b="0" i="0" dirty="0">
              <a:solidFill>
                <a:srgbClr val="333333"/>
              </a:solidFill>
              <a:effectLst/>
              <a:latin typeface="RobotoRegular"/>
              <a:ea typeface="Roboto Thin" panose="020B0604020202020204" pitchFamily="2" charset="0"/>
            </a:endParaRPr>
          </a:p>
          <a:p>
            <a:pPr lvl="3">
              <a:buFont typeface="Wingdings" panose="05000000000000000000" pitchFamily="2" charset="2"/>
              <a:buChar char="ü"/>
            </a:pPr>
            <a:r>
              <a:rPr lang="pt-BR" sz="2400" dirty="0">
                <a:solidFill>
                  <a:srgbClr val="333333"/>
                </a:solidFill>
                <a:latin typeface="RobotoRegular"/>
                <a:ea typeface="Roboto Thin" panose="020B0604020202020204" pitchFamily="2" charset="0"/>
              </a:rPr>
              <a:t>Imposto de Renda</a:t>
            </a:r>
          </a:p>
          <a:p>
            <a:pPr lvl="3">
              <a:buFont typeface="Wingdings" panose="05000000000000000000" pitchFamily="2" charset="2"/>
              <a:buChar char="ü"/>
            </a:pPr>
            <a:endParaRPr lang="pt-BR" sz="2400" dirty="0">
              <a:solidFill>
                <a:srgbClr val="333333"/>
              </a:solidFill>
              <a:latin typeface="RobotoRegular"/>
              <a:ea typeface="Roboto Thin" panose="020B0604020202020204" pitchFamily="2" charset="0"/>
            </a:endParaRPr>
          </a:p>
          <a:p>
            <a:pPr lvl="3">
              <a:buFont typeface="Wingdings" panose="05000000000000000000" pitchFamily="2" charset="2"/>
              <a:buChar char="ü"/>
            </a:pPr>
            <a:r>
              <a:rPr lang="pt-BR" sz="2400" b="0" i="0" dirty="0">
                <a:solidFill>
                  <a:srgbClr val="333333"/>
                </a:solidFill>
                <a:effectLst/>
                <a:latin typeface="RobotoRegular"/>
                <a:ea typeface="Roboto Thin" panose="020B0604020202020204" pitchFamily="2" charset="0"/>
              </a:rPr>
              <a:t>Imposto sobre Operações Financeiras</a:t>
            </a:r>
          </a:p>
          <a:p>
            <a:pPr algn="l"/>
            <a:endParaRPr lang="pt-BR" sz="2400" dirty="0">
              <a:solidFill>
                <a:srgbClr val="333333"/>
              </a:solidFill>
              <a:latin typeface="RobotoRegular"/>
            </a:endParaRPr>
          </a:p>
          <a:p>
            <a:pPr marL="0" indent="0" algn="l">
              <a:buNone/>
            </a:pPr>
            <a:endParaRPr lang="pt-BR" sz="900" b="1" i="0" dirty="0">
              <a:solidFill>
                <a:srgbClr val="333333"/>
              </a:solidFill>
              <a:effectLst/>
              <a:latin typeface="RobotoRegular"/>
            </a:endParaRPr>
          </a:p>
          <a:p>
            <a:pPr algn="l"/>
            <a:endParaRPr lang="pt-BR" sz="900" b="1" i="0" dirty="0">
              <a:solidFill>
                <a:srgbClr val="333333"/>
              </a:solidFill>
              <a:effectLst/>
              <a:latin typeface="RobotoRegular"/>
            </a:endParaRP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F2342429-0B35-B3FA-A1AD-D078292A8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Mulher com blusa branca&#10;&#10;Descrição gerada automaticamente">
            <a:extLst>
              <a:ext uri="{FF2B5EF4-FFF2-40B4-BE49-F238E27FC236}">
                <a16:creationId xmlns:a16="http://schemas.microsoft.com/office/drawing/2014/main" id="{AFA1C362-AFF6-EECD-2213-358248C61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77" y="581471"/>
            <a:ext cx="3860065" cy="6276529"/>
          </a:xfrm>
          <a:prstGeom prst="rect">
            <a:avLst/>
          </a:prstGeom>
        </p:spPr>
      </p:pic>
      <p:pic>
        <p:nvPicPr>
          <p:cNvPr id="7" name="Imagem 6" descr="Homem em pé com terno e gravata&#10;&#10;Descrição gerada automaticamente">
            <a:extLst>
              <a:ext uri="{FF2B5EF4-FFF2-40B4-BE49-F238E27FC236}">
                <a16:creationId xmlns:a16="http://schemas.microsoft.com/office/drawing/2014/main" id="{6EBBD036-E03D-0B63-B941-66E398FC2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212" y="246274"/>
            <a:ext cx="4601055" cy="10511292"/>
          </a:xfrm>
          <a:prstGeom prst="rect">
            <a:avLst/>
          </a:prstGeom>
        </p:spPr>
      </p:pic>
    </p:spTree>
    <p:extLst>
      <p:ext uri="{BB962C8B-B14F-4D97-AF65-F5344CB8AC3E}">
        <p14:creationId xmlns:p14="http://schemas.microsoft.com/office/powerpoint/2010/main" val="357924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normAutofit/>
          </a:bodyPr>
          <a:lstStyle/>
          <a:p>
            <a:pPr algn="l"/>
            <a:r>
              <a:rPr lang="pt-BR" sz="2400" b="0" i="0" dirty="0">
                <a:solidFill>
                  <a:srgbClr val="333333"/>
                </a:solidFill>
                <a:effectLst/>
                <a:latin typeface="RobotoRegular"/>
                <a:ea typeface="Roboto Thin" panose="020B0604020202020204" pitchFamily="2" charset="0"/>
              </a:rPr>
              <a:t> TAXAS &amp; IMPOSTOS</a:t>
            </a:r>
          </a:p>
          <a:p>
            <a:pPr algn="l"/>
            <a:endParaRPr lang="pt-BR" sz="2400" b="0" i="0" dirty="0">
              <a:solidFill>
                <a:srgbClr val="333333"/>
              </a:solidFill>
              <a:effectLst/>
              <a:latin typeface="RobotoRegular"/>
              <a:ea typeface="Roboto Thin" panose="020B0604020202020204" pitchFamily="2" charset="0"/>
            </a:endParaRPr>
          </a:p>
          <a:p>
            <a:pPr lvl="3">
              <a:buFont typeface="Wingdings" panose="05000000000000000000" pitchFamily="2" charset="2"/>
              <a:buChar char="ü"/>
            </a:pPr>
            <a:r>
              <a:rPr lang="pt-BR" sz="2400" dirty="0">
                <a:solidFill>
                  <a:srgbClr val="333333"/>
                </a:solidFill>
                <a:latin typeface="RobotoRegular"/>
                <a:ea typeface="Roboto Thin" panose="020B0604020202020204" pitchFamily="2" charset="0"/>
              </a:rPr>
              <a:t>Taxa de Administração</a:t>
            </a:r>
          </a:p>
          <a:p>
            <a:pPr lvl="3">
              <a:buFont typeface="Wingdings" panose="05000000000000000000" pitchFamily="2" charset="2"/>
              <a:buChar char="ü"/>
            </a:pPr>
            <a:endParaRPr lang="pt-BR" sz="2400" dirty="0">
              <a:solidFill>
                <a:srgbClr val="333333"/>
              </a:solidFill>
              <a:latin typeface="RobotoRegular"/>
              <a:ea typeface="Roboto Thin" panose="020B0604020202020204" pitchFamily="2" charset="0"/>
            </a:endParaRPr>
          </a:p>
          <a:p>
            <a:pPr algn="l"/>
            <a:endParaRPr lang="pt-BR" sz="2400" dirty="0">
              <a:solidFill>
                <a:srgbClr val="333333"/>
              </a:solidFill>
              <a:latin typeface="RobotoRegular"/>
            </a:endParaRPr>
          </a:p>
          <a:p>
            <a:pPr marL="0" indent="0" algn="l">
              <a:buNone/>
            </a:pPr>
            <a:endParaRPr lang="pt-BR" sz="900" b="1" i="0" dirty="0">
              <a:solidFill>
                <a:srgbClr val="333333"/>
              </a:solidFill>
              <a:effectLst/>
              <a:latin typeface="RobotoRegular"/>
            </a:endParaRPr>
          </a:p>
          <a:p>
            <a:pPr algn="l"/>
            <a:endParaRPr lang="pt-BR" sz="900" b="1" i="0" dirty="0">
              <a:solidFill>
                <a:srgbClr val="333333"/>
              </a:solidFill>
              <a:effectLst/>
              <a:latin typeface="RobotoRegular"/>
            </a:endParaRP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F2342429-0B35-B3FA-A1AD-D078292A8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2" name="Retângulo 1">
            <a:extLst>
              <a:ext uri="{FF2B5EF4-FFF2-40B4-BE49-F238E27FC236}">
                <a16:creationId xmlns:a16="http://schemas.microsoft.com/office/drawing/2014/main" id="{B89E0049-837F-DF97-4B9A-270B8D9D8541}"/>
              </a:ext>
            </a:extLst>
          </p:cNvPr>
          <p:cNvSpPr/>
          <p:nvPr/>
        </p:nvSpPr>
        <p:spPr>
          <a:xfrm>
            <a:off x="1749416" y="4103926"/>
            <a:ext cx="8754128"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Calculada sobre o Patrimônio</a:t>
            </a:r>
          </a:p>
        </p:txBody>
      </p:sp>
    </p:spTree>
    <p:extLst>
      <p:ext uri="{BB962C8B-B14F-4D97-AF65-F5344CB8AC3E}">
        <p14:creationId xmlns:p14="http://schemas.microsoft.com/office/powerpoint/2010/main" val="3778990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normAutofit/>
          </a:bodyPr>
          <a:lstStyle/>
          <a:p>
            <a:pPr algn="l"/>
            <a:r>
              <a:rPr lang="pt-BR" sz="2400" b="0" i="0" dirty="0">
                <a:solidFill>
                  <a:srgbClr val="333333"/>
                </a:solidFill>
                <a:effectLst/>
                <a:latin typeface="RobotoRegular"/>
                <a:ea typeface="Roboto Thin" panose="020B0604020202020204" pitchFamily="2" charset="0"/>
              </a:rPr>
              <a:t> TAXAS &amp; IMPOSTOS</a:t>
            </a:r>
          </a:p>
          <a:p>
            <a:pPr algn="l"/>
            <a:endParaRPr lang="pt-BR" sz="2400" b="0" i="0" dirty="0">
              <a:solidFill>
                <a:srgbClr val="333333"/>
              </a:solidFill>
              <a:effectLst/>
              <a:latin typeface="RobotoRegular"/>
              <a:ea typeface="Roboto Thin" panose="020B0604020202020204" pitchFamily="2" charset="0"/>
            </a:endParaRPr>
          </a:p>
          <a:p>
            <a:pPr lvl="3">
              <a:buFont typeface="Wingdings" panose="05000000000000000000" pitchFamily="2" charset="2"/>
              <a:buChar char="ü"/>
            </a:pPr>
            <a:r>
              <a:rPr lang="pt-BR" sz="2400" dirty="0">
                <a:solidFill>
                  <a:srgbClr val="333333"/>
                </a:solidFill>
                <a:latin typeface="RobotoRegular"/>
                <a:ea typeface="Roboto Thin" panose="020B0604020202020204" pitchFamily="2" charset="0"/>
              </a:rPr>
              <a:t>Taxa de Performance</a:t>
            </a:r>
          </a:p>
          <a:p>
            <a:pPr lvl="3">
              <a:buFont typeface="Wingdings" panose="05000000000000000000" pitchFamily="2" charset="2"/>
              <a:buChar char="ü"/>
            </a:pPr>
            <a:endParaRPr lang="pt-BR" sz="2400" dirty="0">
              <a:solidFill>
                <a:srgbClr val="333333"/>
              </a:solidFill>
              <a:latin typeface="RobotoRegular"/>
              <a:ea typeface="Roboto Thin" panose="020B0604020202020204" pitchFamily="2" charset="0"/>
            </a:endParaRPr>
          </a:p>
          <a:p>
            <a:pPr algn="l"/>
            <a:endParaRPr lang="pt-BR" sz="2400" dirty="0">
              <a:solidFill>
                <a:srgbClr val="333333"/>
              </a:solidFill>
              <a:latin typeface="RobotoRegular"/>
            </a:endParaRPr>
          </a:p>
          <a:p>
            <a:pPr marL="0" indent="0" algn="l">
              <a:buNone/>
            </a:pPr>
            <a:endParaRPr lang="pt-BR" sz="900" b="1" i="0" dirty="0">
              <a:solidFill>
                <a:srgbClr val="333333"/>
              </a:solidFill>
              <a:effectLst/>
              <a:latin typeface="RobotoRegular"/>
            </a:endParaRPr>
          </a:p>
          <a:p>
            <a:pPr algn="l"/>
            <a:endParaRPr lang="pt-BR" sz="900" b="1" i="0" dirty="0">
              <a:solidFill>
                <a:srgbClr val="333333"/>
              </a:solidFill>
              <a:effectLst/>
              <a:latin typeface="RobotoRegular"/>
            </a:endParaRP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F2342429-0B35-B3FA-A1AD-D078292A8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7" name="Retângulo 6">
            <a:extLst>
              <a:ext uri="{FF2B5EF4-FFF2-40B4-BE49-F238E27FC236}">
                <a16:creationId xmlns:a16="http://schemas.microsoft.com/office/drawing/2014/main" id="{8D9FD4FB-5131-B5CE-771C-EF6F99684E57}"/>
              </a:ext>
            </a:extLst>
          </p:cNvPr>
          <p:cNvSpPr/>
          <p:nvPr/>
        </p:nvSpPr>
        <p:spPr>
          <a:xfrm>
            <a:off x="927722" y="4103926"/>
            <a:ext cx="10397526"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Calculada utilizando um parâmetro</a:t>
            </a:r>
          </a:p>
        </p:txBody>
      </p:sp>
    </p:spTree>
    <p:extLst>
      <p:ext uri="{BB962C8B-B14F-4D97-AF65-F5344CB8AC3E}">
        <p14:creationId xmlns:p14="http://schemas.microsoft.com/office/powerpoint/2010/main" val="214309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normAutofit fontScale="92500" lnSpcReduction="10000"/>
          </a:bodyPr>
          <a:lstStyle/>
          <a:p>
            <a:pPr algn="l"/>
            <a:r>
              <a:rPr lang="pt-BR" b="0" i="0" dirty="0">
                <a:solidFill>
                  <a:srgbClr val="333333"/>
                </a:solidFill>
                <a:effectLst/>
                <a:latin typeface="RobotoRegular"/>
              </a:rPr>
              <a:t> </a:t>
            </a:r>
            <a:r>
              <a:rPr lang="pt-BR" sz="2400" b="0" i="0" dirty="0">
                <a:solidFill>
                  <a:srgbClr val="333333"/>
                </a:solidFill>
                <a:effectLst/>
                <a:latin typeface="RobotoRegular"/>
              </a:rPr>
              <a:t>Para efeitos de tributação*, os fundos são divididos em três tipos:</a:t>
            </a:r>
          </a:p>
          <a:p>
            <a:pPr algn="l"/>
            <a:endParaRPr lang="pt-BR" sz="2400" b="0" i="0" dirty="0">
              <a:solidFill>
                <a:srgbClr val="333333"/>
              </a:solidFill>
              <a:effectLst/>
              <a:latin typeface="RobotoRegular"/>
            </a:endParaRPr>
          </a:p>
          <a:p>
            <a:pPr algn="l"/>
            <a:r>
              <a:rPr lang="pt-BR" b="1" i="0" dirty="0">
                <a:solidFill>
                  <a:srgbClr val="333333"/>
                </a:solidFill>
                <a:effectLst/>
                <a:latin typeface="RobotoRegular"/>
              </a:rPr>
              <a:t>• Fundos de longo prazo</a:t>
            </a:r>
            <a:r>
              <a:rPr lang="pt-BR" b="0" i="0" dirty="0">
                <a:solidFill>
                  <a:srgbClr val="333333"/>
                </a:solidFill>
                <a:effectLst/>
                <a:latin typeface="RobotoRegular"/>
              </a:rPr>
              <a:t>: papéis com vencimento em mais de 365 dias, em média</a:t>
            </a:r>
          </a:p>
          <a:p>
            <a:pPr algn="l"/>
            <a:br>
              <a:rPr lang="pt-BR" b="0" i="0" dirty="0">
                <a:solidFill>
                  <a:srgbClr val="333333"/>
                </a:solidFill>
                <a:effectLst/>
                <a:latin typeface="RobotoRegular"/>
              </a:rPr>
            </a:br>
            <a:r>
              <a:rPr lang="pt-BR" b="1" i="0" dirty="0">
                <a:solidFill>
                  <a:srgbClr val="333333"/>
                </a:solidFill>
                <a:effectLst/>
                <a:latin typeface="RobotoRegular"/>
              </a:rPr>
              <a:t>• Fundos curto prazo</a:t>
            </a:r>
            <a:r>
              <a:rPr lang="pt-BR" b="0" i="0" dirty="0">
                <a:solidFill>
                  <a:srgbClr val="333333"/>
                </a:solidFill>
                <a:effectLst/>
                <a:latin typeface="RobotoRegular"/>
              </a:rPr>
              <a:t>: papéis com vencimento em menos de 365 dias, em média</a:t>
            </a:r>
          </a:p>
          <a:p>
            <a:pPr algn="l"/>
            <a:br>
              <a:rPr lang="pt-BR" b="0" i="0" dirty="0">
                <a:solidFill>
                  <a:srgbClr val="333333"/>
                </a:solidFill>
                <a:effectLst/>
                <a:latin typeface="RobotoRegular"/>
              </a:rPr>
            </a:br>
            <a:r>
              <a:rPr lang="pt-BR" b="1" i="0" dirty="0">
                <a:solidFill>
                  <a:srgbClr val="333333"/>
                </a:solidFill>
                <a:effectLst/>
                <a:latin typeface="RobotoRegular"/>
              </a:rPr>
              <a:t>• Fundos de ações</a:t>
            </a:r>
          </a:p>
          <a:p>
            <a:pPr algn="l"/>
            <a:endParaRPr lang="pt-BR" b="1" dirty="0">
              <a:solidFill>
                <a:srgbClr val="333333"/>
              </a:solidFill>
              <a:latin typeface="RobotoRegular"/>
            </a:endParaRPr>
          </a:p>
          <a:p>
            <a:pPr algn="l"/>
            <a:r>
              <a:rPr lang="pt-BR" sz="900" b="1" i="0" dirty="0">
                <a:solidFill>
                  <a:srgbClr val="333333"/>
                </a:solidFill>
                <a:effectLst/>
                <a:latin typeface="RobotoRegular"/>
              </a:rPr>
              <a:t>*o imposto é retido na fonte</a:t>
            </a:r>
          </a:p>
          <a:p>
            <a:pPr algn="l"/>
            <a:endParaRPr lang="pt-BR" sz="900" b="1" i="0" dirty="0">
              <a:solidFill>
                <a:srgbClr val="333333"/>
              </a:solidFill>
              <a:effectLst/>
              <a:latin typeface="RobotoRegular"/>
            </a:endParaRP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B0718C76-6C9A-2B62-B52B-EF00B8873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823658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lstStyle/>
          <a:p>
            <a:pPr algn="l"/>
            <a:r>
              <a:rPr lang="pt-BR" b="1" i="0" dirty="0">
                <a:solidFill>
                  <a:srgbClr val="333333"/>
                </a:solidFill>
                <a:effectLst/>
                <a:latin typeface="RobotoRegular"/>
              </a:rPr>
              <a:t>• </a:t>
            </a:r>
            <a:r>
              <a:rPr lang="pt-BR" sz="3200" b="1" i="0" dirty="0">
                <a:solidFill>
                  <a:srgbClr val="333333"/>
                </a:solidFill>
                <a:effectLst/>
                <a:latin typeface="RobotoRegular"/>
              </a:rPr>
              <a:t>Fundos de longo prazo</a:t>
            </a:r>
          </a:p>
          <a:p>
            <a:pPr algn="l"/>
            <a:endParaRPr lang="pt-BR" b="1" dirty="0">
              <a:solidFill>
                <a:srgbClr val="333333"/>
              </a:solidFill>
              <a:latin typeface="RobotoRegular"/>
            </a:endParaRPr>
          </a:p>
          <a:p>
            <a:pPr lvl="3">
              <a:buFont typeface="Wingdings" panose="05000000000000000000" pitchFamily="2" charset="2"/>
              <a:buChar char="v"/>
            </a:pPr>
            <a:r>
              <a:rPr lang="pt-BR" sz="1800" b="1" i="0" dirty="0">
                <a:solidFill>
                  <a:srgbClr val="666666"/>
                </a:solidFill>
                <a:effectLst/>
                <a:latin typeface="RobotoRegular"/>
              </a:rPr>
              <a:t>22,5%</a:t>
            </a:r>
            <a:r>
              <a:rPr lang="pt-BR" sz="1800" b="0" i="0" dirty="0">
                <a:solidFill>
                  <a:srgbClr val="666666"/>
                </a:solidFill>
                <a:effectLst/>
                <a:latin typeface="RobotoRegular"/>
              </a:rPr>
              <a:t> em aplicações que permanecem por até 180 dias</a:t>
            </a:r>
          </a:p>
          <a:p>
            <a:pPr lvl="3">
              <a:buFont typeface="Wingdings" panose="05000000000000000000" pitchFamily="2" charset="2"/>
              <a:buChar char="v"/>
            </a:pPr>
            <a:endParaRPr lang="pt-BR" sz="1800" b="0" i="0" dirty="0">
              <a:solidFill>
                <a:srgbClr val="666666"/>
              </a:solidFill>
              <a:effectLst/>
              <a:latin typeface="RobotoRegular"/>
            </a:endParaRPr>
          </a:p>
          <a:p>
            <a:pPr lvl="3">
              <a:buFont typeface="Wingdings" panose="05000000000000000000" pitchFamily="2" charset="2"/>
              <a:buChar char="v"/>
            </a:pPr>
            <a:r>
              <a:rPr lang="pt-BR" sz="1800" b="1" i="0" dirty="0">
                <a:solidFill>
                  <a:srgbClr val="666666"/>
                </a:solidFill>
                <a:effectLst/>
                <a:latin typeface="RobotoRegular"/>
              </a:rPr>
              <a:t>20,0%</a:t>
            </a:r>
            <a:r>
              <a:rPr lang="pt-BR" sz="1800" b="0" i="0" dirty="0">
                <a:solidFill>
                  <a:srgbClr val="666666"/>
                </a:solidFill>
                <a:effectLst/>
                <a:latin typeface="RobotoRegular"/>
              </a:rPr>
              <a:t> em aplicações que permanecem de 181 dias a 360 dias</a:t>
            </a:r>
          </a:p>
          <a:p>
            <a:pPr lvl="3">
              <a:buFont typeface="Wingdings" panose="05000000000000000000" pitchFamily="2" charset="2"/>
              <a:buChar char="v"/>
            </a:pPr>
            <a:endParaRPr lang="pt-BR" sz="1800" b="0" i="0" dirty="0">
              <a:solidFill>
                <a:srgbClr val="666666"/>
              </a:solidFill>
              <a:effectLst/>
              <a:latin typeface="RobotoRegular"/>
            </a:endParaRPr>
          </a:p>
          <a:p>
            <a:pPr lvl="3">
              <a:buFont typeface="Wingdings" panose="05000000000000000000" pitchFamily="2" charset="2"/>
              <a:buChar char="v"/>
            </a:pPr>
            <a:r>
              <a:rPr lang="pt-BR" sz="1800" b="1" i="0" dirty="0">
                <a:solidFill>
                  <a:srgbClr val="666666"/>
                </a:solidFill>
                <a:effectLst/>
                <a:latin typeface="RobotoRegular"/>
              </a:rPr>
              <a:t>17,5%</a:t>
            </a:r>
            <a:r>
              <a:rPr lang="pt-BR" sz="1800" b="0" i="0" dirty="0">
                <a:solidFill>
                  <a:srgbClr val="666666"/>
                </a:solidFill>
                <a:effectLst/>
                <a:latin typeface="RobotoRegular"/>
              </a:rPr>
              <a:t> em aplicações que permanecem de 361 dias a 720 dias</a:t>
            </a:r>
          </a:p>
          <a:p>
            <a:pPr lvl="3">
              <a:buFont typeface="Wingdings" panose="05000000000000000000" pitchFamily="2" charset="2"/>
              <a:buChar char="v"/>
            </a:pPr>
            <a:endParaRPr lang="pt-BR" sz="1800" b="0" i="0" dirty="0">
              <a:solidFill>
                <a:srgbClr val="666666"/>
              </a:solidFill>
              <a:effectLst/>
              <a:latin typeface="RobotoRegular"/>
            </a:endParaRPr>
          </a:p>
          <a:p>
            <a:pPr lvl="3">
              <a:buFont typeface="Wingdings" panose="05000000000000000000" pitchFamily="2" charset="2"/>
              <a:buChar char="v"/>
            </a:pPr>
            <a:r>
              <a:rPr lang="pt-BR" sz="1800" b="1" i="0" dirty="0">
                <a:solidFill>
                  <a:srgbClr val="666666"/>
                </a:solidFill>
                <a:effectLst/>
                <a:latin typeface="RobotoRegular"/>
              </a:rPr>
              <a:t>15,0% </a:t>
            </a:r>
            <a:r>
              <a:rPr lang="pt-BR" sz="1800" b="0" i="0" dirty="0">
                <a:solidFill>
                  <a:srgbClr val="666666"/>
                </a:solidFill>
                <a:effectLst/>
                <a:latin typeface="RobotoRegular"/>
              </a:rPr>
              <a:t>em aplicações que permanecem por 721 dias ou mais.</a:t>
            </a:r>
          </a:p>
          <a:p>
            <a:pPr algn="l"/>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70FA3F2A-C56A-B407-3956-62F8702A7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55318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lstStyle/>
          <a:p>
            <a:pPr algn="l"/>
            <a:r>
              <a:rPr lang="pt-BR" b="1" i="0" dirty="0">
                <a:solidFill>
                  <a:srgbClr val="333333"/>
                </a:solidFill>
                <a:effectLst/>
                <a:latin typeface="RobotoRegular"/>
              </a:rPr>
              <a:t>• </a:t>
            </a:r>
            <a:r>
              <a:rPr lang="pt-BR" sz="3200" b="1" i="0" dirty="0">
                <a:solidFill>
                  <a:srgbClr val="333333"/>
                </a:solidFill>
                <a:effectLst/>
                <a:latin typeface="RobotoRegular"/>
              </a:rPr>
              <a:t>Fundos de curto prazo</a:t>
            </a:r>
          </a:p>
          <a:p>
            <a:pPr algn="l"/>
            <a:endParaRPr lang="pt-BR" b="1" dirty="0">
              <a:solidFill>
                <a:srgbClr val="333333"/>
              </a:solidFill>
              <a:latin typeface="RobotoRegular"/>
            </a:endParaRPr>
          </a:p>
          <a:p>
            <a:pPr lvl="3">
              <a:buFont typeface="Wingdings" panose="05000000000000000000" pitchFamily="2" charset="2"/>
              <a:buChar char="v"/>
            </a:pPr>
            <a:r>
              <a:rPr lang="pt-BR" sz="1800" b="1" i="0" dirty="0">
                <a:solidFill>
                  <a:srgbClr val="666666"/>
                </a:solidFill>
                <a:effectLst/>
                <a:latin typeface="RobotoRegular"/>
              </a:rPr>
              <a:t>22,5%</a:t>
            </a:r>
            <a:r>
              <a:rPr lang="pt-BR" sz="1800" b="0" i="0" dirty="0">
                <a:solidFill>
                  <a:srgbClr val="666666"/>
                </a:solidFill>
                <a:effectLst/>
                <a:latin typeface="RobotoRegular"/>
              </a:rPr>
              <a:t> em aplicações que permanecem por até 180 dias</a:t>
            </a:r>
          </a:p>
          <a:p>
            <a:pPr lvl="3">
              <a:buFont typeface="Wingdings" panose="05000000000000000000" pitchFamily="2" charset="2"/>
              <a:buChar char="v"/>
            </a:pPr>
            <a:endParaRPr lang="pt-BR" sz="1800" b="0" i="0" dirty="0">
              <a:solidFill>
                <a:srgbClr val="666666"/>
              </a:solidFill>
              <a:effectLst/>
              <a:latin typeface="RobotoRegular"/>
            </a:endParaRPr>
          </a:p>
          <a:p>
            <a:pPr lvl="3">
              <a:buFont typeface="Wingdings" panose="05000000000000000000" pitchFamily="2" charset="2"/>
              <a:buChar char="v"/>
            </a:pPr>
            <a:r>
              <a:rPr lang="pt-BR" sz="1800" b="1" i="0" dirty="0">
                <a:solidFill>
                  <a:srgbClr val="666666"/>
                </a:solidFill>
                <a:effectLst/>
                <a:latin typeface="RobotoRegular"/>
              </a:rPr>
              <a:t>20,0%</a:t>
            </a:r>
            <a:r>
              <a:rPr lang="pt-BR" sz="1800" b="0" i="0" dirty="0">
                <a:solidFill>
                  <a:srgbClr val="666666"/>
                </a:solidFill>
                <a:effectLst/>
                <a:latin typeface="RobotoRegular"/>
              </a:rPr>
              <a:t> em aplicações que permanecem de 181 dias ou mais.</a:t>
            </a:r>
          </a:p>
          <a:p>
            <a:pPr lvl="3">
              <a:buFont typeface="Wingdings" panose="05000000000000000000" pitchFamily="2" charset="2"/>
              <a:buChar char="v"/>
            </a:pPr>
            <a:endParaRPr lang="pt-BR" sz="1800" b="0" i="0" dirty="0">
              <a:solidFill>
                <a:srgbClr val="666666"/>
              </a:solidFill>
              <a:effectLst/>
              <a:latin typeface="RobotoRegular"/>
            </a:endParaRPr>
          </a:p>
          <a:p>
            <a:pPr algn="l"/>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604AE7DF-5A78-3CEE-97DA-2C0B1BDF0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867567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lstStyle/>
          <a:p>
            <a:pPr algn="l"/>
            <a:r>
              <a:rPr lang="pt-BR" b="1" i="0" dirty="0">
                <a:solidFill>
                  <a:srgbClr val="333333"/>
                </a:solidFill>
                <a:effectLst/>
                <a:latin typeface="RobotoRegular"/>
              </a:rPr>
              <a:t>• </a:t>
            </a:r>
            <a:r>
              <a:rPr lang="pt-BR" sz="3200" b="1" i="0" dirty="0">
                <a:solidFill>
                  <a:srgbClr val="333333"/>
                </a:solidFill>
                <a:effectLst/>
                <a:latin typeface="RobotoRegular"/>
              </a:rPr>
              <a:t>Fundos ações</a:t>
            </a:r>
          </a:p>
          <a:p>
            <a:pPr algn="l"/>
            <a:endParaRPr lang="pt-BR" b="1" dirty="0">
              <a:solidFill>
                <a:srgbClr val="333333"/>
              </a:solidFill>
              <a:latin typeface="RobotoRegular"/>
            </a:endParaRPr>
          </a:p>
          <a:p>
            <a:pPr lvl="3">
              <a:buFont typeface="Wingdings" panose="05000000000000000000" pitchFamily="2" charset="2"/>
              <a:buChar char="v"/>
            </a:pPr>
            <a:r>
              <a:rPr lang="pt-BR" sz="1800" b="1" dirty="0">
                <a:solidFill>
                  <a:srgbClr val="666666"/>
                </a:solidFill>
                <a:latin typeface="RobotoRegular"/>
              </a:rPr>
              <a:t>1</a:t>
            </a:r>
            <a:r>
              <a:rPr lang="pt-BR" sz="1800" b="1" i="0" dirty="0">
                <a:solidFill>
                  <a:srgbClr val="666666"/>
                </a:solidFill>
                <a:effectLst/>
                <a:latin typeface="RobotoRegular"/>
              </a:rPr>
              <a:t>5%</a:t>
            </a:r>
            <a:r>
              <a:rPr lang="pt-BR" sz="1800" b="0" i="0" dirty="0">
                <a:solidFill>
                  <a:srgbClr val="666666"/>
                </a:solidFill>
                <a:effectLst/>
                <a:latin typeface="RobotoRegular"/>
              </a:rPr>
              <a:t> no resgate</a:t>
            </a:r>
          </a:p>
          <a:p>
            <a:pPr lvl="3">
              <a:buFont typeface="Wingdings" panose="05000000000000000000" pitchFamily="2" charset="2"/>
              <a:buChar char="v"/>
            </a:pPr>
            <a:endParaRPr lang="pt-BR" sz="1800" b="0" i="0" dirty="0">
              <a:solidFill>
                <a:srgbClr val="666666"/>
              </a:solidFill>
              <a:effectLst/>
              <a:latin typeface="RobotoRegular"/>
            </a:endParaRPr>
          </a:p>
          <a:p>
            <a:pPr marL="566928" lvl="3" indent="0">
              <a:buNone/>
            </a:pPr>
            <a:endParaRPr lang="pt-BR" sz="1800" b="0" i="0" dirty="0">
              <a:solidFill>
                <a:srgbClr val="666666"/>
              </a:solidFill>
              <a:effectLst/>
              <a:latin typeface="RobotoRegular"/>
            </a:endParaRPr>
          </a:p>
          <a:p>
            <a:pPr algn="l"/>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6B9BAE4E-09BE-FCB1-E46D-6D8B6480F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207084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58621-8221-49D0-AA6F-8F37D20FC507}"/>
              </a:ext>
            </a:extLst>
          </p:cNvPr>
          <p:cNvSpPr>
            <a:spLocks noGrp="1"/>
          </p:cNvSpPr>
          <p:nvPr>
            <p:ph type="title"/>
          </p:nvPr>
        </p:nvSpPr>
        <p:spPr/>
        <p:txBody>
          <a:bodyPr/>
          <a:lstStyle/>
          <a:p>
            <a:r>
              <a:rPr lang="pt-BR" dirty="0"/>
              <a:t>FUNDOS DE INVESTIMENTOS</a:t>
            </a:r>
          </a:p>
        </p:txBody>
      </p:sp>
      <p:sp>
        <p:nvSpPr>
          <p:cNvPr id="3" name="Espaço Reservado para Conteúdo 2">
            <a:extLst>
              <a:ext uri="{FF2B5EF4-FFF2-40B4-BE49-F238E27FC236}">
                <a16:creationId xmlns:a16="http://schemas.microsoft.com/office/drawing/2014/main" id="{6DEF3603-0D03-47B7-9F70-114BBB1AAB6F}"/>
              </a:ext>
            </a:extLst>
          </p:cNvPr>
          <p:cNvSpPr>
            <a:spLocks noGrp="1"/>
          </p:cNvSpPr>
          <p:nvPr>
            <p:ph idx="1"/>
          </p:nvPr>
        </p:nvSpPr>
        <p:spPr/>
        <p:txBody>
          <a:bodyPr>
            <a:normAutofit/>
          </a:bodyPr>
          <a:lstStyle/>
          <a:p>
            <a:endParaRPr lang="pt-BR" b="0" i="0" dirty="0">
              <a:solidFill>
                <a:srgbClr val="6A6A6A"/>
              </a:solidFill>
              <a:effectLst/>
              <a:latin typeface="Tahoma" panose="020B0604030504040204" pitchFamily="34" charset="0"/>
            </a:endParaRPr>
          </a:p>
          <a:p>
            <a:r>
              <a:rPr lang="pt-BR" sz="2800" dirty="0">
                <a:solidFill>
                  <a:srgbClr val="232323"/>
                </a:solidFill>
                <a:latin typeface="RobotoRegular"/>
              </a:rPr>
              <a:t>É uma comunhão de recursos, captados de pessoas físicas ou jurídicas, com o objetivo de obter ganhos financeiros a partir da aplicação em títulos e valores mobiliários. Isto é: os recursos de todos os investidores de um fundo de investimento são usados para comprar bens (títulos) que são de todos os investidores, na proporção de seus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76910616-996A-9377-A41D-77F567609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683751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normAutofit lnSpcReduction="10000"/>
          </a:bodyPr>
          <a:lstStyle/>
          <a:p>
            <a:pPr algn="l"/>
            <a:r>
              <a:rPr lang="pt-BR" b="1" i="0" dirty="0">
                <a:solidFill>
                  <a:srgbClr val="333333"/>
                </a:solidFill>
                <a:effectLst/>
                <a:latin typeface="RobotoRegular"/>
              </a:rPr>
              <a:t>• </a:t>
            </a:r>
            <a:r>
              <a:rPr lang="pt-BR" sz="3200" b="1" i="0" dirty="0" err="1">
                <a:solidFill>
                  <a:srgbClr val="333333"/>
                </a:solidFill>
                <a:effectLst/>
                <a:latin typeface="RobotoRegular"/>
              </a:rPr>
              <a:t>Fiagro</a:t>
            </a:r>
            <a:endParaRPr lang="pt-BR" sz="3200" b="1" i="0" dirty="0">
              <a:solidFill>
                <a:srgbClr val="333333"/>
              </a:solidFill>
              <a:effectLst/>
              <a:latin typeface="RobotoRegular"/>
            </a:endParaRPr>
          </a:p>
          <a:p>
            <a:pPr algn="l"/>
            <a:endParaRPr lang="pt-BR" b="1" dirty="0">
              <a:solidFill>
                <a:srgbClr val="333333"/>
              </a:solidFill>
              <a:latin typeface="RobotoRegular"/>
            </a:endParaRPr>
          </a:p>
          <a:p>
            <a:pPr lvl="3">
              <a:buFont typeface="Wingdings" panose="05000000000000000000" pitchFamily="2" charset="2"/>
              <a:buChar char="v"/>
            </a:pPr>
            <a:r>
              <a:rPr lang="pt-BR" sz="1800" b="1" i="0" dirty="0">
                <a:solidFill>
                  <a:srgbClr val="666666"/>
                </a:solidFill>
                <a:effectLst/>
                <a:latin typeface="RobotoRegular"/>
              </a:rPr>
              <a:t>Criados em 2021 (regulamentação provisória):</a:t>
            </a:r>
          </a:p>
          <a:p>
            <a:pPr lvl="3">
              <a:buFont typeface="Wingdings" panose="05000000000000000000" pitchFamily="2" charset="2"/>
              <a:buChar char="v"/>
            </a:pPr>
            <a:endParaRPr lang="pt-BR" sz="1800" b="1" i="0" dirty="0">
              <a:solidFill>
                <a:srgbClr val="666666"/>
              </a:solidFill>
              <a:effectLst/>
              <a:latin typeface="RobotoRegular"/>
            </a:endParaRPr>
          </a:p>
          <a:p>
            <a:pPr lvl="4">
              <a:buFont typeface="Wingdings" panose="05000000000000000000" pitchFamily="2" charset="2"/>
              <a:buChar char="ü"/>
            </a:pPr>
            <a:r>
              <a:rPr lang="pt-BR" sz="1800" b="1" dirty="0">
                <a:solidFill>
                  <a:srgbClr val="666666"/>
                </a:solidFill>
                <a:latin typeface="RobotoRegular"/>
              </a:rPr>
              <a:t>São “parecidos” com os FII;</a:t>
            </a:r>
          </a:p>
          <a:p>
            <a:pPr lvl="4">
              <a:buFont typeface="Wingdings" panose="05000000000000000000" pitchFamily="2" charset="2"/>
              <a:buChar char="q"/>
            </a:pPr>
            <a:endParaRPr lang="pt-BR" sz="1800" b="1" dirty="0">
              <a:solidFill>
                <a:srgbClr val="666666"/>
              </a:solidFill>
              <a:latin typeface="RobotoRegular"/>
            </a:endParaRPr>
          </a:p>
          <a:p>
            <a:pPr lvl="7">
              <a:buFont typeface="Wingdings" panose="05000000000000000000" pitchFamily="2" charset="2"/>
              <a:buChar char="Ø"/>
            </a:pPr>
            <a:r>
              <a:rPr lang="pt-BR" sz="1900" b="1" dirty="0">
                <a:solidFill>
                  <a:srgbClr val="666666"/>
                </a:solidFill>
                <a:latin typeface="RobotoRegular"/>
              </a:rPr>
              <a:t>Não são obrigados a distribuir 95%;</a:t>
            </a:r>
          </a:p>
          <a:p>
            <a:pPr lvl="7">
              <a:buFont typeface="Wingdings" panose="05000000000000000000" pitchFamily="2" charset="2"/>
              <a:buChar char="Ø"/>
            </a:pPr>
            <a:r>
              <a:rPr lang="pt-BR" sz="1900" b="1" dirty="0">
                <a:solidFill>
                  <a:srgbClr val="666666"/>
                </a:solidFill>
                <a:latin typeface="RobotoRegular"/>
              </a:rPr>
              <a:t>São Isentos de IR na distribuição;</a:t>
            </a:r>
          </a:p>
          <a:p>
            <a:pPr lvl="7">
              <a:buFont typeface="Wingdings" panose="05000000000000000000" pitchFamily="2" charset="2"/>
              <a:buChar char="Ø"/>
            </a:pPr>
            <a:r>
              <a:rPr lang="pt-BR" sz="1900" b="1" dirty="0">
                <a:solidFill>
                  <a:srgbClr val="666666"/>
                </a:solidFill>
                <a:latin typeface="RobotoRegular"/>
              </a:rPr>
              <a:t>São tributados em 20 % na alienação;</a:t>
            </a:r>
          </a:p>
          <a:p>
            <a:pPr lvl="7">
              <a:buFont typeface="Wingdings" panose="05000000000000000000" pitchFamily="2" charset="2"/>
              <a:buChar char="Ø"/>
            </a:pPr>
            <a:r>
              <a:rPr lang="pt-BR" sz="1900" b="1" dirty="0">
                <a:solidFill>
                  <a:srgbClr val="666666"/>
                </a:solidFill>
                <a:latin typeface="RobotoRegular"/>
              </a:rPr>
              <a:t>São negociados na B3.</a:t>
            </a:r>
          </a:p>
          <a:p>
            <a:pPr lvl="5">
              <a:buFont typeface="Wingdings" panose="05000000000000000000" pitchFamily="2" charset="2"/>
              <a:buChar char="v"/>
            </a:pPr>
            <a:endParaRPr lang="pt-BR" sz="1900" b="1" dirty="0">
              <a:solidFill>
                <a:srgbClr val="666666"/>
              </a:solidFill>
              <a:latin typeface="RobotoRegular"/>
            </a:endParaRPr>
          </a:p>
          <a:p>
            <a:pPr lvl="4">
              <a:buFont typeface="Wingdings" panose="05000000000000000000" pitchFamily="2" charset="2"/>
              <a:buChar char="v"/>
            </a:pPr>
            <a:endParaRPr lang="pt-BR" sz="1800" b="0" i="0" dirty="0">
              <a:solidFill>
                <a:srgbClr val="666666"/>
              </a:solidFill>
              <a:effectLst/>
              <a:latin typeface="RobotoRegular"/>
            </a:endParaRPr>
          </a:p>
          <a:p>
            <a:pPr lvl="3">
              <a:buFont typeface="Wingdings" panose="05000000000000000000" pitchFamily="2" charset="2"/>
              <a:buChar char="v"/>
            </a:pPr>
            <a:endParaRPr lang="pt-BR" sz="1800" b="0" i="0" dirty="0">
              <a:solidFill>
                <a:srgbClr val="666666"/>
              </a:solidFill>
              <a:effectLst/>
              <a:latin typeface="RobotoRegular"/>
            </a:endParaRPr>
          </a:p>
          <a:p>
            <a:pPr marL="566928" lvl="3" indent="0">
              <a:buNone/>
            </a:pPr>
            <a:endParaRPr lang="pt-BR" sz="1800" b="0" i="0" dirty="0">
              <a:solidFill>
                <a:srgbClr val="666666"/>
              </a:solidFill>
              <a:effectLst/>
              <a:latin typeface="RobotoRegular"/>
            </a:endParaRPr>
          </a:p>
          <a:p>
            <a:pPr algn="l"/>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6B9BAE4E-09BE-FCB1-E46D-6D8B6480F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58773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3" name="Imagem 2" descr="Desenho de uma pessoa&#10;&#10;Descrição gerada automaticamente com confiança média">
            <a:extLst>
              <a:ext uri="{FF2B5EF4-FFF2-40B4-BE49-F238E27FC236}">
                <a16:creationId xmlns:a16="http://schemas.microsoft.com/office/drawing/2014/main" id="{1BC6B117-E696-452C-B3D8-8AE866CAF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473" y="2941506"/>
            <a:ext cx="7427053" cy="3094605"/>
          </a:xfrm>
          <a:prstGeom prst="rect">
            <a:avLst/>
          </a:prstGeom>
        </p:spPr>
      </p:pic>
      <p:sp>
        <p:nvSpPr>
          <p:cNvPr id="7" name="CaixaDeTexto 6">
            <a:extLst>
              <a:ext uri="{FF2B5EF4-FFF2-40B4-BE49-F238E27FC236}">
                <a16:creationId xmlns:a16="http://schemas.microsoft.com/office/drawing/2014/main" id="{5398B803-7F9A-474C-B76D-6CDBCB8B831D}"/>
              </a:ext>
            </a:extLst>
          </p:cNvPr>
          <p:cNvSpPr txBox="1"/>
          <p:nvPr/>
        </p:nvSpPr>
        <p:spPr>
          <a:xfrm>
            <a:off x="1249680" y="2161447"/>
            <a:ext cx="2953204" cy="646331"/>
          </a:xfrm>
          <a:prstGeom prst="rect">
            <a:avLst/>
          </a:prstGeom>
          <a:noFill/>
        </p:spPr>
        <p:txBody>
          <a:bodyPr wrap="square">
            <a:spAutoFit/>
          </a:bodyPr>
          <a:lstStyle/>
          <a:p>
            <a:r>
              <a:rPr lang="pt-BR" sz="3600" b="1" i="0" dirty="0">
                <a:solidFill>
                  <a:srgbClr val="333333"/>
                </a:solidFill>
                <a:effectLst/>
                <a:latin typeface="RobotoRegular"/>
              </a:rPr>
              <a:t>Come-Cotas </a:t>
            </a:r>
            <a:endParaRPr lang="pt-BR" sz="3600" dirty="0"/>
          </a:p>
        </p:txBody>
      </p:sp>
      <p:sp>
        <p:nvSpPr>
          <p:cNvPr id="8" name="CaixaDeTexto 7">
            <a:extLst>
              <a:ext uri="{FF2B5EF4-FFF2-40B4-BE49-F238E27FC236}">
                <a16:creationId xmlns:a16="http://schemas.microsoft.com/office/drawing/2014/main" id="{1952F81C-72F1-4648-852E-4B4FEFF1DAD5}"/>
              </a:ext>
            </a:extLst>
          </p:cNvPr>
          <p:cNvSpPr txBox="1"/>
          <p:nvPr/>
        </p:nvSpPr>
        <p:spPr>
          <a:xfrm>
            <a:off x="7273255" y="2346113"/>
            <a:ext cx="3330976" cy="369332"/>
          </a:xfrm>
          <a:prstGeom prst="rect">
            <a:avLst/>
          </a:prstGeom>
          <a:noFill/>
        </p:spPr>
        <p:txBody>
          <a:bodyPr wrap="none" rtlCol="0">
            <a:spAutoFit/>
          </a:bodyPr>
          <a:lstStyle/>
          <a:p>
            <a:r>
              <a:rPr lang="pt-BR" dirty="0"/>
              <a:t>Fim de maio e Fim de Novembro</a:t>
            </a:r>
          </a:p>
        </p:txBody>
      </p:sp>
      <p:pic>
        <p:nvPicPr>
          <p:cNvPr id="10" name="Imagem 9" descr="Uma imagem contendo Interface gráfica do usuário&#10;&#10;Descrição gerada automaticamente">
            <a:extLst>
              <a:ext uri="{FF2B5EF4-FFF2-40B4-BE49-F238E27FC236}">
                <a16:creationId xmlns:a16="http://schemas.microsoft.com/office/drawing/2014/main" id="{624BB131-CBAD-CF4D-50AF-93050F820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577166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2" name="CaixaDeTexto 1">
            <a:extLst>
              <a:ext uri="{FF2B5EF4-FFF2-40B4-BE49-F238E27FC236}">
                <a16:creationId xmlns:a16="http://schemas.microsoft.com/office/drawing/2014/main" id="{43E096E6-FFBE-4B27-B4F5-746184C0D320}"/>
              </a:ext>
            </a:extLst>
          </p:cNvPr>
          <p:cNvSpPr txBox="1"/>
          <p:nvPr/>
        </p:nvSpPr>
        <p:spPr>
          <a:xfrm>
            <a:off x="1249680" y="2490410"/>
            <a:ext cx="3889206" cy="3170099"/>
          </a:xfrm>
          <a:prstGeom prst="rect">
            <a:avLst/>
          </a:prstGeom>
          <a:noFill/>
        </p:spPr>
        <p:txBody>
          <a:bodyPr wrap="none" rtlCol="0">
            <a:spAutoFit/>
          </a:bodyPr>
          <a:lstStyle/>
          <a:p>
            <a:r>
              <a:rPr lang="pt-BR" sz="2000" b="1" dirty="0">
                <a:latin typeface="RobotoRegular"/>
              </a:rPr>
              <a:t>Fundos Sujeitos ao Come-Cotas</a:t>
            </a:r>
          </a:p>
          <a:p>
            <a:endParaRPr lang="pt-BR" dirty="0">
              <a:latin typeface="RobotoRegular"/>
            </a:endParaRPr>
          </a:p>
          <a:p>
            <a:endParaRPr lang="pt-BR" dirty="0">
              <a:latin typeface="RobotoRegular"/>
            </a:endParaRPr>
          </a:p>
          <a:p>
            <a:pPr marL="285750" indent="-285750">
              <a:buFont typeface="Arial" panose="020B0604020202020204" pitchFamily="34" charset="0"/>
              <a:buChar char="•"/>
            </a:pPr>
            <a:r>
              <a:rPr lang="pt-BR" dirty="0">
                <a:latin typeface="RobotoRegular"/>
              </a:rPr>
              <a:t>Fundos de Renda Fixa;</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Multimercados;</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Cambiais;</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Referenciados.</a:t>
            </a:r>
          </a:p>
          <a:p>
            <a:pPr marL="285750" indent="-285750">
              <a:buFont typeface="Arial" panose="020B0604020202020204" pitchFamily="34" charset="0"/>
              <a:buChar char="•"/>
            </a:pPr>
            <a:endParaRPr lang="pt-BR" dirty="0"/>
          </a:p>
        </p:txBody>
      </p:sp>
      <p:sp>
        <p:nvSpPr>
          <p:cNvPr id="6" name="CaixaDeTexto 5">
            <a:extLst>
              <a:ext uri="{FF2B5EF4-FFF2-40B4-BE49-F238E27FC236}">
                <a16:creationId xmlns:a16="http://schemas.microsoft.com/office/drawing/2014/main" id="{4EEA7782-544D-4C89-AF0B-E2509A4EBE93}"/>
              </a:ext>
            </a:extLst>
          </p:cNvPr>
          <p:cNvSpPr txBox="1"/>
          <p:nvPr/>
        </p:nvSpPr>
        <p:spPr>
          <a:xfrm>
            <a:off x="6891486" y="2490410"/>
            <a:ext cx="4416594" cy="2062103"/>
          </a:xfrm>
          <a:prstGeom prst="rect">
            <a:avLst/>
          </a:prstGeom>
          <a:noFill/>
        </p:spPr>
        <p:txBody>
          <a:bodyPr wrap="none" rtlCol="0">
            <a:spAutoFit/>
          </a:bodyPr>
          <a:lstStyle/>
          <a:p>
            <a:r>
              <a:rPr lang="pt-BR" sz="2000" b="1" dirty="0">
                <a:latin typeface="RobotoRegular"/>
              </a:rPr>
              <a:t>Fundos Não Sujeitos ao Come-Cotas</a:t>
            </a:r>
          </a:p>
          <a:p>
            <a:endParaRPr lang="pt-BR" dirty="0">
              <a:latin typeface="RobotoRegular"/>
            </a:endParaRPr>
          </a:p>
          <a:p>
            <a:endParaRPr lang="pt-BR" dirty="0">
              <a:latin typeface="RobotoRegular"/>
            </a:endParaRPr>
          </a:p>
          <a:p>
            <a:pPr marL="285750" indent="-285750">
              <a:buFont typeface="Arial" panose="020B0604020202020204" pitchFamily="34" charset="0"/>
              <a:buChar char="•"/>
            </a:pPr>
            <a:r>
              <a:rPr lang="pt-BR" dirty="0">
                <a:latin typeface="RobotoRegular"/>
              </a:rPr>
              <a:t>Fundos de Ações;</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de Previdência.</a:t>
            </a:r>
          </a:p>
          <a:p>
            <a:pPr marL="285750" indent="-285750">
              <a:buFont typeface="Arial" panose="020B0604020202020204" pitchFamily="34" charset="0"/>
              <a:buChar char="•"/>
            </a:pPr>
            <a:endParaRPr lang="pt-BR" dirty="0"/>
          </a:p>
        </p:txBody>
      </p:sp>
      <p:pic>
        <p:nvPicPr>
          <p:cNvPr id="7" name="Imagem 6" descr="Uma imagem contendo Interface gráfica do usuário&#10;&#10;Descrição gerada automaticamente">
            <a:extLst>
              <a:ext uri="{FF2B5EF4-FFF2-40B4-BE49-F238E27FC236}">
                <a16:creationId xmlns:a16="http://schemas.microsoft.com/office/drawing/2014/main" id="{9824D2FA-1F51-2ED5-8FB7-6F4C1C335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565827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CaixaDeTexto 5">
            <a:extLst>
              <a:ext uri="{FF2B5EF4-FFF2-40B4-BE49-F238E27FC236}">
                <a16:creationId xmlns:a16="http://schemas.microsoft.com/office/drawing/2014/main" id="{3AB51566-048A-4BCE-94D2-ED2ADB69DBC8}"/>
              </a:ext>
            </a:extLst>
          </p:cNvPr>
          <p:cNvSpPr txBox="1"/>
          <p:nvPr/>
        </p:nvSpPr>
        <p:spPr>
          <a:xfrm>
            <a:off x="1249680" y="2536448"/>
            <a:ext cx="5918608" cy="1785104"/>
          </a:xfrm>
          <a:prstGeom prst="rect">
            <a:avLst/>
          </a:prstGeom>
          <a:noFill/>
        </p:spPr>
        <p:txBody>
          <a:bodyPr wrap="none" rtlCol="0">
            <a:spAutoFit/>
          </a:bodyPr>
          <a:lstStyle/>
          <a:p>
            <a:r>
              <a:rPr lang="pt-BR" sz="2000" b="1" dirty="0">
                <a:latin typeface="RobotoRegular"/>
              </a:rPr>
              <a:t>Fundos Isentos de IR para Pessoas Físicas</a:t>
            </a:r>
          </a:p>
          <a:p>
            <a:endParaRPr lang="pt-BR" dirty="0">
              <a:latin typeface="RobotoRegular"/>
            </a:endParaRPr>
          </a:p>
          <a:p>
            <a:endParaRPr lang="pt-BR" dirty="0">
              <a:latin typeface="RobotoRegular"/>
            </a:endParaRPr>
          </a:p>
          <a:p>
            <a:pPr marL="285750" indent="-285750">
              <a:buFont typeface="Arial" panose="020B0604020202020204" pitchFamily="34" charset="0"/>
              <a:buChar char="•"/>
            </a:pPr>
            <a:r>
              <a:rPr lang="pt-BR" dirty="0">
                <a:latin typeface="RobotoRegular"/>
              </a:rPr>
              <a:t>Fundos de Debêntures Incentivadas;</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de Investimentos Imobiliários </a:t>
            </a:r>
            <a:r>
              <a:rPr lang="pt-BR" sz="1000" dirty="0">
                <a:latin typeface="RobotoRegular"/>
              </a:rPr>
              <a:t>(respeitadas as condições)</a:t>
            </a:r>
          </a:p>
        </p:txBody>
      </p:sp>
      <p:sp>
        <p:nvSpPr>
          <p:cNvPr id="2" name="CaixaDeTexto 1">
            <a:extLst>
              <a:ext uri="{FF2B5EF4-FFF2-40B4-BE49-F238E27FC236}">
                <a16:creationId xmlns:a16="http://schemas.microsoft.com/office/drawing/2014/main" id="{8EE52CD8-F84D-4AE8-9654-FEB745E60505}"/>
              </a:ext>
            </a:extLst>
          </p:cNvPr>
          <p:cNvSpPr txBox="1"/>
          <p:nvPr/>
        </p:nvSpPr>
        <p:spPr>
          <a:xfrm>
            <a:off x="304277" y="4715789"/>
            <a:ext cx="11606062" cy="1600438"/>
          </a:xfrm>
          <a:prstGeom prst="rect">
            <a:avLst/>
          </a:prstGeom>
          <a:noFill/>
        </p:spPr>
        <p:txBody>
          <a:bodyPr wrap="none" rtlCol="0">
            <a:spAutoFit/>
          </a:bodyPr>
          <a:lstStyle/>
          <a:p>
            <a:pPr algn="l"/>
            <a:r>
              <a:rPr lang="pt-BR" sz="800" b="1" i="0" dirty="0">
                <a:solidFill>
                  <a:srgbClr val="404040"/>
                </a:solidFill>
                <a:effectLst/>
                <a:latin typeface="RobotoRegular"/>
              </a:rPr>
              <a:t>O que são debêntures incentivadas</a:t>
            </a:r>
          </a:p>
          <a:p>
            <a:pPr algn="l"/>
            <a:endParaRPr lang="pt-BR" sz="800" b="1" i="0" dirty="0">
              <a:solidFill>
                <a:srgbClr val="404040"/>
              </a:solidFill>
              <a:effectLst/>
              <a:latin typeface="RobotoRegular"/>
            </a:endParaRPr>
          </a:p>
          <a:p>
            <a:pPr algn="just"/>
            <a:r>
              <a:rPr lang="pt-BR" sz="800" b="0" i="0" dirty="0">
                <a:solidFill>
                  <a:srgbClr val="404040"/>
                </a:solidFill>
                <a:effectLst/>
                <a:latin typeface="RobotoRegular"/>
              </a:rPr>
              <a:t>As debêntures incentivadas são títulos de dívida emitidos por empresas não financeiras cujos recursos são destinados para obras ou serviços de infraestrutura (por exemplo, construção de rodovias, ferrovias, linhas de energia).</a:t>
            </a:r>
          </a:p>
          <a:p>
            <a:pPr algn="just"/>
            <a:endParaRPr lang="pt-BR" sz="800" dirty="0">
              <a:solidFill>
                <a:srgbClr val="404040"/>
              </a:solidFill>
              <a:latin typeface="RobotoRegular"/>
            </a:endParaRPr>
          </a:p>
          <a:p>
            <a:pPr algn="just"/>
            <a:r>
              <a:rPr lang="pt-BR" sz="800" b="0" i="0" dirty="0">
                <a:solidFill>
                  <a:srgbClr val="404040"/>
                </a:solidFill>
                <a:effectLst/>
                <a:latin typeface="RobotoRegular"/>
              </a:rPr>
              <a:t>Por ser um assunto de interesse nacional, as debêntures incentivadas são isentas do recolhimento do Imposto de Renda, ou seja, nada de Leão por aqui! –  como forma de incentivo ao desenvolvimento nacional.</a:t>
            </a:r>
          </a:p>
          <a:p>
            <a:pPr algn="just"/>
            <a:endParaRPr lang="pt-BR" sz="800" b="0" i="0" dirty="0">
              <a:solidFill>
                <a:srgbClr val="404040"/>
              </a:solidFill>
              <a:effectLst/>
              <a:latin typeface="RobotoRegular"/>
            </a:endParaRPr>
          </a:p>
          <a:p>
            <a:pPr algn="just"/>
            <a:r>
              <a:rPr lang="pt-BR" sz="800" b="0" i="0" dirty="0">
                <a:solidFill>
                  <a:srgbClr val="404040"/>
                </a:solidFill>
                <a:effectLst/>
                <a:latin typeface="RobotoRegular"/>
              </a:rPr>
              <a:t>Assim como suas homônimas, as debêntures incentivadas são títulos de renda fixa – ou seja, as empresas captam recursos junto ao mercado para compor o seu passivo, e em troca pagam uma taxa de juros como recompensa pelo capital investido.</a:t>
            </a:r>
          </a:p>
          <a:p>
            <a:pPr algn="just"/>
            <a:endParaRPr lang="pt-BR" sz="800" b="0" i="0" dirty="0">
              <a:solidFill>
                <a:srgbClr val="404040"/>
              </a:solidFill>
              <a:effectLst/>
              <a:latin typeface="RobotoRegular"/>
            </a:endParaRPr>
          </a:p>
          <a:p>
            <a:pPr algn="just"/>
            <a:r>
              <a:rPr lang="pt-BR" sz="800" b="0" i="0" dirty="0">
                <a:solidFill>
                  <a:srgbClr val="404040"/>
                </a:solidFill>
                <a:effectLst/>
                <a:latin typeface="RobotoRegular"/>
              </a:rPr>
              <a:t>Por suas características específicas, as debêntures incentivadas têm prazos longos de liquidação – os títulos são emitidos com no mínimo 4 anos para o vencimento. Além disso, são atreladas a algum índice de inflação (como IPCA),</a:t>
            </a:r>
          </a:p>
          <a:p>
            <a:pPr algn="just"/>
            <a:r>
              <a:rPr lang="pt-BR" sz="800" b="0" i="0" dirty="0">
                <a:solidFill>
                  <a:srgbClr val="404040"/>
                </a:solidFill>
                <a:effectLst/>
                <a:latin typeface="RobotoRegular"/>
              </a:rPr>
              <a:t>acrescido de uma taxa de juros ao ano (cupom) e se assemelham, portanto, aos títulos do Tesouro IPCA.</a:t>
            </a: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A3729846-CBA3-0FA7-0205-5E387554B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505956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6" name="Espaço Reservado para Conteúdo 2">
            <a:extLst>
              <a:ext uri="{FF2B5EF4-FFF2-40B4-BE49-F238E27FC236}">
                <a16:creationId xmlns:a16="http://schemas.microsoft.com/office/drawing/2014/main" id="{44F23D72-3A81-4551-B45B-DB852B84DE0D}"/>
              </a:ext>
            </a:extLst>
          </p:cNvPr>
          <p:cNvSpPr>
            <a:spLocks noGrp="1"/>
          </p:cNvSpPr>
          <p:nvPr>
            <p:ph idx="1"/>
          </p:nvPr>
        </p:nvSpPr>
        <p:spPr>
          <a:xfrm>
            <a:off x="1097280" y="2108201"/>
            <a:ext cx="10058400" cy="3760891"/>
          </a:xfrm>
        </p:spPr>
        <p:txBody>
          <a:bodyPr>
            <a:normAutofit/>
          </a:bodyPr>
          <a:lstStyle/>
          <a:p>
            <a:pPr algn="l"/>
            <a:r>
              <a:rPr lang="pt-BR" sz="2400" b="0" i="0" dirty="0">
                <a:solidFill>
                  <a:srgbClr val="333333"/>
                </a:solidFill>
                <a:effectLst/>
                <a:latin typeface="RobotoRegular"/>
                <a:ea typeface="Roboto Thin" panose="020B0604020202020204" pitchFamily="2" charset="0"/>
              </a:rPr>
              <a:t> TAXAS &amp; IMPOSTOS</a:t>
            </a:r>
          </a:p>
          <a:p>
            <a:pPr marL="566928" lvl="3" indent="0">
              <a:buNone/>
            </a:pPr>
            <a:endParaRPr lang="pt-BR" sz="2400" dirty="0">
              <a:solidFill>
                <a:srgbClr val="333333"/>
              </a:solidFill>
              <a:latin typeface="RobotoRegular"/>
              <a:ea typeface="Roboto Thin" panose="020B0604020202020204" pitchFamily="2" charset="0"/>
            </a:endParaRPr>
          </a:p>
          <a:p>
            <a:pPr lvl="3">
              <a:buFont typeface="Wingdings" panose="05000000000000000000" pitchFamily="2" charset="2"/>
              <a:buChar char="ü"/>
            </a:pPr>
            <a:r>
              <a:rPr lang="pt-BR" sz="2400" b="0" i="0" dirty="0">
                <a:solidFill>
                  <a:srgbClr val="333333"/>
                </a:solidFill>
                <a:effectLst/>
                <a:latin typeface="RobotoRegular"/>
                <a:ea typeface="Roboto Thin" panose="020B0604020202020204" pitchFamily="2" charset="0"/>
              </a:rPr>
              <a:t>Imposto sobre Operações Financeiras</a:t>
            </a:r>
          </a:p>
          <a:p>
            <a:pPr algn="l"/>
            <a:endParaRPr lang="pt-BR" sz="2400" dirty="0">
              <a:solidFill>
                <a:srgbClr val="333333"/>
              </a:solidFill>
              <a:latin typeface="RobotoRegular"/>
            </a:endParaRPr>
          </a:p>
          <a:p>
            <a:pPr marL="0" indent="0" algn="l">
              <a:buNone/>
            </a:pPr>
            <a:endParaRPr lang="pt-BR" sz="900" b="1" i="0" dirty="0">
              <a:solidFill>
                <a:srgbClr val="333333"/>
              </a:solidFill>
              <a:effectLst/>
              <a:latin typeface="RobotoRegular"/>
            </a:endParaRPr>
          </a:p>
          <a:p>
            <a:pPr algn="l"/>
            <a:endParaRPr lang="pt-BR" sz="900" b="1" i="0" dirty="0">
              <a:solidFill>
                <a:srgbClr val="333333"/>
              </a:solidFill>
              <a:effectLst/>
              <a:latin typeface="RobotoRegular"/>
            </a:endParaRP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F2342429-0B35-B3FA-A1AD-D078292A8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7" name="Imagem 6" descr="Tabela&#10;&#10;Descrição gerada automaticamente">
            <a:extLst>
              <a:ext uri="{FF2B5EF4-FFF2-40B4-BE49-F238E27FC236}">
                <a16:creationId xmlns:a16="http://schemas.microsoft.com/office/drawing/2014/main" id="{F4892B4C-F447-7104-53C7-AD318AF06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009" y="3434282"/>
            <a:ext cx="4335937" cy="2754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434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2" name="CaixaDeTexto 1">
            <a:extLst>
              <a:ext uri="{FF2B5EF4-FFF2-40B4-BE49-F238E27FC236}">
                <a16:creationId xmlns:a16="http://schemas.microsoft.com/office/drawing/2014/main" id="{43E096E6-FFBE-4B27-B4F5-746184C0D320}"/>
              </a:ext>
            </a:extLst>
          </p:cNvPr>
          <p:cNvSpPr txBox="1"/>
          <p:nvPr/>
        </p:nvSpPr>
        <p:spPr>
          <a:xfrm>
            <a:off x="1249680" y="2490410"/>
            <a:ext cx="2885726" cy="3170099"/>
          </a:xfrm>
          <a:prstGeom prst="rect">
            <a:avLst/>
          </a:prstGeom>
          <a:noFill/>
        </p:spPr>
        <p:txBody>
          <a:bodyPr wrap="none" rtlCol="0">
            <a:spAutoFit/>
          </a:bodyPr>
          <a:lstStyle/>
          <a:p>
            <a:r>
              <a:rPr lang="pt-BR" sz="2000" b="1" dirty="0">
                <a:latin typeface="RobotoRegular"/>
              </a:rPr>
              <a:t>Fundos Sujeitos ao IOF</a:t>
            </a:r>
          </a:p>
          <a:p>
            <a:endParaRPr lang="pt-BR" dirty="0">
              <a:latin typeface="RobotoRegular"/>
            </a:endParaRPr>
          </a:p>
          <a:p>
            <a:endParaRPr lang="pt-BR" dirty="0">
              <a:latin typeface="RobotoRegular"/>
            </a:endParaRPr>
          </a:p>
          <a:p>
            <a:pPr marL="285750" indent="-285750">
              <a:buFont typeface="Arial" panose="020B0604020202020204" pitchFamily="34" charset="0"/>
              <a:buChar char="•"/>
            </a:pPr>
            <a:r>
              <a:rPr lang="pt-BR" dirty="0">
                <a:latin typeface="RobotoRegular"/>
              </a:rPr>
              <a:t>Fundos de Renda Fixa;</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Multimercados;</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Cambiais;</a:t>
            </a:r>
          </a:p>
          <a:p>
            <a:pPr marL="285750" indent="-285750">
              <a:buFont typeface="Arial" panose="020B0604020202020204" pitchFamily="34" charset="0"/>
              <a:buChar char="•"/>
            </a:pPr>
            <a:endParaRPr lang="pt-BR" dirty="0">
              <a:latin typeface="RobotoRegular"/>
            </a:endParaRPr>
          </a:p>
          <a:p>
            <a:pPr marL="285750" indent="-285750">
              <a:buFont typeface="Arial" panose="020B0604020202020204" pitchFamily="34" charset="0"/>
              <a:buChar char="•"/>
            </a:pPr>
            <a:r>
              <a:rPr lang="pt-BR" dirty="0">
                <a:latin typeface="RobotoRegular"/>
              </a:rPr>
              <a:t>Fundos Referenciados.</a:t>
            </a:r>
          </a:p>
          <a:p>
            <a:pPr marL="285750" indent="-285750">
              <a:buFont typeface="Arial" panose="020B0604020202020204" pitchFamily="34" charset="0"/>
              <a:buChar char="•"/>
            </a:pPr>
            <a:endParaRPr lang="pt-BR" dirty="0"/>
          </a:p>
        </p:txBody>
      </p:sp>
      <p:sp>
        <p:nvSpPr>
          <p:cNvPr id="6" name="CaixaDeTexto 5">
            <a:extLst>
              <a:ext uri="{FF2B5EF4-FFF2-40B4-BE49-F238E27FC236}">
                <a16:creationId xmlns:a16="http://schemas.microsoft.com/office/drawing/2014/main" id="{4EEA7782-544D-4C89-AF0B-E2509A4EBE93}"/>
              </a:ext>
            </a:extLst>
          </p:cNvPr>
          <p:cNvSpPr txBox="1"/>
          <p:nvPr/>
        </p:nvSpPr>
        <p:spPr>
          <a:xfrm>
            <a:off x="6891486" y="2490410"/>
            <a:ext cx="3366627" cy="1508105"/>
          </a:xfrm>
          <a:prstGeom prst="rect">
            <a:avLst/>
          </a:prstGeom>
          <a:noFill/>
        </p:spPr>
        <p:txBody>
          <a:bodyPr wrap="none" rtlCol="0">
            <a:spAutoFit/>
          </a:bodyPr>
          <a:lstStyle/>
          <a:p>
            <a:r>
              <a:rPr lang="pt-BR" sz="2000" b="1" dirty="0">
                <a:latin typeface="RobotoRegular"/>
              </a:rPr>
              <a:t>Fundos Não Sujeitos ao IOF</a:t>
            </a:r>
          </a:p>
          <a:p>
            <a:endParaRPr lang="pt-BR" dirty="0">
              <a:latin typeface="RobotoRegular"/>
            </a:endParaRPr>
          </a:p>
          <a:p>
            <a:endParaRPr lang="pt-BR" dirty="0">
              <a:latin typeface="RobotoRegular"/>
            </a:endParaRPr>
          </a:p>
          <a:p>
            <a:pPr marL="285750" indent="-285750">
              <a:buFont typeface="Arial" panose="020B0604020202020204" pitchFamily="34" charset="0"/>
              <a:buChar char="•"/>
            </a:pPr>
            <a:r>
              <a:rPr lang="pt-BR" dirty="0">
                <a:latin typeface="RobotoRegular"/>
              </a:rPr>
              <a:t>Fundos de Ações;</a:t>
            </a:r>
          </a:p>
          <a:p>
            <a:pPr marL="285750" indent="-285750">
              <a:buFont typeface="Arial" panose="020B0604020202020204" pitchFamily="34" charset="0"/>
              <a:buChar char="•"/>
            </a:pPr>
            <a:endParaRPr lang="pt-BR" dirty="0">
              <a:latin typeface="RobotoRegular"/>
            </a:endParaRPr>
          </a:p>
        </p:txBody>
      </p:sp>
      <p:pic>
        <p:nvPicPr>
          <p:cNvPr id="7" name="Imagem 6" descr="Uma imagem contendo Interface gráfica do usuário&#10;&#10;Descrição gerada automaticamente">
            <a:extLst>
              <a:ext uri="{FF2B5EF4-FFF2-40B4-BE49-F238E27FC236}">
                <a16:creationId xmlns:a16="http://schemas.microsoft.com/office/drawing/2014/main" id="{9824D2FA-1F51-2ED5-8FB7-6F4C1C335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450069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fontScale="55000" lnSpcReduction="20000"/>
          </a:bodyPr>
          <a:lstStyle/>
          <a:p>
            <a:pPr marL="0" indent="0">
              <a:buNone/>
            </a:pPr>
            <a:br>
              <a:rPr lang="pt-BR" dirty="0">
                <a:latin typeface="RobotoRegular"/>
              </a:rPr>
            </a:br>
            <a:br>
              <a:rPr lang="pt-BR" dirty="0">
                <a:latin typeface="RobotoRegular"/>
              </a:rPr>
            </a:br>
            <a:r>
              <a:rPr lang="pt-BR" b="1" i="0" dirty="0">
                <a:solidFill>
                  <a:srgbClr val="6D6E71"/>
                </a:solidFill>
                <a:effectLst/>
                <a:latin typeface="RobotoRegular"/>
              </a:rPr>
              <a:t>Fundos de Renda Fixa (FIRF):</a:t>
            </a:r>
          </a:p>
          <a:p>
            <a:pPr lvl="2">
              <a:buFont typeface="Arial" panose="020B0604020202020204" pitchFamily="34" charset="0"/>
              <a:buChar char="•"/>
            </a:pPr>
            <a:r>
              <a:rPr lang="pt-BR" sz="1900" dirty="0">
                <a:latin typeface="RobotoRegular"/>
              </a:rPr>
              <a:t>Fundos Simples</a:t>
            </a:r>
          </a:p>
          <a:p>
            <a:pPr lvl="2">
              <a:buFont typeface="Arial" panose="020B0604020202020204" pitchFamily="34" charset="0"/>
              <a:buChar char="•"/>
            </a:pPr>
            <a:r>
              <a:rPr lang="pt-BR" sz="1900" dirty="0">
                <a:latin typeface="RobotoRegular"/>
              </a:rPr>
              <a:t>Fundos de Crédito Privado</a:t>
            </a:r>
          </a:p>
          <a:p>
            <a:pPr lvl="2">
              <a:buFont typeface="Arial" panose="020B0604020202020204" pitchFamily="34" charset="0"/>
              <a:buChar char="•"/>
            </a:pPr>
            <a:r>
              <a:rPr lang="pt-BR" sz="1900" dirty="0">
                <a:latin typeface="RobotoRegular"/>
              </a:rPr>
              <a:t>Fundos Referenciados</a:t>
            </a:r>
          </a:p>
          <a:p>
            <a:pPr lvl="2">
              <a:buFont typeface="Arial" panose="020B0604020202020204" pitchFamily="34" charset="0"/>
              <a:buChar char="•"/>
            </a:pPr>
            <a:r>
              <a:rPr lang="pt-BR" sz="1900" dirty="0">
                <a:latin typeface="RobotoRegular"/>
              </a:rPr>
              <a:t>Fundo de Curto Prazo</a:t>
            </a:r>
          </a:p>
          <a:p>
            <a:pPr lvl="2">
              <a:buFont typeface="Arial" panose="020B0604020202020204" pitchFamily="34" charset="0"/>
              <a:buChar char="•"/>
            </a:pPr>
            <a:r>
              <a:rPr lang="pt-BR" sz="1900" dirty="0">
                <a:latin typeface="RobotoRegular"/>
              </a:rPr>
              <a:t>Fundo de Dívida Externa</a:t>
            </a:r>
          </a:p>
          <a:p>
            <a:pPr marL="0" indent="0">
              <a:buNone/>
            </a:pPr>
            <a:br>
              <a:rPr lang="pt-BR" dirty="0">
                <a:latin typeface="RobotoRegular"/>
              </a:rPr>
            </a:br>
            <a:r>
              <a:rPr lang="pt-BR" b="1" i="0" dirty="0">
                <a:solidFill>
                  <a:srgbClr val="6D6E71"/>
                </a:solidFill>
                <a:effectLst/>
                <a:latin typeface="RobotoRegular"/>
              </a:rPr>
              <a:t>Fundos de Ações (FIA):</a:t>
            </a:r>
          </a:p>
          <a:p>
            <a:pPr marL="0" indent="0">
              <a:buNone/>
            </a:pPr>
            <a:r>
              <a:rPr lang="pt-BR" b="1" i="0" dirty="0">
                <a:solidFill>
                  <a:srgbClr val="6D6E71"/>
                </a:solidFill>
                <a:effectLst/>
                <a:latin typeface="RobotoRegular"/>
              </a:rPr>
              <a:t>Fundos Cambiais:</a:t>
            </a:r>
            <a:br>
              <a:rPr lang="pt-BR" dirty="0">
                <a:latin typeface="RobotoRegular"/>
              </a:rPr>
            </a:br>
            <a:br>
              <a:rPr lang="pt-BR" dirty="0">
                <a:latin typeface="RobotoRegular"/>
              </a:rPr>
            </a:br>
            <a:r>
              <a:rPr lang="pt-BR" b="1" i="0" dirty="0">
                <a:solidFill>
                  <a:srgbClr val="6D6E71"/>
                </a:solidFill>
                <a:effectLst/>
                <a:latin typeface="RobotoRegular"/>
              </a:rPr>
              <a:t>Fundos Multimercado (FIM):</a:t>
            </a:r>
          </a:p>
          <a:p>
            <a:br>
              <a:rPr lang="pt-BR" dirty="0">
                <a:latin typeface="RobotoRegular"/>
              </a:rPr>
            </a:br>
            <a:r>
              <a:rPr lang="pt-BR" b="0" i="0" dirty="0">
                <a:solidFill>
                  <a:srgbClr val="6D6E71"/>
                </a:solidFill>
                <a:effectLst/>
                <a:latin typeface="RobotoRegular"/>
              </a:rPr>
              <a:t>– Fundo de Investimento em Direitos Creditórios (FDIC)</a:t>
            </a:r>
            <a:br>
              <a:rPr lang="pt-BR" dirty="0">
                <a:latin typeface="RobotoRegular"/>
              </a:rPr>
            </a:br>
            <a:r>
              <a:rPr lang="pt-BR" b="0" i="0" dirty="0">
                <a:solidFill>
                  <a:srgbClr val="6D6E71"/>
                </a:solidFill>
                <a:effectLst/>
                <a:latin typeface="RobotoRegular"/>
              </a:rPr>
              <a:t>– Fundo de Investimento Imobiliário (FII)</a:t>
            </a:r>
            <a:br>
              <a:rPr lang="pt-BR" dirty="0">
                <a:latin typeface="RobotoRegular"/>
              </a:rPr>
            </a:br>
            <a:r>
              <a:rPr lang="pt-BR" b="0" i="0" dirty="0">
                <a:solidFill>
                  <a:srgbClr val="6D6E71"/>
                </a:solidFill>
                <a:effectLst/>
                <a:latin typeface="RobotoRegular"/>
              </a:rPr>
              <a:t>– Fundo de Investimento em Participações (FIP)</a:t>
            </a:r>
            <a:br>
              <a:rPr lang="pt-BR" dirty="0">
                <a:latin typeface="RobotoRegular"/>
              </a:rPr>
            </a:br>
            <a:r>
              <a:rPr lang="pt-BR" b="0" i="0" dirty="0">
                <a:solidFill>
                  <a:srgbClr val="6D6E71"/>
                </a:solidFill>
                <a:effectLst/>
                <a:latin typeface="RobotoRegular"/>
              </a:rPr>
              <a:t>– Fundos de Investimento em Cotas (FIC)</a:t>
            </a:r>
            <a:br>
              <a:rPr lang="pt-BR" dirty="0">
                <a:latin typeface="RobotoRegular"/>
              </a:rPr>
            </a:br>
            <a:r>
              <a:rPr lang="pt-BR" b="0" i="0" dirty="0">
                <a:solidFill>
                  <a:srgbClr val="6D6E71"/>
                </a:solidFill>
                <a:effectLst/>
                <a:latin typeface="RobotoRegular"/>
              </a:rPr>
              <a:t>– Outros Fundos mais específicos: (FI – FGTS), (FUNCINE), (FICART), (FMIEE)</a:t>
            </a:r>
            <a:endParaRPr lang="pt-BR" dirty="0">
              <a:latin typeface="RobotoRegular"/>
            </a:endParaRPr>
          </a:p>
        </p:txBody>
      </p:sp>
      <p:pic>
        <p:nvPicPr>
          <p:cNvPr id="8" name="Imagem 7" descr="Logotipo, nome da empresa&#10;&#10;Descrição gerada automaticamente">
            <a:hlinkClick r:id="rId2"/>
            <a:extLst>
              <a:ext uri="{FF2B5EF4-FFF2-40B4-BE49-F238E27FC236}">
                <a16:creationId xmlns:a16="http://schemas.microsoft.com/office/drawing/2014/main" id="{65E32032-39EC-4A0F-ABCA-9C158AEF7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133" y="2722460"/>
            <a:ext cx="2532372" cy="2532372"/>
          </a:xfrm>
          <a:prstGeom prst="rect">
            <a:avLst/>
          </a:prstGeom>
          <a:ln>
            <a:noFill/>
          </a:ln>
          <a:effectLst>
            <a:outerShdw blurRad="292100" dist="139700" dir="2700000" algn="tl" rotWithShape="0">
              <a:srgbClr val="333333">
                <a:alpha val="65000"/>
              </a:srgbClr>
            </a:outerShdw>
          </a:effectLst>
        </p:spPr>
      </p:pic>
      <p:pic>
        <p:nvPicPr>
          <p:cNvPr id="9" name="Imagem 8" descr="Uma imagem contendo Interface gráfica do usuário&#10;&#10;Descrição gerada automaticamente">
            <a:extLst>
              <a:ext uri="{FF2B5EF4-FFF2-40B4-BE49-F238E27FC236}">
                <a16:creationId xmlns:a16="http://schemas.microsoft.com/office/drawing/2014/main" id="{3A87AE37-1CC8-1BDF-01BA-6BF0534F37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54812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fontScale="77500" lnSpcReduction="20000"/>
          </a:bodyPr>
          <a:lstStyle/>
          <a:p>
            <a:pPr algn="l"/>
            <a:br>
              <a:rPr lang="pt-BR" dirty="0">
                <a:latin typeface="RobotoRegular"/>
              </a:rPr>
            </a:br>
            <a:r>
              <a:rPr lang="pt-BR" b="0" i="0" dirty="0">
                <a:solidFill>
                  <a:srgbClr val="6D6E71"/>
                </a:solidFill>
                <a:effectLst/>
                <a:latin typeface="RobotoRegular"/>
              </a:rPr>
              <a:t> </a:t>
            </a:r>
            <a:r>
              <a:rPr lang="pt-BR" sz="3600" b="1" i="0" dirty="0">
                <a:solidFill>
                  <a:srgbClr val="6D6E71"/>
                </a:solidFill>
                <a:effectLst/>
                <a:latin typeface="RobotoRegular"/>
              </a:rPr>
              <a:t>Fundos Simples</a:t>
            </a:r>
          </a:p>
          <a:p>
            <a:pPr algn="just"/>
            <a:br>
              <a:rPr lang="pt-BR" dirty="0">
                <a:latin typeface="RobotoRegular"/>
              </a:rPr>
            </a:br>
            <a:r>
              <a:rPr lang="pt-BR" b="0" i="0" dirty="0">
                <a:solidFill>
                  <a:srgbClr val="333333"/>
                </a:solidFill>
                <a:effectLst/>
                <a:latin typeface="RobotoRegular"/>
              </a:rPr>
              <a:t>Como o nome indica, o fundo de renda fixa simples foi criado para que as pessoas tivessem acesso a uma opção fácil, segura e barata de investimento. A principal característica dessa carteira é que ela deve manter 95% do patrimônio aplicado em títulos públicos federais – no mínimo.</a:t>
            </a:r>
          </a:p>
          <a:p>
            <a:pPr algn="just"/>
            <a:r>
              <a:rPr lang="pt-BR" b="0" i="0" dirty="0">
                <a:solidFill>
                  <a:srgbClr val="333333"/>
                </a:solidFill>
                <a:effectLst/>
                <a:latin typeface="RobotoRegular"/>
              </a:rPr>
              <a:t>O fundo simples também pode aplicar em operações compromissadas (desde que envolvendo apenas títulos públicos federais) ou papéis de instituições financeiras com risco de crédito equivalente ao do governo. São proibidos investimentos no exterior ou concentração em crédito privado.</a:t>
            </a:r>
          </a:p>
          <a:p>
            <a:pPr algn="just"/>
            <a:r>
              <a:rPr lang="pt-BR" b="0" i="0" dirty="0">
                <a:solidFill>
                  <a:srgbClr val="333333"/>
                </a:solidFill>
                <a:effectLst/>
                <a:latin typeface="RobotoRegular"/>
              </a:rPr>
              <a:t>Para baratear o custo, todos os documentos e informações do fundo de renda fixa simples devem ficar disponíveis preferencialmente na internet. E para facilitar o acesso, o investidor não precisa assinar um termo de adesão e ciência de risco ao investir, nem passar por </a:t>
            </a:r>
            <a:r>
              <a:rPr lang="pt-BR" b="0" i="1" dirty="0" err="1">
                <a:solidFill>
                  <a:srgbClr val="333333"/>
                </a:solidFill>
                <a:effectLst/>
                <a:latin typeface="RobotoRegular"/>
              </a:rPr>
              <a:t>suitability</a:t>
            </a:r>
            <a:r>
              <a:rPr lang="pt-BR" b="0" i="0" dirty="0">
                <a:solidFill>
                  <a:srgbClr val="333333"/>
                </a:solidFill>
                <a:effectLst/>
                <a:latin typeface="RobotoRegular"/>
              </a:rPr>
              <a:t> – como é chamado o processo obrigatório de verificação do perfil do cliente, feito por bancos e corretoras para que ofereçam apenas produtos adequados a ele.</a:t>
            </a: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9517B72D-F05B-61A0-6588-3817A3336A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868721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l"/>
            <a:br>
              <a:rPr lang="pt-BR" dirty="0">
                <a:latin typeface="RobotoRegular"/>
              </a:rPr>
            </a:br>
            <a:r>
              <a:rPr lang="pt-BR" b="0" i="0" dirty="0">
                <a:solidFill>
                  <a:srgbClr val="6D6E71"/>
                </a:solidFill>
                <a:effectLst/>
                <a:latin typeface="RobotoRegular"/>
              </a:rPr>
              <a:t> </a:t>
            </a:r>
            <a:r>
              <a:rPr lang="pt-BR" sz="2800" b="1" i="0" dirty="0">
                <a:solidFill>
                  <a:srgbClr val="6D6E71"/>
                </a:solidFill>
                <a:effectLst/>
                <a:latin typeface="RobotoRegular"/>
              </a:rPr>
              <a:t>Fundos Simples</a:t>
            </a:r>
          </a:p>
          <a:p>
            <a:pPr algn="l"/>
            <a:endParaRPr lang="pt-BR" sz="1800" b="1" i="0" dirty="0">
              <a:solidFill>
                <a:srgbClr val="6D6E71"/>
              </a:solidFill>
              <a:effectLst/>
              <a:latin typeface="RobotoRegular"/>
            </a:endParaRPr>
          </a:p>
          <a:p>
            <a:pPr lvl="1">
              <a:buFont typeface="Wingdings" panose="05000000000000000000" pitchFamily="2" charset="2"/>
              <a:buChar char="§"/>
            </a:pPr>
            <a:r>
              <a:rPr lang="pt-BR" sz="1600" b="0" i="0" dirty="0">
                <a:solidFill>
                  <a:srgbClr val="333333"/>
                </a:solidFill>
                <a:effectLst/>
                <a:latin typeface="RobotoRegular"/>
              </a:rPr>
              <a:t>95 % do patrimônio em Títulos do Tesouro</a:t>
            </a:r>
          </a:p>
          <a:p>
            <a:pPr lvl="1">
              <a:buFont typeface="Wingdings" panose="05000000000000000000" pitchFamily="2" charset="2"/>
              <a:buChar char="§"/>
            </a:pPr>
            <a:endParaRPr lang="pt-BR" sz="1600" b="0" i="0" dirty="0">
              <a:solidFill>
                <a:srgbClr val="333333"/>
              </a:solidFill>
              <a:effectLst/>
              <a:latin typeface="RobotoRegular"/>
            </a:endParaRPr>
          </a:p>
          <a:p>
            <a:pPr lvl="1">
              <a:buFont typeface="Wingdings" panose="05000000000000000000" pitchFamily="2" charset="2"/>
              <a:buChar char="§"/>
            </a:pPr>
            <a:r>
              <a:rPr lang="pt-BR" sz="1600" dirty="0">
                <a:solidFill>
                  <a:srgbClr val="333333"/>
                </a:solidFill>
                <a:latin typeface="RobotoRegular"/>
              </a:rPr>
              <a:t>Tributação come-cotas</a:t>
            </a:r>
          </a:p>
          <a:p>
            <a:pPr lvl="1">
              <a:buFont typeface="Wingdings" panose="05000000000000000000" pitchFamily="2" charset="2"/>
              <a:buChar char="§"/>
            </a:pPr>
            <a:endParaRPr lang="pt-BR" sz="1600" b="0" i="0" dirty="0">
              <a:solidFill>
                <a:srgbClr val="333333"/>
              </a:solidFill>
              <a:effectLst/>
              <a:latin typeface="RobotoRegular"/>
            </a:endParaRP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DB892919-E031-C670-E1A4-87305D284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Desenho de uma pessoa&#10;&#10;Descrição gerada automaticamente com confiança baixa">
            <a:extLst>
              <a:ext uri="{FF2B5EF4-FFF2-40B4-BE49-F238E27FC236}">
                <a16:creationId xmlns:a16="http://schemas.microsoft.com/office/drawing/2014/main" id="{2B48ED3C-8787-9EB6-D8BB-2D2E24F1D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786" y="3988646"/>
            <a:ext cx="1427352" cy="1636520"/>
          </a:xfrm>
          <a:prstGeom prst="rect">
            <a:avLst/>
          </a:prstGeom>
        </p:spPr>
      </p:pic>
    </p:spTree>
    <p:extLst>
      <p:ext uri="{BB962C8B-B14F-4D97-AF65-F5344CB8AC3E}">
        <p14:creationId xmlns:p14="http://schemas.microsoft.com/office/powerpoint/2010/main" val="3063580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l"/>
            <a:br>
              <a:rPr lang="pt-BR" dirty="0">
                <a:latin typeface="RobotoRegular"/>
              </a:rPr>
            </a:br>
            <a:r>
              <a:rPr lang="pt-BR" b="0" i="0" dirty="0">
                <a:solidFill>
                  <a:srgbClr val="6D6E71"/>
                </a:solidFill>
                <a:effectLst/>
                <a:latin typeface="RobotoRegular"/>
              </a:rPr>
              <a:t> </a:t>
            </a:r>
            <a:r>
              <a:rPr lang="pt-BR" sz="2800" b="1" i="0" dirty="0">
                <a:solidFill>
                  <a:srgbClr val="6D6E71"/>
                </a:solidFill>
                <a:effectLst/>
                <a:latin typeface="RobotoRegular"/>
              </a:rPr>
              <a:t>Fundos Simples</a:t>
            </a:r>
          </a:p>
          <a:p>
            <a:pPr algn="l"/>
            <a:endParaRPr lang="pt-BR" sz="1800" b="1" i="0" dirty="0">
              <a:solidFill>
                <a:srgbClr val="6D6E71"/>
              </a:solidFill>
              <a:effectLst/>
              <a:latin typeface="RobotoRegular"/>
            </a:endParaRPr>
          </a:p>
          <a:p>
            <a:pPr lvl="1">
              <a:buFont typeface="Wingdings" panose="05000000000000000000" pitchFamily="2" charset="2"/>
              <a:buChar char="§"/>
            </a:pPr>
            <a:r>
              <a:rPr lang="pt-BR" sz="1600" b="0" i="0" dirty="0">
                <a:solidFill>
                  <a:srgbClr val="333333"/>
                </a:solidFill>
                <a:effectLst/>
                <a:latin typeface="RobotoRegular"/>
              </a:rPr>
              <a:t>95 % do patrimônio em Títulos do Tesouro</a:t>
            </a:r>
          </a:p>
          <a:p>
            <a:pPr lvl="1">
              <a:buFont typeface="Wingdings" panose="05000000000000000000" pitchFamily="2" charset="2"/>
              <a:buChar char="§"/>
            </a:pPr>
            <a:endParaRPr lang="pt-BR" sz="1600" b="0" i="0" dirty="0">
              <a:solidFill>
                <a:srgbClr val="333333"/>
              </a:solidFill>
              <a:effectLst/>
              <a:latin typeface="RobotoRegular"/>
            </a:endParaRPr>
          </a:p>
          <a:p>
            <a:pPr lvl="1">
              <a:buFont typeface="Wingdings" panose="05000000000000000000" pitchFamily="2" charset="2"/>
              <a:buChar char="§"/>
            </a:pPr>
            <a:r>
              <a:rPr lang="pt-BR" sz="1600" dirty="0">
                <a:solidFill>
                  <a:srgbClr val="333333"/>
                </a:solidFill>
                <a:latin typeface="RobotoRegular"/>
              </a:rPr>
              <a:t>Tributação come-cotas</a:t>
            </a:r>
          </a:p>
          <a:p>
            <a:pPr lvl="1">
              <a:buFont typeface="Wingdings" panose="05000000000000000000" pitchFamily="2" charset="2"/>
              <a:buChar char="§"/>
            </a:pPr>
            <a:endParaRPr lang="pt-BR" sz="1600" b="0" i="0" dirty="0">
              <a:solidFill>
                <a:srgbClr val="333333"/>
              </a:solidFill>
              <a:effectLst/>
              <a:latin typeface="RobotoRegular"/>
            </a:endParaRP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DB892919-E031-C670-E1A4-87305D284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4" name="Imagem 3" descr="Gráfico, Gráfico de linhas&#10;&#10;Descrição gerada automaticamente">
            <a:extLst>
              <a:ext uri="{FF2B5EF4-FFF2-40B4-BE49-F238E27FC236}">
                <a16:creationId xmlns:a16="http://schemas.microsoft.com/office/drawing/2014/main" id="{4E0EE808-C39E-8E8B-7A62-930531DB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572" y="1928182"/>
            <a:ext cx="5860484" cy="4498255"/>
          </a:xfrm>
          <a:prstGeom prst="rect">
            <a:avLst/>
          </a:prstGeom>
        </p:spPr>
      </p:pic>
    </p:spTree>
    <p:extLst>
      <p:ext uri="{BB962C8B-B14F-4D97-AF65-F5344CB8AC3E}">
        <p14:creationId xmlns:p14="http://schemas.microsoft.com/office/powerpoint/2010/main" val="216013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58621-8221-49D0-AA6F-8F37D20FC507}"/>
              </a:ext>
            </a:extLst>
          </p:cNvPr>
          <p:cNvSpPr>
            <a:spLocks noGrp="1"/>
          </p:cNvSpPr>
          <p:nvPr>
            <p:ph type="title"/>
          </p:nvPr>
        </p:nvSpPr>
        <p:spPr/>
        <p:txBody>
          <a:body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76910616-996A-9377-A41D-77F567609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8" name="Imagem 7" descr="Grupo de pessoas posando para foto em frente a bola no ar&#10;&#10;Descrição gerada automaticamente com confiança média">
            <a:extLst>
              <a:ext uri="{FF2B5EF4-FFF2-40B4-BE49-F238E27FC236}">
                <a16:creationId xmlns:a16="http://schemas.microsoft.com/office/drawing/2014/main" id="{D78A192D-DFE8-7E59-5F6E-413921EAE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843" y="3589356"/>
            <a:ext cx="2812907" cy="2801919"/>
          </a:xfrm>
          <a:prstGeom prst="rect">
            <a:avLst/>
          </a:prstGeom>
        </p:spPr>
      </p:pic>
      <p:pic>
        <p:nvPicPr>
          <p:cNvPr id="10" name="Imagem 9" descr="Torre de computador&#10;&#10;Descrição gerada automaticamente com confiança média">
            <a:extLst>
              <a:ext uri="{FF2B5EF4-FFF2-40B4-BE49-F238E27FC236}">
                <a16:creationId xmlns:a16="http://schemas.microsoft.com/office/drawing/2014/main" id="{A1CA3923-D754-64A7-943F-5E35BFF5D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6" y="1995238"/>
            <a:ext cx="2058387" cy="1789902"/>
          </a:xfrm>
          <a:prstGeom prst="rect">
            <a:avLst/>
          </a:prstGeom>
        </p:spPr>
      </p:pic>
      <p:pic>
        <p:nvPicPr>
          <p:cNvPr id="12" name="Imagem 11" descr="Texto&#10;&#10;Descrição gerada automaticamente">
            <a:extLst>
              <a:ext uri="{FF2B5EF4-FFF2-40B4-BE49-F238E27FC236}">
                <a16:creationId xmlns:a16="http://schemas.microsoft.com/office/drawing/2014/main" id="{AB7BD5F5-99FB-C6ED-A384-B13FB56FC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80" y="2144494"/>
            <a:ext cx="1318842" cy="1318842"/>
          </a:xfrm>
          <a:prstGeom prst="rect">
            <a:avLst/>
          </a:prstGeom>
        </p:spPr>
      </p:pic>
      <p:pic>
        <p:nvPicPr>
          <p:cNvPr id="14" name="Imagem 13" descr="Homem em pé usando gravata e posando para foto&#10;&#10;Descrição gerada automaticamente">
            <a:extLst>
              <a:ext uri="{FF2B5EF4-FFF2-40B4-BE49-F238E27FC236}">
                <a16:creationId xmlns:a16="http://schemas.microsoft.com/office/drawing/2014/main" id="{8E5E00B7-B291-9223-A47E-F70212DC14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8883" y="3489978"/>
            <a:ext cx="2357304" cy="2901297"/>
          </a:xfrm>
          <a:prstGeom prst="rect">
            <a:avLst/>
          </a:prstGeom>
        </p:spPr>
      </p:pic>
      <p:pic>
        <p:nvPicPr>
          <p:cNvPr id="18" name="Imagem 17" descr="Uma imagem contendo no interior, mesa, pequeno, segurando&#10;&#10;Descrição gerada automaticamente">
            <a:extLst>
              <a:ext uri="{FF2B5EF4-FFF2-40B4-BE49-F238E27FC236}">
                <a16:creationId xmlns:a16="http://schemas.microsoft.com/office/drawing/2014/main" id="{E2463CB4-9138-0289-D2B2-4764455A1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1588" y="4254086"/>
            <a:ext cx="1667724" cy="1944168"/>
          </a:xfrm>
          <a:prstGeom prst="rect">
            <a:avLst/>
          </a:prstGeom>
        </p:spPr>
      </p:pic>
      <p:pic>
        <p:nvPicPr>
          <p:cNvPr id="20" name="Imagem 19" descr="Desenho de uma porta&#10;&#10;Descrição gerada automaticamente com confiança baixa">
            <a:extLst>
              <a:ext uri="{FF2B5EF4-FFF2-40B4-BE49-F238E27FC236}">
                <a16:creationId xmlns:a16="http://schemas.microsoft.com/office/drawing/2014/main" id="{FAF60A19-8FAE-7834-016C-63927B40EB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4010" y="1930732"/>
            <a:ext cx="1918913" cy="1918913"/>
          </a:xfrm>
          <a:prstGeom prst="rect">
            <a:avLst/>
          </a:prstGeom>
        </p:spPr>
      </p:pic>
    </p:spTree>
    <p:extLst>
      <p:ext uri="{BB962C8B-B14F-4D97-AF65-F5344CB8AC3E}">
        <p14:creationId xmlns:p14="http://schemas.microsoft.com/office/powerpoint/2010/main" val="6222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fontScale="55000" lnSpcReduction="20000"/>
          </a:bodyPr>
          <a:lstStyle/>
          <a:p>
            <a:pPr marL="0" indent="0" algn="l">
              <a:buNone/>
            </a:pPr>
            <a:r>
              <a:rPr lang="pt-BR" sz="5100" b="1" i="0" dirty="0">
                <a:solidFill>
                  <a:srgbClr val="6D6E71"/>
                </a:solidFill>
                <a:effectLst/>
                <a:latin typeface="RobotoRegular"/>
              </a:rPr>
              <a:t>Fundo Crédito Privado</a:t>
            </a:r>
          </a:p>
          <a:p>
            <a:pPr marL="0" indent="0" algn="l">
              <a:buNone/>
            </a:pPr>
            <a:endParaRPr lang="pt-BR" sz="3600" b="1" i="0" dirty="0">
              <a:solidFill>
                <a:srgbClr val="6D6E71"/>
              </a:solidFill>
              <a:effectLst/>
              <a:latin typeface="RobotoRegular"/>
            </a:endParaRPr>
          </a:p>
          <a:p>
            <a:pPr marL="0" indent="0" algn="just">
              <a:buNone/>
            </a:pPr>
            <a:r>
              <a:rPr lang="pt-BR" sz="3200" i="0" dirty="0">
                <a:solidFill>
                  <a:srgbClr val="202124"/>
                </a:solidFill>
                <a:effectLst/>
                <a:latin typeface="RobotoRegular"/>
              </a:rPr>
              <a:t>	Os fundos de crédito privado são aplicações nas quais investem boa parte de seu capital em títulos de renda fixa de empresas privadas. Segundo a CVM, o fundo deve ter mais de 50% do seu patrimônio nesses títulos privados para obter a classificação de fundos de crédito privado.</a:t>
            </a:r>
          </a:p>
          <a:p>
            <a:pPr marL="0" indent="0" algn="just">
              <a:buNone/>
            </a:pPr>
            <a:r>
              <a:rPr lang="pt-BR" sz="3200" b="0" i="0" dirty="0">
                <a:solidFill>
                  <a:srgbClr val="222222"/>
                </a:solidFill>
                <a:effectLst/>
                <a:latin typeface="RobotoRegular"/>
              </a:rPr>
              <a:t>	Ao comprar cotas dos fundos de crédito privado, o investidor “empresta dinheiro” para as empresas e instituições que emitem esses papéis. Por sua vez, essas empresas remuneram o investidor com juros ao final da aplicação e também juros periódicos ao longo da aplicação.</a:t>
            </a:r>
            <a:endParaRPr lang="pt-BR" sz="3600" i="0" dirty="0">
              <a:solidFill>
                <a:srgbClr val="6D6E71"/>
              </a:solidFill>
              <a:effectLst/>
              <a:latin typeface="RobotoRegular"/>
            </a:endParaRPr>
          </a:p>
          <a:p>
            <a:pPr algn="just"/>
            <a:br>
              <a:rPr lang="pt-BR" dirty="0">
                <a:latin typeface="RobotoRegular"/>
              </a:rPr>
            </a:b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FDFCB673-FE97-AEF2-22D8-83B3D68D9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623919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l"/>
            <a:br>
              <a:rPr lang="pt-BR" dirty="0">
                <a:latin typeface="RobotoRegular"/>
              </a:rPr>
            </a:br>
            <a:r>
              <a:rPr lang="pt-BR" b="0" i="0" dirty="0">
                <a:solidFill>
                  <a:srgbClr val="6D6E71"/>
                </a:solidFill>
                <a:effectLst/>
                <a:latin typeface="RobotoRegular"/>
              </a:rPr>
              <a:t> </a:t>
            </a:r>
            <a:r>
              <a:rPr lang="pt-BR" sz="2800" b="1" i="0" dirty="0">
                <a:solidFill>
                  <a:srgbClr val="6D6E71"/>
                </a:solidFill>
                <a:effectLst/>
                <a:latin typeface="RobotoRegular"/>
              </a:rPr>
              <a:t>Fundo de Crédito Privado</a:t>
            </a:r>
          </a:p>
          <a:p>
            <a:pPr algn="l"/>
            <a:endParaRPr lang="pt-BR" sz="1800" b="1" i="0" dirty="0">
              <a:solidFill>
                <a:srgbClr val="6D6E71"/>
              </a:solidFill>
              <a:effectLst/>
              <a:latin typeface="RobotoRegular"/>
            </a:endParaRPr>
          </a:p>
          <a:p>
            <a:pPr lvl="1">
              <a:buFont typeface="Wingdings" panose="05000000000000000000" pitchFamily="2" charset="2"/>
              <a:buChar char="§"/>
            </a:pPr>
            <a:r>
              <a:rPr lang="pt-BR" sz="1600" b="0" i="0" dirty="0">
                <a:solidFill>
                  <a:srgbClr val="333333"/>
                </a:solidFill>
                <a:effectLst/>
                <a:latin typeface="RobotoRegular"/>
              </a:rPr>
              <a:t>50 % do patrimônio em Títulos Privados</a:t>
            </a:r>
          </a:p>
          <a:p>
            <a:pPr lvl="1">
              <a:buFont typeface="Wingdings" panose="05000000000000000000" pitchFamily="2" charset="2"/>
              <a:buChar char="§"/>
            </a:pPr>
            <a:endParaRPr lang="pt-BR" sz="1600" b="0" i="0" dirty="0">
              <a:solidFill>
                <a:srgbClr val="333333"/>
              </a:solidFill>
              <a:effectLst/>
              <a:latin typeface="RobotoRegular"/>
            </a:endParaRPr>
          </a:p>
          <a:p>
            <a:pPr lvl="1">
              <a:buFont typeface="Wingdings" panose="05000000000000000000" pitchFamily="2" charset="2"/>
              <a:buChar char="§"/>
            </a:pPr>
            <a:r>
              <a:rPr lang="pt-BR" sz="1600" dirty="0">
                <a:solidFill>
                  <a:srgbClr val="333333"/>
                </a:solidFill>
                <a:latin typeface="RobotoRegular"/>
              </a:rPr>
              <a:t>Tributação come-cotas</a:t>
            </a:r>
          </a:p>
          <a:p>
            <a:pPr lvl="1">
              <a:buFont typeface="Wingdings" panose="05000000000000000000" pitchFamily="2" charset="2"/>
              <a:buChar char="§"/>
            </a:pPr>
            <a:endParaRPr lang="pt-BR" sz="1600" b="0" i="0" dirty="0">
              <a:solidFill>
                <a:srgbClr val="333333"/>
              </a:solidFill>
              <a:effectLst/>
              <a:latin typeface="RobotoRegular"/>
            </a:endParaRP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78A61EF2-4984-3FF7-74FB-040AF1AF2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Desenho de uma flor&#10;&#10;Descrição gerada automaticamente com confiança média">
            <a:extLst>
              <a:ext uri="{FF2B5EF4-FFF2-40B4-BE49-F238E27FC236}">
                <a16:creationId xmlns:a16="http://schemas.microsoft.com/office/drawing/2014/main" id="{FCB589B0-416E-9325-3779-E8A2D56F6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773" y="4523814"/>
            <a:ext cx="840663" cy="881400"/>
          </a:xfrm>
          <a:prstGeom prst="rect">
            <a:avLst/>
          </a:prstGeom>
        </p:spPr>
      </p:pic>
    </p:spTree>
    <p:extLst>
      <p:ext uri="{BB962C8B-B14F-4D97-AF65-F5344CB8AC3E}">
        <p14:creationId xmlns:p14="http://schemas.microsoft.com/office/powerpoint/2010/main" val="3325431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l"/>
            <a:br>
              <a:rPr lang="pt-BR" dirty="0">
                <a:latin typeface="RobotoRegular"/>
              </a:rPr>
            </a:br>
            <a:r>
              <a:rPr lang="pt-BR" b="0" i="0" dirty="0">
                <a:solidFill>
                  <a:srgbClr val="6D6E71"/>
                </a:solidFill>
                <a:effectLst/>
                <a:latin typeface="RobotoRegular"/>
              </a:rPr>
              <a:t> </a:t>
            </a:r>
            <a:r>
              <a:rPr lang="pt-BR" sz="2800" b="1" i="0" dirty="0">
                <a:solidFill>
                  <a:srgbClr val="6D6E71"/>
                </a:solidFill>
                <a:effectLst/>
                <a:latin typeface="RobotoRegular"/>
              </a:rPr>
              <a:t>Fundo de Crédito Privado</a:t>
            </a:r>
          </a:p>
          <a:p>
            <a:pPr algn="l"/>
            <a:endParaRPr lang="pt-BR" sz="1800" b="1" i="0" dirty="0">
              <a:solidFill>
                <a:srgbClr val="6D6E71"/>
              </a:solidFill>
              <a:effectLst/>
              <a:latin typeface="RobotoRegular"/>
            </a:endParaRPr>
          </a:p>
          <a:p>
            <a:pPr lvl="1">
              <a:buFont typeface="Wingdings" panose="05000000000000000000" pitchFamily="2" charset="2"/>
              <a:buChar char="§"/>
            </a:pPr>
            <a:r>
              <a:rPr lang="pt-BR" sz="1600" b="0" i="0" dirty="0">
                <a:solidFill>
                  <a:srgbClr val="333333"/>
                </a:solidFill>
                <a:effectLst/>
                <a:latin typeface="RobotoRegular"/>
              </a:rPr>
              <a:t>50 % do patrimônio em Títulos Privados</a:t>
            </a:r>
          </a:p>
          <a:p>
            <a:pPr lvl="1">
              <a:buFont typeface="Wingdings" panose="05000000000000000000" pitchFamily="2" charset="2"/>
              <a:buChar char="§"/>
            </a:pPr>
            <a:endParaRPr lang="pt-BR" sz="1600" b="0" i="0" dirty="0">
              <a:solidFill>
                <a:srgbClr val="333333"/>
              </a:solidFill>
              <a:effectLst/>
              <a:latin typeface="RobotoRegular"/>
            </a:endParaRPr>
          </a:p>
          <a:p>
            <a:pPr lvl="1">
              <a:buFont typeface="Wingdings" panose="05000000000000000000" pitchFamily="2" charset="2"/>
              <a:buChar char="§"/>
            </a:pPr>
            <a:r>
              <a:rPr lang="pt-BR" sz="1600" dirty="0">
                <a:solidFill>
                  <a:srgbClr val="333333"/>
                </a:solidFill>
                <a:latin typeface="RobotoRegular"/>
              </a:rPr>
              <a:t>Tributação come-cotas</a:t>
            </a:r>
          </a:p>
          <a:p>
            <a:pPr lvl="1">
              <a:buFont typeface="Wingdings" panose="05000000000000000000" pitchFamily="2" charset="2"/>
              <a:buChar char="§"/>
            </a:pPr>
            <a:endParaRPr lang="pt-BR" sz="1600" b="0" i="0" dirty="0">
              <a:solidFill>
                <a:srgbClr val="333333"/>
              </a:solidFill>
              <a:effectLst/>
              <a:latin typeface="RobotoRegular"/>
            </a:endParaRP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78A61EF2-4984-3FF7-74FB-040AF1AF2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4" name="Imagem 3" descr="Gráfico, Gráfico de linhas&#10;&#10;Descrição gerada automaticamente">
            <a:extLst>
              <a:ext uri="{FF2B5EF4-FFF2-40B4-BE49-F238E27FC236}">
                <a16:creationId xmlns:a16="http://schemas.microsoft.com/office/drawing/2014/main" id="{CBC1CE8D-1297-C2E2-3D88-F59AF8D30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2011792"/>
            <a:ext cx="5598350" cy="4375464"/>
          </a:xfrm>
          <a:prstGeom prst="rect">
            <a:avLst/>
          </a:prstGeom>
        </p:spPr>
      </p:pic>
    </p:spTree>
    <p:extLst>
      <p:ext uri="{BB962C8B-B14F-4D97-AF65-F5344CB8AC3E}">
        <p14:creationId xmlns:p14="http://schemas.microsoft.com/office/powerpoint/2010/main" val="3224108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fontScale="92500" lnSpcReduction="10000"/>
          </a:bodyPr>
          <a:lstStyle/>
          <a:p>
            <a:pPr algn="just"/>
            <a:br>
              <a:rPr lang="pt-BR" dirty="0">
                <a:latin typeface="RobotoRegular"/>
              </a:rPr>
            </a:br>
            <a:r>
              <a:rPr lang="pt-BR" b="0" i="0" dirty="0">
                <a:solidFill>
                  <a:srgbClr val="6D6E71"/>
                </a:solidFill>
                <a:effectLst/>
                <a:latin typeface="RobotoRegular"/>
              </a:rPr>
              <a:t> </a:t>
            </a:r>
            <a:r>
              <a:rPr lang="pt-BR" sz="3000" b="1" i="0" dirty="0">
                <a:solidFill>
                  <a:srgbClr val="808080"/>
                </a:solidFill>
                <a:effectLst/>
                <a:latin typeface="RobotoRegular"/>
              </a:rPr>
              <a:t>Curto Prazo</a:t>
            </a:r>
            <a:endParaRPr lang="pt-BR" sz="3000" b="1" i="0" dirty="0">
              <a:solidFill>
                <a:srgbClr val="000000"/>
              </a:solidFill>
              <a:effectLst/>
              <a:latin typeface="RobotoRegular"/>
            </a:endParaRPr>
          </a:p>
          <a:p>
            <a:pPr algn="just"/>
            <a:r>
              <a:rPr lang="pt-BR" b="0" i="0" dirty="0">
                <a:solidFill>
                  <a:srgbClr val="333333"/>
                </a:solidFill>
                <a:effectLst/>
                <a:latin typeface="RobotoRegular"/>
              </a:rPr>
              <a:t>Assim como os simples, os fundos de renda fixa de curto prazo são considerados opções conservadoras – mas nem tanto. Isso porque eles podem aplicar em alguns ativos além dos títulos públicos federais.</a:t>
            </a:r>
          </a:p>
          <a:p>
            <a:pPr algn="just"/>
            <a:r>
              <a:rPr lang="pt-BR" b="0" i="0" dirty="0">
                <a:solidFill>
                  <a:srgbClr val="333333"/>
                </a:solidFill>
                <a:effectLst/>
                <a:latin typeface="RobotoRegular"/>
              </a:rPr>
              <a:t>Os fundos de curto prazo podem comprar títulos privados (que sejam considerados de baixo risco de crédito pelo gestor), cotas de fundos de índice que apliquem nestes mesmos papéis (públicos ou privados) e operações compromissadas com títulos públicos federais.</a:t>
            </a:r>
          </a:p>
          <a:p>
            <a:pPr algn="just"/>
            <a:r>
              <a:rPr lang="pt-BR" b="0" i="0" dirty="0">
                <a:solidFill>
                  <a:srgbClr val="333333"/>
                </a:solidFill>
                <a:effectLst/>
                <a:latin typeface="RobotoRegular"/>
              </a:rPr>
              <a:t>A grande diferença está relacionada ao prazo de vencimento dos títulos incluídos no fundo, que deve ser, no máximo, de 375 dias. Na média, o prazo da carteira precisa ser inferior a 60 dias.</a:t>
            </a:r>
          </a:p>
          <a:p>
            <a:pPr algn="l"/>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9AD26347-930B-0D45-959F-5D00D19DA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4124065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just"/>
            <a:br>
              <a:rPr lang="pt-BR" dirty="0">
                <a:latin typeface="RobotoRegular"/>
              </a:rPr>
            </a:br>
            <a:r>
              <a:rPr lang="pt-BR" b="0" i="0" dirty="0">
                <a:solidFill>
                  <a:srgbClr val="6D6E71"/>
                </a:solidFill>
                <a:effectLst/>
                <a:latin typeface="RobotoRegular"/>
              </a:rPr>
              <a:t> </a:t>
            </a:r>
            <a:r>
              <a:rPr lang="pt-BR" sz="2800" b="1" i="0" dirty="0">
                <a:solidFill>
                  <a:srgbClr val="808080"/>
                </a:solidFill>
                <a:effectLst/>
                <a:latin typeface="RobotoRegular"/>
              </a:rPr>
              <a:t>Curto Prazo</a:t>
            </a:r>
            <a:endParaRPr lang="pt-BR" sz="2800" b="1" i="0" dirty="0">
              <a:solidFill>
                <a:srgbClr val="000000"/>
              </a:solidFill>
              <a:effectLst/>
              <a:latin typeface="RobotoRegular"/>
            </a:endParaRPr>
          </a:p>
          <a:p>
            <a:pPr algn="l">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dirty="0">
                <a:latin typeface="RobotoRegular"/>
              </a:rPr>
              <a:t>Tributação diferenciada</a:t>
            </a: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dirty="0">
                <a:latin typeface="RobotoRegular"/>
              </a:rPr>
              <a:t>Come-Cotas</a:t>
            </a: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404842B4-3DCE-7F87-99EE-443BDF4A0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Desenho de uma pessoa&#10;&#10;Descrição gerada automaticamente com confiança baixa">
            <a:extLst>
              <a:ext uri="{FF2B5EF4-FFF2-40B4-BE49-F238E27FC236}">
                <a16:creationId xmlns:a16="http://schemas.microsoft.com/office/drawing/2014/main" id="{482E07D9-2BC4-885B-6F1B-FF668CEA2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486" y="3429000"/>
            <a:ext cx="1219458" cy="1398161"/>
          </a:xfrm>
          <a:prstGeom prst="rect">
            <a:avLst/>
          </a:prstGeom>
        </p:spPr>
      </p:pic>
      <p:pic>
        <p:nvPicPr>
          <p:cNvPr id="9" name="Imagem 8" descr="Desenho de uma flor&#10;&#10;Descrição gerada automaticamente com confiança média">
            <a:extLst>
              <a:ext uri="{FF2B5EF4-FFF2-40B4-BE49-F238E27FC236}">
                <a16:creationId xmlns:a16="http://schemas.microsoft.com/office/drawing/2014/main" id="{09765AAB-0106-1E4F-14CE-6EE59A4C0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305" y="3563595"/>
            <a:ext cx="1067445" cy="1119171"/>
          </a:xfrm>
          <a:prstGeom prst="rect">
            <a:avLst/>
          </a:prstGeom>
        </p:spPr>
      </p:pic>
    </p:spTree>
    <p:extLst>
      <p:ext uri="{BB962C8B-B14F-4D97-AF65-F5344CB8AC3E}">
        <p14:creationId xmlns:p14="http://schemas.microsoft.com/office/powerpoint/2010/main" val="1763937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just"/>
            <a:br>
              <a:rPr lang="pt-BR" dirty="0">
                <a:latin typeface="RobotoRegular"/>
              </a:rPr>
            </a:br>
            <a:r>
              <a:rPr lang="pt-BR" b="0" i="0" dirty="0">
                <a:solidFill>
                  <a:srgbClr val="6D6E71"/>
                </a:solidFill>
                <a:effectLst/>
                <a:latin typeface="RobotoRegular"/>
              </a:rPr>
              <a:t> </a:t>
            </a:r>
            <a:r>
              <a:rPr lang="pt-BR" sz="2800" b="1" i="0" dirty="0">
                <a:solidFill>
                  <a:srgbClr val="808080"/>
                </a:solidFill>
                <a:effectLst/>
                <a:latin typeface="RobotoRegular"/>
              </a:rPr>
              <a:t>Curto Prazo</a:t>
            </a:r>
            <a:endParaRPr lang="pt-BR" sz="2800" b="1" i="0" dirty="0">
              <a:solidFill>
                <a:srgbClr val="000000"/>
              </a:solidFill>
              <a:effectLst/>
              <a:latin typeface="RobotoRegular"/>
            </a:endParaRPr>
          </a:p>
          <a:p>
            <a:pPr algn="l">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dirty="0">
                <a:latin typeface="RobotoRegular"/>
              </a:rPr>
              <a:t>Tributação diferenciada</a:t>
            </a: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dirty="0">
                <a:latin typeface="RobotoRegular"/>
              </a:rPr>
              <a:t>Come-Cotas</a:t>
            </a: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404842B4-3DCE-7F87-99EE-443BDF4A0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4" name="Imagem 3" descr="Gráfico, Gráfico de linhas&#10;&#10;Descrição gerada automaticamente">
            <a:extLst>
              <a:ext uri="{FF2B5EF4-FFF2-40B4-BE49-F238E27FC236}">
                <a16:creationId xmlns:a16="http://schemas.microsoft.com/office/drawing/2014/main" id="{979795E9-99EB-A3FC-4B4A-29478ADA9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058" y="1977658"/>
            <a:ext cx="5807022" cy="4441339"/>
          </a:xfrm>
          <a:prstGeom prst="rect">
            <a:avLst/>
          </a:prstGeom>
        </p:spPr>
      </p:pic>
    </p:spTree>
    <p:extLst>
      <p:ext uri="{BB962C8B-B14F-4D97-AF65-F5344CB8AC3E}">
        <p14:creationId xmlns:p14="http://schemas.microsoft.com/office/powerpoint/2010/main" val="2451960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139225" y="1973977"/>
            <a:ext cx="10058400" cy="4225487"/>
          </a:xfrm>
        </p:spPr>
        <p:txBody>
          <a:bodyPr>
            <a:normAutofit fontScale="25000" lnSpcReduction="20000"/>
          </a:bodyPr>
          <a:lstStyle/>
          <a:p>
            <a:pPr algn="l"/>
            <a:br>
              <a:rPr lang="pt-BR" dirty="0">
                <a:latin typeface="RobotoRegular"/>
              </a:rPr>
            </a:br>
            <a:r>
              <a:rPr lang="pt-BR" sz="5900" b="0" i="0" dirty="0">
                <a:solidFill>
                  <a:srgbClr val="6D6E71"/>
                </a:solidFill>
                <a:effectLst/>
                <a:latin typeface="RobotoRegular"/>
              </a:rPr>
              <a:t> </a:t>
            </a:r>
            <a:r>
              <a:rPr lang="pt-BR" sz="8600" b="1" i="0" dirty="0">
                <a:solidFill>
                  <a:srgbClr val="6D6E71"/>
                </a:solidFill>
                <a:effectLst/>
                <a:latin typeface="RobotoRegular"/>
              </a:rPr>
              <a:t>Fundos Referenciados</a:t>
            </a:r>
          </a:p>
          <a:p>
            <a:pPr marL="0" indent="0" algn="just">
              <a:buNone/>
            </a:pPr>
            <a:r>
              <a:rPr lang="pt-BR" sz="4400" i="0" dirty="0">
                <a:solidFill>
                  <a:schemeClr val="tx1"/>
                </a:solidFill>
                <a:effectLst/>
                <a:latin typeface="RobotoRegular"/>
              </a:rPr>
              <a:t>	A característica primordial dos Fundos Referenciados é que a sua política de investimentos busca acompanhar, ou replicar, a performance de um </a:t>
            </a:r>
            <a:r>
              <a:rPr lang="pt-BR" sz="4400" i="0" u="none" strike="noStrike" dirty="0">
                <a:solidFill>
                  <a:schemeClr val="tx1"/>
                </a:solidFill>
                <a:effectLst/>
                <a:latin typeface="RobotoRegular"/>
              </a:rPr>
              <a:t>índice específico de referência</a:t>
            </a:r>
            <a:r>
              <a:rPr lang="pt-BR" sz="4400" i="0" dirty="0">
                <a:solidFill>
                  <a:schemeClr val="tx1"/>
                </a:solidFill>
                <a:effectLst/>
                <a:latin typeface="RobotoRegular"/>
              </a:rPr>
              <a:t>.</a:t>
            </a:r>
          </a:p>
          <a:p>
            <a:pPr marL="0" indent="0" algn="just">
              <a:buNone/>
            </a:pPr>
            <a:r>
              <a:rPr lang="pt-BR" sz="4400" i="0" dirty="0">
                <a:solidFill>
                  <a:schemeClr val="tx1"/>
                </a:solidFill>
                <a:effectLst/>
                <a:latin typeface="RobotoRegular"/>
              </a:rPr>
              <a:t>	Costuma-se, ainda, atribuir a estes tipos de fundos a classificação de ser um Fundo de Renda Fixa.</a:t>
            </a:r>
          </a:p>
          <a:p>
            <a:pPr marL="0" indent="0" algn="just">
              <a:buNone/>
            </a:pPr>
            <a:r>
              <a:rPr lang="pt-BR" sz="4400" i="0" dirty="0">
                <a:solidFill>
                  <a:schemeClr val="tx1"/>
                </a:solidFill>
                <a:effectLst/>
                <a:latin typeface="RobotoRegular"/>
              </a:rPr>
              <a:t>	Não poderia deixar de ser mencionado que os Fundos Referenciados possuem, também, a característica de possuírem, no mínimo, 95% das suas carteiras de investimentos compostas por ativos financeiros que acompanham a performance do seu índice de referência (benchmark) em questão.</a:t>
            </a:r>
          </a:p>
          <a:p>
            <a:pPr marL="0" indent="0" algn="just">
              <a:buNone/>
            </a:pPr>
            <a:r>
              <a:rPr lang="pt-BR" sz="4400" i="0" dirty="0">
                <a:solidFill>
                  <a:schemeClr val="tx1"/>
                </a:solidFill>
                <a:effectLst/>
                <a:latin typeface="RobotoRegular"/>
              </a:rPr>
              <a:t>	Vale lembrar que, levando-se em consideração a conjuntura da renda fixa, o índice de referência mais comum é </a:t>
            </a:r>
            <a:r>
              <a:rPr lang="pt-BR" sz="4400" i="0" u="none" strike="noStrike" dirty="0">
                <a:solidFill>
                  <a:schemeClr val="tx1"/>
                </a:solidFill>
                <a:effectLst/>
                <a:latin typeface="RobotoRegular"/>
              </a:rPr>
              <a:t>a taxa CDI</a:t>
            </a:r>
            <a:r>
              <a:rPr lang="pt-BR" sz="4400" i="0" dirty="0">
                <a:solidFill>
                  <a:schemeClr val="tx1"/>
                </a:solidFill>
                <a:effectLst/>
                <a:latin typeface="RobotoRegular"/>
              </a:rPr>
              <a:t>.</a:t>
            </a:r>
          </a:p>
          <a:p>
            <a:pPr marL="0" indent="0" algn="just">
              <a:buNone/>
            </a:pPr>
            <a:r>
              <a:rPr lang="pt-BR" sz="4400" i="0" dirty="0">
                <a:solidFill>
                  <a:schemeClr val="tx1"/>
                </a:solidFill>
                <a:effectLst/>
                <a:latin typeface="RobotoRegular"/>
              </a:rPr>
              <a:t>	Isto posto, é interessante mencionar que, normalmente, o nome desses tipos de fundos deve conter a expressão “Referenciado”, e, ainda, o índice de referência, que como mencionado acionado, na maioria das vezes será o CDI.</a:t>
            </a:r>
          </a:p>
          <a:p>
            <a:pPr marL="0" indent="0" algn="just">
              <a:buNone/>
            </a:pPr>
            <a:r>
              <a:rPr lang="pt-BR" sz="4400" i="0" dirty="0">
                <a:solidFill>
                  <a:schemeClr val="tx1"/>
                </a:solidFill>
                <a:effectLst/>
                <a:latin typeface="RobotoRegular"/>
              </a:rPr>
              <a:t>	Uma outra peculiaridade desse tipo de ativo financeiro se faz no fato de que no mínimo 80% do se patrimônio líquido deve ser composto de títulos de emissão do Tesouro Nacional, do Banco Central do Brasil (Bacen) e/ou títulos de renda fixa considerados de baixo risco pelo administrador e gestor do fundo em questão.</a:t>
            </a:r>
          </a:p>
          <a:p>
            <a:pPr marL="0" indent="0" algn="just">
              <a:buNone/>
            </a:pPr>
            <a:r>
              <a:rPr lang="pt-BR" sz="4400" i="0" dirty="0">
                <a:solidFill>
                  <a:schemeClr val="tx1"/>
                </a:solidFill>
                <a:effectLst/>
                <a:latin typeface="RobotoRegular"/>
              </a:rPr>
              <a:t>	Para investidores que possuem baixa aversão à riscos e volatilidades do mercado financeiro, esse é um tipo de fundo bastante recomendado por especialistas e consultores especializados em renda fixa.</a:t>
            </a:r>
          </a:p>
          <a:p>
            <a:pPr marL="0" indent="0" algn="just">
              <a:buNone/>
            </a:pPr>
            <a:r>
              <a:rPr lang="pt-BR" sz="4400" i="0" dirty="0">
                <a:solidFill>
                  <a:schemeClr val="tx1"/>
                </a:solidFill>
                <a:effectLst/>
                <a:latin typeface="RobotoRegular"/>
              </a:rPr>
              <a:t>	Outra particularidade interessante é que esses ativos não permitem alavancagens financeiras, haja vista que a utilização de derivativos, nesses casos, somente é válida para o hedge limitada às posições detidas à vista, ou seja, para se fazer uma espécie de “proteção” do seu patrimônio e de seus investidores conforme o indexador estabelecido previamente.</a:t>
            </a: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889CA3A3-154D-1EA7-3821-C717905CF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192672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l"/>
            <a:r>
              <a:rPr lang="pt-BR" sz="2800" b="1" i="0" dirty="0">
                <a:solidFill>
                  <a:srgbClr val="6D6E71"/>
                </a:solidFill>
                <a:effectLst/>
                <a:latin typeface="RobotoRegular"/>
              </a:rPr>
              <a:t>Fundos Referenciados</a:t>
            </a: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dirty="0">
                <a:latin typeface="RobotoRegular"/>
              </a:rPr>
              <a:t>CDI</a:t>
            </a: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i="0" dirty="0">
                <a:solidFill>
                  <a:schemeClr val="tx1"/>
                </a:solidFill>
                <a:effectLst/>
                <a:latin typeface="RobotoRegular"/>
              </a:rPr>
              <a:t>95 % em ativos que acompanham a performance do índice;</a:t>
            </a:r>
          </a:p>
          <a:p>
            <a:pPr lvl="1">
              <a:buFont typeface="Wingdings" panose="05000000000000000000" pitchFamily="2" charset="2"/>
              <a:buChar char="§"/>
            </a:pPr>
            <a:endParaRPr lang="pt-BR" i="0" dirty="0">
              <a:solidFill>
                <a:schemeClr val="tx1"/>
              </a:solidFill>
              <a:effectLst/>
              <a:latin typeface="RobotoRegular"/>
            </a:endParaRPr>
          </a:p>
          <a:p>
            <a:pPr lvl="1">
              <a:buFont typeface="Wingdings" panose="05000000000000000000" pitchFamily="2" charset="2"/>
              <a:buChar char="§"/>
            </a:pPr>
            <a:r>
              <a:rPr lang="pt-BR" dirty="0">
                <a:solidFill>
                  <a:schemeClr val="tx1"/>
                </a:solidFill>
                <a:latin typeface="RobotoRegular"/>
              </a:rPr>
              <a:t>80 % em Títulos do Tesouro</a:t>
            </a:r>
          </a:p>
          <a:p>
            <a:pPr lvl="1">
              <a:buFont typeface="Wingdings" panose="05000000000000000000" pitchFamily="2" charset="2"/>
              <a:buChar char="§"/>
            </a:pPr>
            <a:endParaRPr lang="pt-BR" dirty="0">
              <a:solidFill>
                <a:schemeClr val="tx1"/>
              </a:solidFill>
              <a:latin typeface="RobotoRegular"/>
            </a:endParaRPr>
          </a:p>
          <a:p>
            <a:pPr lvl="1">
              <a:buFont typeface="Wingdings" panose="05000000000000000000" pitchFamily="2" charset="2"/>
              <a:buChar char="§"/>
            </a:pPr>
            <a:r>
              <a:rPr lang="pt-BR" dirty="0">
                <a:solidFill>
                  <a:schemeClr val="tx1"/>
                </a:solidFill>
                <a:latin typeface="RobotoRegular"/>
              </a:rPr>
              <a:t>Come-cotas</a:t>
            </a:r>
          </a:p>
          <a:p>
            <a:pPr lvl="1">
              <a:buFont typeface="Wingdings" panose="05000000000000000000" pitchFamily="2" charset="2"/>
              <a:buChar char="§"/>
            </a:pPr>
            <a:endParaRPr lang="pt-BR" i="0" dirty="0">
              <a:solidFill>
                <a:schemeClr val="tx1"/>
              </a:solidFill>
              <a:effectLst/>
              <a:latin typeface="RobotoRegular"/>
            </a:endParaRP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endParaRPr lang="pt-BR" dirty="0">
              <a:latin typeface="RobotoRegular"/>
            </a:endParaRPr>
          </a:p>
          <a:p>
            <a:pPr algn="l"/>
            <a:endParaRPr lang="pt-BR" i="0" dirty="0">
              <a:solidFill>
                <a:schemeClr val="tx1"/>
              </a:solidFill>
              <a:effectLst/>
              <a:latin typeface="RobotoRegular"/>
            </a:endParaRPr>
          </a:p>
          <a:p>
            <a:pPr algn="l"/>
            <a:endParaRPr lang="pt-BR" i="0" dirty="0">
              <a:solidFill>
                <a:schemeClr val="tx1"/>
              </a:solidFill>
              <a:effectLst/>
              <a:latin typeface="RobotoRegular"/>
            </a:endParaRP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55A99669-7B8B-5660-8F96-41F1A215D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9" name="Imagem 8" descr="Desenho de uma flor&#10;&#10;Descrição gerada automaticamente com confiança média">
            <a:extLst>
              <a:ext uri="{FF2B5EF4-FFF2-40B4-BE49-F238E27FC236}">
                <a16:creationId xmlns:a16="http://schemas.microsoft.com/office/drawing/2014/main" id="{FDA2E3AF-BA6F-E91B-2BAE-B072BF758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2321" y="2157902"/>
            <a:ext cx="1716422" cy="1799597"/>
          </a:xfrm>
          <a:prstGeom prst="rect">
            <a:avLst/>
          </a:prstGeom>
        </p:spPr>
      </p:pic>
      <p:pic>
        <p:nvPicPr>
          <p:cNvPr id="10" name="Imagem 9" descr="Desenho de uma pessoa&#10;&#10;Descrição gerada automaticamente com confiança baixa">
            <a:extLst>
              <a:ext uri="{FF2B5EF4-FFF2-40B4-BE49-F238E27FC236}">
                <a16:creationId xmlns:a16="http://schemas.microsoft.com/office/drawing/2014/main" id="{0C0031A4-6BE4-910F-E015-8D81737C5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529" y="4448166"/>
            <a:ext cx="1518005" cy="1740458"/>
          </a:xfrm>
          <a:prstGeom prst="rect">
            <a:avLst/>
          </a:prstGeom>
        </p:spPr>
      </p:pic>
      <p:sp>
        <p:nvSpPr>
          <p:cNvPr id="11" name="Retângulo 10">
            <a:extLst>
              <a:ext uri="{FF2B5EF4-FFF2-40B4-BE49-F238E27FC236}">
                <a16:creationId xmlns:a16="http://schemas.microsoft.com/office/drawing/2014/main" id="{F11CEDCD-D3E5-995D-DF27-7E6F3015CBA5}"/>
              </a:ext>
            </a:extLst>
          </p:cNvPr>
          <p:cNvSpPr/>
          <p:nvPr/>
        </p:nvSpPr>
        <p:spPr>
          <a:xfrm>
            <a:off x="9008743" y="2384276"/>
            <a:ext cx="1475084" cy="3154710"/>
          </a:xfrm>
          <a:prstGeom prst="rect">
            <a:avLst/>
          </a:prstGeom>
          <a:noFill/>
        </p:spPr>
        <p:txBody>
          <a:bodyPr wrap="none" lIns="91440" tIns="45720" rIns="91440" bIns="45720">
            <a:spAutoFit/>
          </a:bodyPr>
          <a:lstStyle/>
          <a:p>
            <a:pPr algn="ctr"/>
            <a:r>
              <a:rPr lang="pt-BR" sz="199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309769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algn="l"/>
            <a:r>
              <a:rPr lang="pt-BR" sz="2800" b="1" i="0" dirty="0">
                <a:solidFill>
                  <a:srgbClr val="6D6E71"/>
                </a:solidFill>
                <a:effectLst/>
                <a:latin typeface="RobotoRegular"/>
              </a:rPr>
              <a:t>Fundos Referenciados</a:t>
            </a: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dirty="0">
                <a:latin typeface="RobotoRegular"/>
              </a:rPr>
              <a:t>CDI</a:t>
            </a: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r>
              <a:rPr lang="pt-BR" i="0" dirty="0">
                <a:solidFill>
                  <a:schemeClr val="tx1"/>
                </a:solidFill>
                <a:effectLst/>
                <a:latin typeface="RobotoRegular"/>
              </a:rPr>
              <a:t>95 % em ativos que acompanham a </a:t>
            </a:r>
          </a:p>
          <a:p>
            <a:pPr marL="201168" lvl="1" indent="0">
              <a:buNone/>
            </a:pPr>
            <a:r>
              <a:rPr lang="pt-BR" i="0" dirty="0">
                <a:solidFill>
                  <a:schemeClr val="tx1"/>
                </a:solidFill>
                <a:effectLst/>
                <a:latin typeface="RobotoRegular"/>
              </a:rPr>
              <a:t>performance do índice;</a:t>
            </a:r>
          </a:p>
          <a:p>
            <a:pPr lvl="1">
              <a:buFont typeface="Wingdings" panose="05000000000000000000" pitchFamily="2" charset="2"/>
              <a:buChar char="§"/>
            </a:pPr>
            <a:endParaRPr lang="pt-BR" i="0" dirty="0">
              <a:solidFill>
                <a:schemeClr val="tx1"/>
              </a:solidFill>
              <a:effectLst/>
              <a:latin typeface="RobotoRegular"/>
            </a:endParaRPr>
          </a:p>
          <a:p>
            <a:pPr lvl="1">
              <a:buFont typeface="Wingdings" panose="05000000000000000000" pitchFamily="2" charset="2"/>
              <a:buChar char="§"/>
            </a:pPr>
            <a:r>
              <a:rPr lang="pt-BR" dirty="0">
                <a:solidFill>
                  <a:schemeClr val="tx1"/>
                </a:solidFill>
                <a:latin typeface="RobotoRegular"/>
              </a:rPr>
              <a:t>80 % em Títulos do Tesouro</a:t>
            </a:r>
          </a:p>
          <a:p>
            <a:pPr lvl="1">
              <a:buFont typeface="Wingdings" panose="05000000000000000000" pitchFamily="2" charset="2"/>
              <a:buChar char="§"/>
            </a:pPr>
            <a:endParaRPr lang="pt-BR" dirty="0">
              <a:solidFill>
                <a:schemeClr val="tx1"/>
              </a:solidFill>
              <a:latin typeface="RobotoRegular"/>
            </a:endParaRPr>
          </a:p>
          <a:p>
            <a:pPr lvl="1">
              <a:buFont typeface="Wingdings" panose="05000000000000000000" pitchFamily="2" charset="2"/>
              <a:buChar char="§"/>
            </a:pPr>
            <a:r>
              <a:rPr lang="pt-BR" dirty="0">
                <a:solidFill>
                  <a:schemeClr val="tx1"/>
                </a:solidFill>
                <a:latin typeface="RobotoRegular"/>
              </a:rPr>
              <a:t>Come-cotas</a:t>
            </a:r>
          </a:p>
          <a:p>
            <a:pPr lvl="1">
              <a:buFont typeface="Wingdings" panose="05000000000000000000" pitchFamily="2" charset="2"/>
              <a:buChar char="§"/>
            </a:pPr>
            <a:endParaRPr lang="pt-BR" i="0" dirty="0">
              <a:solidFill>
                <a:schemeClr val="tx1"/>
              </a:solidFill>
              <a:effectLst/>
              <a:latin typeface="RobotoRegular"/>
            </a:endParaRPr>
          </a:p>
          <a:p>
            <a:pPr lvl="1">
              <a:buFont typeface="Wingdings" panose="05000000000000000000" pitchFamily="2" charset="2"/>
              <a:buChar char="§"/>
            </a:pPr>
            <a:endParaRPr lang="pt-BR" dirty="0">
              <a:latin typeface="RobotoRegular"/>
            </a:endParaRPr>
          </a:p>
          <a:p>
            <a:pPr lvl="1">
              <a:buFont typeface="Wingdings" panose="05000000000000000000" pitchFamily="2" charset="2"/>
              <a:buChar char="§"/>
            </a:pPr>
            <a:endParaRPr lang="pt-BR" dirty="0">
              <a:latin typeface="RobotoRegular"/>
            </a:endParaRPr>
          </a:p>
          <a:p>
            <a:pPr algn="l"/>
            <a:endParaRPr lang="pt-BR" i="0" dirty="0">
              <a:solidFill>
                <a:schemeClr val="tx1"/>
              </a:solidFill>
              <a:effectLst/>
              <a:latin typeface="RobotoRegular"/>
            </a:endParaRPr>
          </a:p>
          <a:p>
            <a:pPr algn="l"/>
            <a:endParaRPr lang="pt-BR" i="0" dirty="0">
              <a:solidFill>
                <a:schemeClr val="tx1"/>
              </a:solidFill>
              <a:effectLst/>
              <a:latin typeface="RobotoRegular"/>
            </a:endParaRPr>
          </a:p>
          <a:p>
            <a:pPr marL="0" indent="0">
              <a:buNone/>
            </a:pPr>
            <a:endParaRPr lang="pt-BR" dirty="0">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55A99669-7B8B-5660-8F96-41F1A215D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Gráfico, Gráfico de linhas&#10;&#10;Descrição gerada automaticamente">
            <a:extLst>
              <a:ext uri="{FF2B5EF4-FFF2-40B4-BE49-F238E27FC236}">
                <a16:creationId xmlns:a16="http://schemas.microsoft.com/office/drawing/2014/main" id="{362B220E-E9BB-87BA-F680-51BD5BDAF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150" y="1967937"/>
            <a:ext cx="5491529" cy="4301604"/>
          </a:xfrm>
          <a:prstGeom prst="rect">
            <a:avLst/>
          </a:prstGeom>
        </p:spPr>
      </p:pic>
    </p:spTree>
    <p:extLst>
      <p:ext uri="{BB962C8B-B14F-4D97-AF65-F5344CB8AC3E}">
        <p14:creationId xmlns:p14="http://schemas.microsoft.com/office/powerpoint/2010/main" val="3283850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fontScale="85000" lnSpcReduction="20000"/>
          </a:bodyPr>
          <a:lstStyle/>
          <a:p>
            <a:pPr marL="0" indent="0" algn="l">
              <a:buNone/>
            </a:pPr>
            <a:r>
              <a:rPr lang="pt-BR" sz="2800" b="1" i="0" dirty="0">
                <a:solidFill>
                  <a:srgbClr val="6D6E71"/>
                </a:solidFill>
                <a:effectLst/>
                <a:latin typeface="RobotoRegular"/>
              </a:rPr>
              <a:t>Fundos da Dívida Externa</a:t>
            </a:r>
          </a:p>
          <a:p>
            <a:pPr marL="0" indent="0" algn="just">
              <a:buNone/>
            </a:pPr>
            <a:r>
              <a:rPr lang="pt-BR" i="0" dirty="0">
                <a:solidFill>
                  <a:schemeClr val="tx1"/>
                </a:solidFill>
                <a:effectLst/>
                <a:latin typeface="RobotoRegular"/>
              </a:rPr>
              <a:t>	Dentre as categorias de </a:t>
            </a:r>
            <a:r>
              <a:rPr lang="pt-BR" i="0" u="none" strike="noStrike" dirty="0">
                <a:solidFill>
                  <a:schemeClr val="tx1"/>
                </a:solidFill>
                <a:effectLst/>
                <a:latin typeface="RobotoRegular"/>
              </a:rPr>
              <a:t>fundos de investimentos</a:t>
            </a:r>
            <a:r>
              <a:rPr lang="pt-BR" i="0" dirty="0">
                <a:solidFill>
                  <a:schemeClr val="tx1"/>
                </a:solidFill>
                <a:effectLst/>
                <a:latin typeface="RobotoRegular"/>
              </a:rPr>
              <a:t>, os fundos de dívida externa, ou também chamados de fundos de investimento no exterior, talvez fiquem entre os menos conhecidos da maioria dos investidores.</a:t>
            </a:r>
            <a:br>
              <a:rPr lang="pt-BR" dirty="0">
                <a:solidFill>
                  <a:schemeClr val="tx1"/>
                </a:solidFill>
                <a:latin typeface="RobotoRegular"/>
              </a:rPr>
            </a:br>
            <a:endParaRPr lang="pt-BR" dirty="0">
              <a:solidFill>
                <a:schemeClr val="tx1"/>
              </a:solidFill>
              <a:latin typeface="RobotoRegular"/>
            </a:endParaRPr>
          </a:p>
          <a:p>
            <a:pPr marL="0" indent="0" algn="just">
              <a:buNone/>
            </a:pPr>
            <a:r>
              <a:rPr lang="pt-BR" i="0" dirty="0">
                <a:solidFill>
                  <a:schemeClr val="tx1"/>
                </a:solidFill>
                <a:effectLst/>
                <a:latin typeface="RobotoRegular"/>
              </a:rPr>
              <a:t>	Estes fundos se constituem na forma mais fácil de investir nos títulos da dívida externa brasileira. Ou seja, se você quer investir em títulos de </a:t>
            </a:r>
            <a:r>
              <a:rPr lang="pt-BR" i="0" u="none" strike="noStrike" dirty="0">
                <a:solidFill>
                  <a:schemeClr val="tx1"/>
                </a:solidFill>
                <a:effectLst/>
                <a:latin typeface="RobotoRegular"/>
              </a:rPr>
              <a:t>renda fixa</a:t>
            </a:r>
            <a:r>
              <a:rPr lang="pt-BR" i="0" dirty="0">
                <a:solidFill>
                  <a:schemeClr val="tx1"/>
                </a:solidFill>
                <a:effectLst/>
                <a:latin typeface="RobotoRegular"/>
              </a:rPr>
              <a:t>, tanto do Governo como de empresas brasileiras, e aceita assumir o risco de ver sua rentabilidade afetada pelas variações do dólar frente ao real, esta pode ser uma boa opção. </a:t>
            </a:r>
          </a:p>
          <a:p>
            <a:pPr marL="0" indent="0" algn="just">
              <a:buNone/>
            </a:pPr>
            <a:r>
              <a:rPr lang="pt-BR" i="0" dirty="0">
                <a:solidFill>
                  <a:schemeClr val="tx1"/>
                </a:solidFill>
                <a:effectLst/>
                <a:latin typeface="RobotoRegular"/>
              </a:rPr>
              <a:t>	Os fundos classificados como de dívida externa devem aplicar, no mínimo, 80% de seu patrimônio em títulos da dívida externa brasileira emitidos pelo Governo Federal, com até 20% do patrimônio em outros títulos de renda fixa que sejam negociados no mercado internacional.</a:t>
            </a:r>
          </a:p>
          <a:p>
            <a:pPr marL="0" indent="0" algn="just">
              <a:buNone/>
            </a:pPr>
            <a:r>
              <a:rPr lang="pt-BR" i="0" dirty="0">
                <a:solidFill>
                  <a:schemeClr val="tx1"/>
                </a:solidFill>
                <a:effectLst/>
                <a:latin typeface="RobotoRegular"/>
              </a:rPr>
              <a:t>	Deste modo, estes fundos devem ter ao menos 80% dos recursos investidos em títulos emitidos pelo Brasil no exterior, como os bônus globais, por exemplo. Já os demais 20% podem ser alocados tanto para outros emissores brasileiros, como bancos ou empresas, por exemplo, ou mesmo títulos de outros países.</a:t>
            </a:r>
            <a:endParaRPr lang="pt-BR" dirty="0">
              <a:solidFill>
                <a:schemeClr val="tx1"/>
              </a:solidFill>
              <a:latin typeface="RobotoRegular"/>
            </a:endParaRPr>
          </a:p>
          <a:p>
            <a:pPr marL="0"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78DDCD1D-73F8-A05D-9590-58C2A1F14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614319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58621-8221-49D0-AA6F-8F37D20FC507}"/>
              </a:ext>
            </a:extLst>
          </p:cNvPr>
          <p:cNvSpPr>
            <a:spLocks noGrp="1"/>
          </p:cNvSpPr>
          <p:nvPr>
            <p:ph type="title"/>
          </p:nvPr>
        </p:nvSpPr>
        <p:spPr/>
        <p:txBody>
          <a:body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76910616-996A-9377-A41D-77F567609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14" name="Imagem 13" descr="Homem em pé usando gravata e posando para foto&#10;&#10;Descrição gerada automaticamente">
            <a:extLst>
              <a:ext uri="{FF2B5EF4-FFF2-40B4-BE49-F238E27FC236}">
                <a16:creationId xmlns:a16="http://schemas.microsoft.com/office/drawing/2014/main" id="{8E5E00B7-B291-9223-A47E-F70212DC1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883" y="3489978"/>
            <a:ext cx="2357304" cy="2901297"/>
          </a:xfrm>
          <a:prstGeom prst="rect">
            <a:avLst/>
          </a:prstGeom>
        </p:spPr>
      </p:pic>
      <p:pic>
        <p:nvPicPr>
          <p:cNvPr id="4" name="Imagem 3" descr="Logotipo&#10;&#10;Descrição gerada automaticamente">
            <a:extLst>
              <a:ext uri="{FF2B5EF4-FFF2-40B4-BE49-F238E27FC236}">
                <a16:creationId xmlns:a16="http://schemas.microsoft.com/office/drawing/2014/main" id="{27BCD273-B1BB-A711-C8D1-E96C75F95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678" y="2495372"/>
            <a:ext cx="4331887" cy="3373096"/>
          </a:xfrm>
          <a:prstGeom prst="rect">
            <a:avLst/>
          </a:prstGeom>
        </p:spPr>
      </p:pic>
    </p:spTree>
    <p:extLst>
      <p:ext uri="{BB962C8B-B14F-4D97-AF65-F5344CB8AC3E}">
        <p14:creationId xmlns:p14="http://schemas.microsoft.com/office/powerpoint/2010/main" val="10654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Fundos da Dívida Externa</a:t>
            </a:r>
          </a:p>
          <a:p>
            <a:pPr marL="0" indent="0" algn="l">
              <a:buNone/>
            </a:pPr>
            <a:endParaRPr lang="pt-BR" sz="2800" b="1" dirty="0">
              <a:solidFill>
                <a:srgbClr val="6D6E71"/>
              </a:solidFill>
              <a:latin typeface="RobotoRegular"/>
            </a:endParaRPr>
          </a:p>
          <a:p>
            <a:pPr lvl="2">
              <a:buFont typeface="Wingdings" panose="05000000000000000000" pitchFamily="2" charset="2"/>
              <a:buChar char="§"/>
            </a:pPr>
            <a:r>
              <a:rPr lang="pt-BR" sz="1600" i="0" dirty="0">
                <a:solidFill>
                  <a:schemeClr val="tx1"/>
                </a:solidFill>
                <a:effectLst/>
                <a:latin typeface="RobotoRegular"/>
              </a:rPr>
              <a:t>Sofrem com a variação do dólar.</a:t>
            </a:r>
          </a:p>
          <a:p>
            <a:pPr lvl="2">
              <a:buFont typeface="Wingdings" panose="05000000000000000000" pitchFamily="2" charset="2"/>
              <a:buChar char="§"/>
            </a:pPr>
            <a:endParaRPr lang="pt-BR" sz="1600" dirty="0">
              <a:solidFill>
                <a:schemeClr val="tx1"/>
              </a:solidFill>
              <a:latin typeface="RobotoRegular"/>
            </a:endParaRPr>
          </a:p>
          <a:p>
            <a:pPr lvl="2">
              <a:buFont typeface="Wingdings" panose="05000000000000000000" pitchFamily="2" charset="2"/>
              <a:buChar char="§"/>
            </a:pPr>
            <a:r>
              <a:rPr lang="pt-BR" sz="1600" i="0" dirty="0">
                <a:solidFill>
                  <a:schemeClr val="tx1"/>
                </a:solidFill>
                <a:effectLst/>
                <a:latin typeface="RobotoRegular"/>
              </a:rPr>
              <a:t>Come-cotas </a:t>
            </a:r>
          </a:p>
          <a:p>
            <a:pPr lvl="2">
              <a:buFont typeface="Wingdings" panose="05000000000000000000" pitchFamily="2" charset="2"/>
              <a:buChar char="§"/>
            </a:pPr>
            <a:endParaRPr lang="pt-BR" sz="1600" dirty="0">
              <a:solidFill>
                <a:schemeClr val="tx1"/>
              </a:solidFill>
              <a:latin typeface="RobotoRegular"/>
            </a:endParaRPr>
          </a:p>
          <a:p>
            <a:pPr lvl="2">
              <a:buFont typeface="Wingdings" panose="05000000000000000000" pitchFamily="2" charset="2"/>
              <a:buChar char="§"/>
            </a:pPr>
            <a:r>
              <a:rPr lang="pt-BR" sz="1600" i="0" dirty="0">
                <a:solidFill>
                  <a:schemeClr val="tx1"/>
                </a:solidFill>
                <a:effectLst/>
                <a:latin typeface="RobotoRegular"/>
              </a:rPr>
              <a:t>Tributa</a:t>
            </a:r>
            <a:r>
              <a:rPr lang="pt-BR" sz="1600" dirty="0">
                <a:solidFill>
                  <a:schemeClr val="tx1"/>
                </a:solidFill>
                <a:latin typeface="RobotoRegular"/>
              </a:rPr>
              <a:t>ção de </a:t>
            </a:r>
            <a:r>
              <a:rPr lang="pt-BR" sz="1600" i="0" dirty="0">
                <a:solidFill>
                  <a:schemeClr val="tx1"/>
                </a:solidFill>
                <a:effectLst/>
                <a:latin typeface="RobotoRegular"/>
              </a:rPr>
              <a:t>curto prazo</a:t>
            </a:r>
          </a:p>
        </p:txBody>
      </p:sp>
      <p:pic>
        <p:nvPicPr>
          <p:cNvPr id="8" name="Imagem 7" descr="Uma imagem contendo Interface gráfica do usuário&#10;&#10;Descrição gerada automaticamente">
            <a:extLst>
              <a:ext uri="{FF2B5EF4-FFF2-40B4-BE49-F238E27FC236}">
                <a16:creationId xmlns:a16="http://schemas.microsoft.com/office/drawing/2014/main" id="{74042630-FA60-EA12-EB86-1B8CAF09F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9" name="Imagem 8" descr="Gráfico, Gráfico de linhas&#10;&#10;Descrição gerada automaticamente">
            <a:extLst>
              <a:ext uri="{FF2B5EF4-FFF2-40B4-BE49-F238E27FC236}">
                <a16:creationId xmlns:a16="http://schemas.microsoft.com/office/drawing/2014/main" id="{E7023FA6-0317-1C0C-A39C-4791BF128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652" y="1933734"/>
            <a:ext cx="5623236" cy="4383066"/>
          </a:xfrm>
          <a:prstGeom prst="rect">
            <a:avLst/>
          </a:prstGeom>
        </p:spPr>
      </p:pic>
      <p:pic>
        <p:nvPicPr>
          <p:cNvPr id="12" name="Imagem 11" descr="Gráfico, Gráfico de linhas&#10;&#10;Descrição gerada automaticamente">
            <a:extLst>
              <a:ext uri="{FF2B5EF4-FFF2-40B4-BE49-F238E27FC236}">
                <a16:creationId xmlns:a16="http://schemas.microsoft.com/office/drawing/2014/main" id="{89D08A79-CD5D-E848-B2C0-BF65E7C92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399" y="1950622"/>
            <a:ext cx="5596489" cy="4383066"/>
          </a:xfrm>
          <a:prstGeom prst="rect">
            <a:avLst/>
          </a:prstGeom>
        </p:spPr>
      </p:pic>
      <p:sp>
        <p:nvSpPr>
          <p:cNvPr id="13" name="Retângulo 12">
            <a:extLst>
              <a:ext uri="{FF2B5EF4-FFF2-40B4-BE49-F238E27FC236}">
                <a16:creationId xmlns:a16="http://schemas.microsoft.com/office/drawing/2014/main" id="{F61F0319-12B7-F922-432F-109272A2EA1D}"/>
              </a:ext>
            </a:extLst>
          </p:cNvPr>
          <p:cNvSpPr/>
          <p:nvPr/>
        </p:nvSpPr>
        <p:spPr>
          <a:xfrm rot="20364618">
            <a:off x="2487858" y="4994421"/>
            <a:ext cx="2533194" cy="92333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Atenção</a:t>
            </a:r>
          </a:p>
        </p:txBody>
      </p:sp>
    </p:spTree>
    <p:extLst>
      <p:ext uri="{BB962C8B-B14F-4D97-AF65-F5344CB8AC3E}">
        <p14:creationId xmlns:p14="http://schemas.microsoft.com/office/powerpoint/2010/main" val="220815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Fundos da Dívida Externa</a:t>
            </a:r>
          </a:p>
          <a:p>
            <a:pPr marL="0" indent="0" algn="l">
              <a:buNone/>
            </a:pPr>
            <a:endParaRPr lang="pt-BR" sz="2800" b="1" dirty="0">
              <a:solidFill>
                <a:srgbClr val="6D6E71"/>
              </a:solidFill>
              <a:latin typeface="RobotoRegular"/>
            </a:endParaRPr>
          </a:p>
          <a:p>
            <a:pPr lvl="2">
              <a:buFont typeface="Wingdings" panose="05000000000000000000" pitchFamily="2" charset="2"/>
              <a:buChar char="§"/>
            </a:pPr>
            <a:r>
              <a:rPr lang="pt-BR" sz="1600" i="0" dirty="0">
                <a:solidFill>
                  <a:schemeClr val="tx1"/>
                </a:solidFill>
                <a:effectLst/>
                <a:latin typeface="RobotoRegular"/>
              </a:rPr>
              <a:t>Sofrem com a variação do dólar.</a:t>
            </a:r>
          </a:p>
          <a:p>
            <a:pPr lvl="2">
              <a:buFont typeface="Wingdings" panose="05000000000000000000" pitchFamily="2" charset="2"/>
              <a:buChar char="§"/>
            </a:pPr>
            <a:endParaRPr lang="pt-BR" sz="1600" dirty="0">
              <a:solidFill>
                <a:schemeClr val="tx1"/>
              </a:solidFill>
              <a:latin typeface="RobotoRegular"/>
            </a:endParaRPr>
          </a:p>
          <a:p>
            <a:pPr lvl="2">
              <a:buFont typeface="Wingdings" panose="05000000000000000000" pitchFamily="2" charset="2"/>
              <a:buChar char="§"/>
            </a:pPr>
            <a:r>
              <a:rPr lang="pt-BR" sz="1600" i="0" dirty="0">
                <a:solidFill>
                  <a:schemeClr val="tx1"/>
                </a:solidFill>
                <a:effectLst/>
                <a:latin typeface="RobotoRegular"/>
              </a:rPr>
              <a:t>Come-cotas </a:t>
            </a:r>
          </a:p>
          <a:p>
            <a:pPr lvl="2">
              <a:buFont typeface="Wingdings" panose="05000000000000000000" pitchFamily="2" charset="2"/>
              <a:buChar char="§"/>
            </a:pPr>
            <a:endParaRPr lang="pt-BR" sz="1600" dirty="0">
              <a:solidFill>
                <a:schemeClr val="tx1"/>
              </a:solidFill>
              <a:latin typeface="RobotoRegular"/>
            </a:endParaRPr>
          </a:p>
          <a:p>
            <a:pPr lvl="2">
              <a:buFont typeface="Wingdings" panose="05000000000000000000" pitchFamily="2" charset="2"/>
              <a:buChar char="§"/>
            </a:pPr>
            <a:r>
              <a:rPr lang="pt-BR" sz="1600" i="0" dirty="0">
                <a:solidFill>
                  <a:schemeClr val="tx1"/>
                </a:solidFill>
                <a:effectLst/>
                <a:latin typeface="RobotoRegular"/>
              </a:rPr>
              <a:t>Tributa</a:t>
            </a:r>
            <a:r>
              <a:rPr lang="pt-BR" sz="1600" dirty="0">
                <a:solidFill>
                  <a:schemeClr val="tx1"/>
                </a:solidFill>
                <a:latin typeface="RobotoRegular"/>
              </a:rPr>
              <a:t>ção de </a:t>
            </a:r>
            <a:r>
              <a:rPr lang="pt-BR" sz="1600" i="0" dirty="0">
                <a:solidFill>
                  <a:schemeClr val="tx1"/>
                </a:solidFill>
                <a:effectLst/>
                <a:latin typeface="RobotoRegular"/>
              </a:rPr>
              <a:t>curto prazo</a:t>
            </a:r>
          </a:p>
        </p:txBody>
      </p:sp>
      <p:pic>
        <p:nvPicPr>
          <p:cNvPr id="8" name="Imagem 7" descr="Uma imagem contendo Interface gráfica do usuário&#10;&#10;Descrição gerada automaticamente">
            <a:extLst>
              <a:ext uri="{FF2B5EF4-FFF2-40B4-BE49-F238E27FC236}">
                <a16:creationId xmlns:a16="http://schemas.microsoft.com/office/drawing/2014/main" id="{74042630-FA60-EA12-EB86-1B8CAF09F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Gráfico, Gráfico de linhas&#10;&#10;Descrição gerada automaticamente">
            <a:extLst>
              <a:ext uri="{FF2B5EF4-FFF2-40B4-BE49-F238E27FC236}">
                <a16:creationId xmlns:a16="http://schemas.microsoft.com/office/drawing/2014/main" id="{61114EE1-114F-3C7C-D061-E98C6B04B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919" y="2086214"/>
            <a:ext cx="5396801" cy="4225487"/>
          </a:xfrm>
          <a:prstGeom prst="rect">
            <a:avLst/>
          </a:prstGeom>
        </p:spPr>
      </p:pic>
    </p:spTree>
    <p:extLst>
      <p:ext uri="{BB962C8B-B14F-4D97-AF65-F5344CB8AC3E}">
        <p14:creationId xmlns:p14="http://schemas.microsoft.com/office/powerpoint/2010/main" val="2148061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fontScale="70000" lnSpcReduction="20000"/>
          </a:bodyPr>
          <a:lstStyle/>
          <a:p>
            <a:pPr marL="0" indent="0" algn="l">
              <a:buNone/>
            </a:pPr>
            <a:r>
              <a:rPr lang="pt-BR" sz="4000" b="1" i="0" dirty="0">
                <a:solidFill>
                  <a:srgbClr val="6D6E71"/>
                </a:solidFill>
                <a:effectLst/>
                <a:latin typeface="RobotoRegular"/>
              </a:rPr>
              <a:t>Fundos de Ações (FIA)</a:t>
            </a:r>
          </a:p>
          <a:p>
            <a:pPr marL="0" indent="0" algn="l">
              <a:buNone/>
            </a:pPr>
            <a:endParaRPr lang="pt-BR" sz="2800" b="1" i="0" dirty="0">
              <a:solidFill>
                <a:srgbClr val="6D6E71"/>
              </a:solidFill>
              <a:effectLst/>
              <a:latin typeface="RobotoRegular"/>
            </a:endParaRPr>
          </a:p>
          <a:p>
            <a:pPr marL="0" indent="0" algn="l">
              <a:buNone/>
            </a:pPr>
            <a:r>
              <a:rPr lang="pt-BR" b="0" i="0" dirty="0">
                <a:solidFill>
                  <a:srgbClr val="5C5F60"/>
                </a:solidFill>
                <a:effectLst/>
                <a:latin typeface="RobotoRegular"/>
              </a:rPr>
              <a:t>	O Fundo de Investimento em Ações (FIA) tem como principal fator de risco a variação dos preços de ações, admitidas à negociação em mercados organizados, que compõem sua carteira de ativos. Cabe ao administrador do fundo constituir o fundo e realizar o processo de captação de recursos junto aos investidores através da venda de cotas.</a:t>
            </a:r>
          </a:p>
          <a:p>
            <a:pPr marL="0" indent="0" algn="l">
              <a:buNone/>
            </a:pPr>
            <a:r>
              <a:rPr lang="pt-BR" b="0" i="0" dirty="0">
                <a:solidFill>
                  <a:srgbClr val="5C5F60"/>
                </a:solidFill>
                <a:effectLst/>
                <a:latin typeface="RobotoRegular"/>
              </a:rPr>
              <a:t>	Todos os </a:t>
            </a:r>
            <a:r>
              <a:rPr lang="pt-BR" b="0" i="0" dirty="0" err="1">
                <a:solidFill>
                  <a:srgbClr val="5C5F60"/>
                </a:solidFill>
                <a:effectLst/>
                <a:latin typeface="RobotoRegular"/>
              </a:rPr>
              <a:t>FIAs</a:t>
            </a:r>
            <a:r>
              <a:rPr lang="pt-BR" b="0" i="0" dirty="0">
                <a:solidFill>
                  <a:srgbClr val="5C5F60"/>
                </a:solidFill>
                <a:effectLst/>
                <a:latin typeface="RobotoRegular"/>
              </a:rPr>
              <a:t> possuem um regulamento que, entre outras disposições, determina a política de investimento do fundo.</a:t>
            </a:r>
          </a:p>
          <a:p>
            <a:pPr marL="0" indent="0" algn="l">
              <a:buNone/>
            </a:pPr>
            <a:r>
              <a:rPr lang="pt-BR" b="0" i="0" dirty="0">
                <a:solidFill>
                  <a:srgbClr val="5C5F60"/>
                </a:solidFill>
                <a:effectLst/>
                <a:latin typeface="RobotoRegular"/>
              </a:rPr>
              <a:t>	Sua renda é dada pelos rendimentos distribuídos por meio dos ativos que compõem a sua carteira, tais como dividendos e juros sobre capital próprio.</a:t>
            </a:r>
          </a:p>
          <a:p>
            <a:pPr marL="0" indent="0" algn="l">
              <a:buNone/>
            </a:pPr>
            <a:r>
              <a:rPr lang="pt-BR" b="0" i="0" dirty="0">
                <a:solidFill>
                  <a:srgbClr val="5C5F60"/>
                </a:solidFill>
                <a:effectLst/>
                <a:latin typeface="RobotoRegular"/>
              </a:rPr>
              <a:t>	Pode ser constituído sob a forma de condomínio aberto, em que os cotistas podem solicitar o resgate de suas cotas a qualquer tempo, ou fechado, em que as cotas somente são resgatadas ao término do prazo de duração do fundo ou sua liquidação.</a:t>
            </a:r>
          </a:p>
          <a:p>
            <a:pPr marL="0" indent="0" algn="l">
              <a:buNone/>
            </a:pPr>
            <a:r>
              <a:rPr lang="pt-BR" b="0" i="0" dirty="0">
                <a:solidFill>
                  <a:srgbClr val="5C5F60"/>
                </a:solidFill>
                <a:effectLst/>
                <a:latin typeface="RobotoRegular"/>
              </a:rPr>
              <a:t>	Os investidores aplicam em </a:t>
            </a:r>
            <a:r>
              <a:rPr lang="pt-BR" b="0" i="0" dirty="0" err="1">
                <a:solidFill>
                  <a:srgbClr val="5C5F60"/>
                </a:solidFill>
                <a:effectLst/>
                <a:latin typeface="RobotoRegular"/>
              </a:rPr>
              <a:t>FIAs</a:t>
            </a:r>
            <a:r>
              <a:rPr lang="pt-BR" b="0" i="0" dirty="0">
                <a:solidFill>
                  <a:srgbClr val="5C5F60"/>
                </a:solidFill>
                <a:effectLst/>
                <a:latin typeface="RobotoRegular"/>
              </a:rPr>
              <a:t> com o objetivo de diversificarem a sua carteira de investimento e ficarem menos suscetíveis às variações de preços de ações específicas. Além disso, podem contar com um gestor profissional que acompanha o mercado e busca retornos superiores a determinadas referências de mercado. Desta forma, por exemplo, para um fundo que possui como referência o Ibovespa, o gestor buscará aplicar em ações que possuem uma perspectiva de rentabilidade superior ao índice e gerará o maior retorno possível ao investidor.</a:t>
            </a:r>
          </a:p>
          <a:p>
            <a:pPr marL="0" indent="0" algn="l">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15EA1197-EE6E-7362-E5FD-1D1EB4F43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735043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Fundos de Ações (FIA)</a:t>
            </a:r>
          </a:p>
          <a:p>
            <a:pPr marL="0" indent="0" algn="l">
              <a:buNone/>
            </a:pPr>
            <a:endParaRPr lang="pt-BR" sz="2800" b="1" i="0" dirty="0">
              <a:solidFill>
                <a:srgbClr val="6D6E71"/>
              </a:solidFill>
              <a:effectLst/>
              <a:latin typeface="RobotoRegular"/>
            </a:endParaRPr>
          </a:p>
          <a:p>
            <a:pPr lvl="2">
              <a:buFont typeface="Wingdings" panose="05000000000000000000" pitchFamily="2" charset="2"/>
              <a:buChar char="§"/>
            </a:pPr>
            <a:r>
              <a:rPr lang="pt-BR" sz="2000" dirty="0">
                <a:latin typeface="RobotoRegular"/>
              </a:rPr>
              <a:t>67% da carteira em Ações</a:t>
            </a:r>
          </a:p>
          <a:p>
            <a:pPr lvl="2">
              <a:buFont typeface="Wingdings" panose="05000000000000000000" pitchFamily="2" charset="2"/>
              <a:buChar char="§"/>
            </a:pPr>
            <a:endParaRPr lang="pt-BR" sz="2000" dirty="0">
              <a:latin typeface="RobotoRegular"/>
            </a:endParaRPr>
          </a:p>
          <a:p>
            <a:pPr lvl="2">
              <a:buFont typeface="Wingdings" panose="05000000000000000000" pitchFamily="2" charset="2"/>
              <a:buChar char="§"/>
            </a:pPr>
            <a:r>
              <a:rPr lang="pt-BR" sz="2000" dirty="0">
                <a:latin typeface="RobotoRegular"/>
              </a:rPr>
              <a:t>Tributação de 15 % de no resgate</a:t>
            </a:r>
          </a:p>
        </p:txBody>
      </p:sp>
      <p:pic>
        <p:nvPicPr>
          <p:cNvPr id="8" name="Imagem 7" descr="Uma imagem contendo Interface gráfica do usuário&#10;&#10;Descrição gerada automaticamente">
            <a:extLst>
              <a:ext uri="{FF2B5EF4-FFF2-40B4-BE49-F238E27FC236}">
                <a16:creationId xmlns:a16="http://schemas.microsoft.com/office/drawing/2014/main" id="{71CF73CE-F40C-349D-DCCB-851EFC347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14" name="Imagem 13" descr="Desenho de uma pessoa&#10;&#10;Descrição gerada automaticamente com confiança baixa">
            <a:extLst>
              <a:ext uri="{FF2B5EF4-FFF2-40B4-BE49-F238E27FC236}">
                <a16:creationId xmlns:a16="http://schemas.microsoft.com/office/drawing/2014/main" id="{BB459909-7293-C286-25C9-807F6AEA9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3487" y="3429000"/>
            <a:ext cx="1007471" cy="1155109"/>
          </a:xfrm>
          <a:prstGeom prst="rect">
            <a:avLst/>
          </a:prstGeom>
        </p:spPr>
      </p:pic>
      <p:pic>
        <p:nvPicPr>
          <p:cNvPr id="16" name="Imagem 15" descr="Desenho de uma flor&#10;&#10;Descrição gerada automaticamente com confiança média">
            <a:extLst>
              <a:ext uri="{FF2B5EF4-FFF2-40B4-BE49-F238E27FC236}">
                <a16:creationId xmlns:a16="http://schemas.microsoft.com/office/drawing/2014/main" id="{E9736144-35B7-25C4-C115-20B1BA713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689" y="3169511"/>
            <a:ext cx="1007472" cy="1056292"/>
          </a:xfrm>
          <a:prstGeom prst="rect">
            <a:avLst/>
          </a:prstGeom>
        </p:spPr>
      </p:pic>
      <p:pic>
        <p:nvPicPr>
          <p:cNvPr id="12" name="Imagem 11" descr="Frutas em cima&#10;&#10;Descrição gerada automaticamente com confiança baixa">
            <a:extLst>
              <a:ext uri="{FF2B5EF4-FFF2-40B4-BE49-F238E27FC236}">
                <a16:creationId xmlns:a16="http://schemas.microsoft.com/office/drawing/2014/main" id="{03008C28-7095-BEA1-3A05-2329CD1B9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7258" y="2965390"/>
            <a:ext cx="3262879" cy="2050011"/>
          </a:xfrm>
          <a:prstGeom prst="rect">
            <a:avLst/>
          </a:prstGeom>
        </p:spPr>
      </p:pic>
    </p:spTree>
    <p:extLst>
      <p:ext uri="{BB962C8B-B14F-4D97-AF65-F5344CB8AC3E}">
        <p14:creationId xmlns:p14="http://schemas.microsoft.com/office/powerpoint/2010/main" val="263633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Fundos de Ações (FIA)</a:t>
            </a:r>
          </a:p>
          <a:p>
            <a:pPr marL="0" indent="0" algn="l">
              <a:buNone/>
            </a:pPr>
            <a:endParaRPr lang="pt-BR" sz="2800" b="1" i="0" dirty="0">
              <a:solidFill>
                <a:srgbClr val="6D6E71"/>
              </a:solidFill>
              <a:effectLst/>
              <a:latin typeface="RobotoRegular"/>
            </a:endParaRPr>
          </a:p>
          <a:p>
            <a:pPr lvl="2">
              <a:buFont typeface="Wingdings" panose="05000000000000000000" pitchFamily="2" charset="2"/>
              <a:buChar char="§"/>
            </a:pPr>
            <a:r>
              <a:rPr lang="pt-BR" sz="2000" dirty="0">
                <a:latin typeface="RobotoRegular"/>
              </a:rPr>
              <a:t>67% da carteira em Ações</a:t>
            </a:r>
          </a:p>
          <a:p>
            <a:pPr lvl="2">
              <a:buFont typeface="Wingdings" panose="05000000000000000000" pitchFamily="2" charset="2"/>
              <a:buChar char="§"/>
            </a:pPr>
            <a:endParaRPr lang="pt-BR" sz="2000" dirty="0">
              <a:latin typeface="RobotoRegular"/>
            </a:endParaRPr>
          </a:p>
          <a:p>
            <a:pPr lvl="2">
              <a:buFont typeface="Wingdings" panose="05000000000000000000" pitchFamily="2" charset="2"/>
              <a:buChar char="§"/>
            </a:pPr>
            <a:r>
              <a:rPr lang="pt-BR" sz="2000" dirty="0">
                <a:latin typeface="RobotoRegular"/>
              </a:rPr>
              <a:t>Tributação de 15 % de no resgate</a:t>
            </a:r>
          </a:p>
        </p:txBody>
      </p:sp>
      <p:pic>
        <p:nvPicPr>
          <p:cNvPr id="8" name="Imagem 7" descr="Uma imagem contendo Interface gráfica do usuário&#10;&#10;Descrição gerada automaticamente">
            <a:extLst>
              <a:ext uri="{FF2B5EF4-FFF2-40B4-BE49-F238E27FC236}">
                <a16:creationId xmlns:a16="http://schemas.microsoft.com/office/drawing/2014/main" id="{71CF73CE-F40C-349D-DCCB-851EFC347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4" name="Imagem 3" descr="Gráfico, Gráfico de linhas&#10;&#10;Descrição gerada automaticamente">
            <a:extLst>
              <a:ext uri="{FF2B5EF4-FFF2-40B4-BE49-F238E27FC236}">
                <a16:creationId xmlns:a16="http://schemas.microsoft.com/office/drawing/2014/main" id="{6962D773-E731-3AA0-55C6-B271802E0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048" y="1962647"/>
            <a:ext cx="5623133" cy="4371041"/>
          </a:xfrm>
          <a:prstGeom prst="rect">
            <a:avLst/>
          </a:prstGeom>
        </p:spPr>
      </p:pic>
      <p:sp>
        <p:nvSpPr>
          <p:cNvPr id="6" name="Retângulo 5">
            <a:extLst>
              <a:ext uri="{FF2B5EF4-FFF2-40B4-BE49-F238E27FC236}">
                <a16:creationId xmlns:a16="http://schemas.microsoft.com/office/drawing/2014/main" id="{86FC1E95-2A9C-13CE-DA70-3F4FB92314F9}"/>
              </a:ext>
            </a:extLst>
          </p:cNvPr>
          <p:cNvSpPr/>
          <p:nvPr/>
        </p:nvSpPr>
        <p:spPr>
          <a:xfrm rot="20364618">
            <a:off x="3077517" y="4804680"/>
            <a:ext cx="2533194" cy="92333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pt-BR"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Atenção</a:t>
            </a:r>
          </a:p>
        </p:txBody>
      </p:sp>
    </p:spTree>
    <p:extLst>
      <p:ext uri="{BB962C8B-B14F-4D97-AF65-F5344CB8AC3E}">
        <p14:creationId xmlns:p14="http://schemas.microsoft.com/office/powerpoint/2010/main" val="173627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fontScale="85000" lnSpcReduction="20000"/>
          </a:bodyPr>
          <a:lstStyle/>
          <a:p>
            <a:pPr marL="0" indent="0" algn="l">
              <a:buNone/>
            </a:pPr>
            <a:r>
              <a:rPr lang="pt-BR" sz="3300" b="1" i="0" dirty="0">
                <a:solidFill>
                  <a:srgbClr val="6D6E71"/>
                </a:solidFill>
                <a:effectLst/>
                <a:latin typeface="RobotoRegular"/>
              </a:rPr>
              <a:t>Fundo Cambial</a:t>
            </a:r>
          </a:p>
          <a:p>
            <a:pPr marL="0" indent="0" algn="l">
              <a:buNone/>
            </a:pPr>
            <a:endParaRPr lang="pt-BR" sz="2800" b="1" i="0" dirty="0">
              <a:solidFill>
                <a:srgbClr val="6D6E71"/>
              </a:solidFill>
              <a:effectLst/>
              <a:latin typeface="RobotoRegular"/>
            </a:endParaRPr>
          </a:p>
          <a:p>
            <a:pPr marL="0" indent="0" algn="just">
              <a:buNone/>
            </a:pPr>
            <a:r>
              <a:rPr lang="pt-BR" b="0" i="0" dirty="0">
                <a:solidFill>
                  <a:srgbClr val="333333"/>
                </a:solidFill>
                <a:effectLst/>
                <a:latin typeface="RobotoRegular"/>
              </a:rPr>
              <a:t>	A característica especial de um fundo cambial é o fato de que o seu principal fator de risco é a flutuação de preço de moedas estrangeiras ou a variação do cupom cambial (taxa de juros em dólares no Brasil).</a:t>
            </a:r>
          </a:p>
          <a:p>
            <a:pPr marL="0" indent="0" algn="just">
              <a:buNone/>
            </a:pPr>
            <a:r>
              <a:rPr lang="pt-BR" b="0" i="0" dirty="0">
                <a:solidFill>
                  <a:srgbClr val="333333"/>
                </a:solidFill>
                <a:effectLst/>
                <a:latin typeface="RobotoRegular"/>
              </a:rPr>
              <a:t>	Os fundos cambiais devem investir pelo menos 80% da carteira em ativos relacionados a moedas estrangeiras, como o dólar ou o euro. Não é necessário que as aplicações sejam feitas diretamente nas moedas – os gestores podem comprar títulos referenciados nelas, que sejam emitidos por bancos ou empresas, por exemplo, podem aplicar em derivativos ou ainda fazer outras operações que permitam replicar a variação cambial.</a:t>
            </a:r>
          </a:p>
          <a:p>
            <a:pPr marL="0" indent="0" algn="just">
              <a:buNone/>
            </a:pPr>
            <a:r>
              <a:rPr lang="pt-BR" b="0" i="0" dirty="0">
                <a:solidFill>
                  <a:srgbClr val="333333"/>
                </a:solidFill>
                <a:effectLst/>
                <a:latin typeface="RobotoRegular"/>
              </a:rPr>
              <a:t>	Por conta dessa composição, o desempenho dos fundos cambiais costuma acompanhar a performance da moeda de referência – dólar, euro ou outras. Também existem fundos que investem em cestas de moedas variadas, incluindo libra, iene e yuan.</a:t>
            </a: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94A9CA33-37C3-32C5-6C29-A7EB398A7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760817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 Cambial</a:t>
            </a:r>
          </a:p>
          <a:p>
            <a:pPr marL="0" indent="0" algn="l">
              <a:buNone/>
            </a:pPr>
            <a:endParaRPr lang="pt-BR" sz="2800" b="1" dirty="0">
              <a:solidFill>
                <a:srgbClr val="6D6E71"/>
              </a:solidFill>
              <a:latin typeface="RobotoRegular"/>
            </a:endParaRPr>
          </a:p>
          <a:p>
            <a:pPr lvl="2">
              <a:buFont typeface="Wingdings" panose="05000000000000000000" pitchFamily="2" charset="2"/>
              <a:buChar char="§"/>
            </a:pPr>
            <a:r>
              <a:rPr lang="pt-BR" sz="2000" i="0" dirty="0">
                <a:solidFill>
                  <a:srgbClr val="6D6E71"/>
                </a:solidFill>
                <a:effectLst/>
                <a:latin typeface="RobotoRegular"/>
              </a:rPr>
              <a:t>Tributação Tabela Regressiva</a:t>
            </a:r>
          </a:p>
          <a:p>
            <a:pPr lvl="2">
              <a:buFont typeface="Wingdings" panose="05000000000000000000" pitchFamily="2" charset="2"/>
              <a:buChar char="§"/>
            </a:pPr>
            <a:endParaRPr lang="pt-BR" sz="2000" i="0" dirty="0">
              <a:solidFill>
                <a:srgbClr val="6D6E71"/>
              </a:solidFill>
              <a:effectLst/>
              <a:latin typeface="RobotoRegular"/>
            </a:endParaRPr>
          </a:p>
          <a:p>
            <a:pPr lvl="2">
              <a:buFont typeface="Wingdings" panose="05000000000000000000" pitchFamily="2" charset="2"/>
              <a:buChar char="§"/>
            </a:pPr>
            <a:r>
              <a:rPr lang="pt-BR" sz="2000" dirty="0">
                <a:solidFill>
                  <a:srgbClr val="6D6E71"/>
                </a:solidFill>
                <a:latin typeface="RobotoRegular"/>
              </a:rPr>
              <a:t>Come -cotas</a:t>
            </a:r>
            <a:endParaRPr lang="pt-BR" sz="2000" i="0" dirty="0">
              <a:solidFill>
                <a:srgbClr val="6D6E71"/>
              </a:solidFill>
              <a:effectLst/>
              <a:latin typeface="RobotoRegular"/>
            </a:endParaRPr>
          </a:p>
          <a:p>
            <a:pPr marL="0" indent="0" algn="l">
              <a:buNone/>
            </a:pPr>
            <a:endParaRPr lang="pt-BR" sz="2800" b="1" i="0" dirty="0">
              <a:solidFill>
                <a:srgbClr val="6D6E71"/>
              </a:solidFill>
              <a:effectLst/>
              <a:latin typeface="RobotoRegular"/>
            </a:endParaRP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6CB8F46E-826A-E314-F3F8-1646219B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Frutas em cima&#10;&#10;Descrição gerada automaticamente com confiança baixa">
            <a:extLst>
              <a:ext uri="{FF2B5EF4-FFF2-40B4-BE49-F238E27FC236}">
                <a16:creationId xmlns:a16="http://schemas.microsoft.com/office/drawing/2014/main" id="{7CE60F9C-4C28-B281-4A04-EB865E666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913" y="3345052"/>
            <a:ext cx="2788208" cy="1751783"/>
          </a:xfrm>
          <a:prstGeom prst="rect">
            <a:avLst/>
          </a:prstGeom>
        </p:spPr>
      </p:pic>
    </p:spTree>
    <p:extLst>
      <p:ext uri="{BB962C8B-B14F-4D97-AF65-F5344CB8AC3E}">
        <p14:creationId xmlns:p14="http://schemas.microsoft.com/office/powerpoint/2010/main" val="2725225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 Cambial</a:t>
            </a:r>
          </a:p>
          <a:p>
            <a:pPr marL="0" indent="0" algn="l">
              <a:buNone/>
            </a:pPr>
            <a:endParaRPr lang="pt-BR" sz="2800" b="1" dirty="0">
              <a:solidFill>
                <a:srgbClr val="6D6E71"/>
              </a:solidFill>
              <a:latin typeface="RobotoRegular"/>
            </a:endParaRPr>
          </a:p>
          <a:p>
            <a:pPr lvl="2">
              <a:buFont typeface="Wingdings" panose="05000000000000000000" pitchFamily="2" charset="2"/>
              <a:buChar char="§"/>
            </a:pPr>
            <a:r>
              <a:rPr lang="pt-BR" sz="2000" i="0" dirty="0">
                <a:solidFill>
                  <a:srgbClr val="6D6E71"/>
                </a:solidFill>
                <a:effectLst/>
                <a:latin typeface="RobotoRegular"/>
              </a:rPr>
              <a:t>Tributação Tabela Regressiva</a:t>
            </a:r>
          </a:p>
          <a:p>
            <a:pPr lvl="2">
              <a:buFont typeface="Wingdings" panose="05000000000000000000" pitchFamily="2" charset="2"/>
              <a:buChar char="§"/>
            </a:pPr>
            <a:endParaRPr lang="pt-BR" sz="2000" i="0" dirty="0">
              <a:solidFill>
                <a:srgbClr val="6D6E71"/>
              </a:solidFill>
              <a:effectLst/>
              <a:latin typeface="RobotoRegular"/>
            </a:endParaRPr>
          </a:p>
          <a:p>
            <a:pPr lvl="2">
              <a:buFont typeface="Wingdings" panose="05000000000000000000" pitchFamily="2" charset="2"/>
              <a:buChar char="§"/>
            </a:pPr>
            <a:r>
              <a:rPr lang="pt-BR" sz="2000" dirty="0">
                <a:solidFill>
                  <a:srgbClr val="6D6E71"/>
                </a:solidFill>
                <a:latin typeface="RobotoRegular"/>
              </a:rPr>
              <a:t>Come -cotas</a:t>
            </a:r>
            <a:endParaRPr lang="pt-BR" sz="2000" i="0" dirty="0">
              <a:solidFill>
                <a:srgbClr val="6D6E71"/>
              </a:solidFill>
              <a:effectLst/>
              <a:latin typeface="RobotoRegular"/>
            </a:endParaRPr>
          </a:p>
          <a:p>
            <a:pPr marL="0" indent="0" algn="l">
              <a:buNone/>
            </a:pPr>
            <a:endParaRPr lang="pt-BR" sz="2800" b="1" i="0" dirty="0">
              <a:solidFill>
                <a:srgbClr val="6D6E71"/>
              </a:solidFill>
              <a:effectLst/>
              <a:latin typeface="RobotoRegular"/>
            </a:endParaRP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6CB8F46E-826A-E314-F3F8-1646219B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Gráfico, Gráfico de linhas&#10;&#10;Descrição gerada automaticamente">
            <a:extLst>
              <a:ext uri="{FF2B5EF4-FFF2-40B4-BE49-F238E27FC236}">
                <a16:creationId xmlns:a16="http://schemas.microsoft.com/office/drawing/2014/main" id="{112BE710-3954-A5F9-CD7A-736BA93DF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840" y="2033898"/>
            <a:ext cx="5493788" cy="4255047"/>
          </a:xfrm>
          <a:prstGeom prst="rect">
            <a:avLst/>
          </a:prstGeom>
        </p:spPr>
      </p:pic>
    </p:spTree>
    <p:extLst>
      <p:ext uri="{BB962C8B-B14F-4D97-AF65-F5344CB8AC3E}">
        <p14:creationId xmlns:p14="http://schemas.microsoft.com/office/powerpoint/2010/main" val="2738443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 Cambial</a:t>
            </a:r>
          </a:p>
          <a:p>
            <a:pPr marL="0" indent="0" algn="l">
              <a:buNone/>
            </a:pPr>
            <a:endParaRPr lang="pt-BR" sz="2800" b="1" dirty="0">
              <a:solidFill>
                <a:srgbClr val="6D6E71"/>
              </a:solidFill>
              <a:latin typeface="RobotoRegular"/>
            </a:endParaRPr>
          </a:p>
          <a:p>
            <a:pPr lvl="2">
              <a:buFont typeface="Wingdings" panose="05000000000000000000" pitchFamily="2" charset="2"/>
              <a:buChar char="§"/>
            </a:pPr>
            <a:r>
              <a:rPr lang="pt-BR" sz="2000" i="0" dirty="0">
                <a:solidFill>
                  <a:srgbClr val="6D6E71"/>
                </a:solidFill>
                <a:effectLst/>
                <a:latin typeface="RobotoRegular"/>
              </a:rPr>
              <a:t>Tributação Tabela Regressiva</a:t>
            </a:r>
          </a:p>
          <a:p>
            <a:pPr lvl="2">
              <a:buFont typeface="Wingdings" panose="05000000000000000000" pitchFamily="2" charset="2"/>
              <a:buChar char="§"/>
            </a:pPr>
            <a:endParaRPr lang="pt-BR" sz="2000" i="0" dirty="0">
              <a:solidFill>
                <a:srgbClr val="6D6E71"/>
              </a:solidFill>
              <a:effectLst/>
              <a:latin typeface="RobotoRegular"/>
            </a:endParaRPr>
          </a:p>
          <a:p>
            <a:pPr lvl="2">
              <a:buFont typeface="Wingdings" panose="05000000000000000000" pitchFamily="2" charset="2"/>
              <a:buChar char="§"/>
            </a:pPr>
            <a:r>
              <a:rPr lang="pt-BR" sz="2000" dirty="0">
                <a:solidFill>
                  <a:srgbClr val="6D6E71"/>
                </a:solidFill>
                <a:latin typeface="RobotoRegular"/>
              </a:rPr>
              <a:t>Come -cotas</a:t>
            </a:r>
            <a:endParaRPr lang="pt-BR" sz="2000" i="0" dirty="0">
              <a:solidFill>
                <a:srgbClr val="6D6E71"/>
              </a:solidFill>
              <a:effectLst/>
              <a:latin typeface="RobotoRegular"/>
            </a:endParaRPr>
          </a:p>
          <a:p>
            <a:pPr marL="0" indent="0" algn="l">
              <a:buNone/>
            </a:pPr>
            <a:endParaRPr lang="pt-BR" sz="2800" b="1" i="0" dirty="0">
              <a:solidFill>
                <a:srgbClr val="6D6E71"/>
              </a:solidFill>
              <a:effectLst/>
              <a:latin typeface="RobotoRegular"/>
            </a:endParaRP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6CB8F46E-826A-E314-F3F8-1646219B3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4" name="Imagem 3" descr="Gráfico, Gráfico de linhas&#10;&#10;Descrição gerada automaticamente">
            <a:extLst>
              <a:ext uri="{FF2B5EF4-FFF2-40B4-BE49-F238E27FC236}">
                <a16:creationId xmlns:a16="http://schemas.microsoft.com/office/drawing/2014/main" id="{873AD595-001F-8283-6BC9-CD2843529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163" y="1933734"/>
            <a:ext cx="5577917" cy="4379823"/>
          </a:xfrm>
          <a:prstGeom prst="rect">
            <a:avLst/>
          </a:prstGeom>
        </p:spPr>
      </p:pic>
    </p:spTree>
    <p:extLst>
      <p:ext uri="{BB962C8B-B14F-4D97-AF65-F5344CB8AC3E}">
        <p14:creationId xmlns:p14="http://schemas.microsoft.com/office/powerpoint/2010/main" val="733234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fontScale="92500" lnSpcReduction="10000"/>
          </a:bodyPr>
          <a:lstStyle/>
          <a:p>
            <a:pPr marL="0" indent="0" algn="l">
              <a:buNone/>
            </a:pPr>
            <a:r>
              <a:rPr lang="pt-BR" sz="3000" b="1" i="0" dirty="0">
                <a:solidFill>
                  <a:srgbClr val="6D6E71"/>
                </a:solidFill>
                <a:effectLst/>
                <a:latin typeface="RobotoRegular"/>
              </a:rPr>
              <a:t>Fundo </a:t>
            </a:r>
            <a:r>
              <a:rPr lang="pt-BR" sz="3000" b="1" dirty="0">
                <a:solidFill>
                  <a:srgbClr val="6D6E71"/>
                </a:solidFill>
                <a:latin typeface="RobotoRegular"/>
              </a:rPr>
              <a:t>Multimercado (FIM)</a:t>
            </a:r>
            <a:endParaRPr lang="pt-BR" sz="3000" b="1" i="0" dirty="0">
              <a:solidFill>
                <a:srgbClr val="6D6E71"/>
              </a:solidFill>
              <a:effectLst/>
              <a:latin typeface="RobotoRegular"/>
            </a:endParaRPr>
          </a:p>
          <a:p>
            <a:pPr marL="0" indent="0" algn="l">
              <a:buNone/>
            </a:pPr>
            <a:endParaRPr lang="pt-BR" sz="2800" b="1" i="0" dirty="0">
              <a:solidFill>
                <a:srgbClr val="6D6E71"/>
              </a:solidFill>
              <a:effectLst/>
              <a:latin typeface="RobotoRegular"/>
            </a:endParaRPr>
          </a:p>
          <a:p>
            <a:pPr marL="0" indent="0" algn="just">
              <a:buNone/>
            </a:pPr>
            <a:r>
              <a:rPr lang="pt-BR" b="0" i="0" dirty="0">
                <a:solidFill>
                  <a:srgbClr val="333333"/>
                </a:solidFill>
                <a:effectLst/>
                <a:latin typeface="Helvetica Neue"/>
              </a:rPr>
              <a:t>	Os multimercados podem aplicar em diferentes mercados (</a:t>
            </a:r>
            <a:r>
              <a:rPr lang="pt-BR" b="1" i="0" u="none" strike="noStrike" dirty="0">
                <a:effectLst/>
                <a:latin typeface="Helvetica Neue"/>
              </a:rPr>
              <a:t>renda fixa</a:t>
            </a:r>
            <a:r>
              <a:rPr lang="pt-BR" b="0" i="0" dirty="0">
                <a:solidFill>
                  <a:srgbClr val="333333"/>
                </a:solidFill>
                <a:effectLst/>
                <a:latin typeface="Helvetica Neue"/>
              </a:rPr>
              <a:t>, câmbio e, </a:t>
            </a:r>
            <a:r>
              <a:rPr lang="pt-BR" b="1" i="0" u="none" strike="noStrike" dirty="0">
                <a:effectLst/>
                <a:latin typeface="Helvetica Neue"/>
              </a:rPr>
              <a:t>ações</a:t>
            </a:r>
            <a:r>
              <a:rPr lang="pt-BR" b="0" i="0" dirty="0">
                <a:solidFill>
                  <a:srgbClr val="333333"/>
                </a:solidFill>
                <a:effectLst/>
                <a:latin typeface="Helvetica Neue"/>
              </a:rPr>
              <a:t>, entre outros), além de usar derivativos para alavancagem (técnica que se assemelha a um endividamento, com o objetivo de maximizar a rentabilidade) ou para proteção da carteira. Eles preveem uma maior liberdade de gestão e buscam oferecer aos investidores um rendimento mais alto que em aplicações conservadoras.</a:t>
            </a:r>
          </a:p>
          <a:p>
            <a:pPr marL="0" indent="0" algn="l">
              <a:buNone/>
            </a:pPr>
            <a:r>
              <a:rPr lang="pt-BR" b="0" i="0" dirty="0">
                <a:solidFill>
                  <a:srgbClr val="333333"/>
                </a:solidFill>
                <a:effectLst/>
                <a:latin typeface="Helvetica Neue"/>
              </a:rPr>
              <a:t>	Os multimercados costumam ser vistos como alternativas no meio do caminho – tanto quando o assunto é risco, como também quando é o potencial de retorno.</a:t>
            </a:r>
          </a:p>
          <a:p>
            <a:pPr marL="0" indent="0" algn="l">
              <a:buNone/>
            </a:pPr>
            <a:r>
              <a:rPr lang="pt-BR" b="0" i="0" dirty="0">
                <a:solidFill>
                  <a:srgbClr val="333333"/>
                </a:solidFill>
                <a:effectLst/>
                <a:latin typeface="Helvetica Neue"/>
              </a:rPr>
              <a:t>	Como podem realizar aplicações em mercados de renda variável, os multimercados têm um potencial de ganho maior que o da renda fixa.</a:t>
            </a: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38D191FC-4F87-0458-9FCE-D836EEE13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778894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58621-8221-49D0-AA6F-8F37D20FC507}"/>
              </a:ext>
            </a:extLst>
          </p:cNvPr>
          <p:cNvSpPr>
            <a:spLocks noGrp="1"/>
          </p:cNvSpPr>
          <p:nvPr>
            <p:ph type="title"/>
          </p:nvPr>
        </p:nvSpPr>
        <p:spPr/>
        <p:txBody>
          <a:body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76910616-996A-9377-A41D-77F567609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5" name="Imagem 4" descr="Homem com óculos de grau&#10;&#10;Descrição gerada automaticamente">
            <a:extLst>
              <a:ext uri="{FF2B5EF4-FFF2-40B4-BE49-F238E27FC236}">
                <a16:creationId xmlns:a16="http://schemas.microsoft.com/office/drawing/2014/main" id="{813253E4-D844-B475-ADD5-55E321395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15" y="3073725"/>
            <a:ext cx="2435443" cy="3634989"/>
          </a:xfrm>
          <a:prstGeom prst="rect">
            <a:avLst/>
          </a:prstGeom>
        </p:spPr>
      </p:pic>
      <p:pic>
        <p:nvPicPr>
          <p:cNvPr id="8" name="Imagem 7" descr="Logotipo&#10;&#10;Descrição gerada automaticamente">
            <a:extLst>
              <a:ext uri="{FF2B5EF4-FFF2-40B4-BE49-F238E27FC236}">
                <a16:creationId xmlns:a16="http://schemas.microsoft.com/office/drawing/2014/main" id="{1C23B6C2-266A-5EE1-92B4-E82497FA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277" y="2183262"/>
            <a:ext cx="914720" cy="1128765"/>
          </a:xfrm>
          <a:prstGeom prst="rect">
            <a:avLst/>
          </a:prstGeom>
        </p:spPr>
      </p:pic>
      <p:pic>
        <p:nvPicPr>
          <p:cNvPr id="10" name="Imagem 9" descr="Imagem em preto e branco de pessoas em frente a computador&#10;&#10;Descrição gerada automaticamente">
            <a:extLst>
              <a:ext uri="{FF2B5EF4-FFF2-40B4-BE49-F238E27FC236}">
                <a16:creationId xmlns:a16="http://schemas.microsoft.com/office/drawing/2014/main" id="{85982689-7D1B-46D7-C2B8-C2647B3FBE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2300" y="1939895"/>
            <a:ext cx="1866690" cy="1890448"/>
          </a:xfrm>
          <a:prstGeom prst="rect">
            <a:avLst/>
          </a:prstGeom>
        </p:spPr>
      </p:pic>
      <p:pic>
        <p:nvPicPr>
          <p:cNvPr id="12" name="Imagem 11" descr="Uma imagem contendo no interior, mesa, pequeno, segurando&#10;&#10;Descrição gerada automaticamente">
            <a:extLst>
              <a:ext uri="{FF2B5EF4-FFF2-40B4-BE49-F238E27FC236}">
                <a16:creationId xmlns:a16="http://schemas.microsoft.com/office/drawing/2014/main" id="{CA26F90D-6C50-A610-791E-1C08057DA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211" y="3692671"/>
            <a:ext cx="2056249" cy="2397095"/>
          </a:xfrm>
          <a:prstGeom prst="rect">
            <a:avLst/>
          </a:prstGeom>
        </p:spPr>
      </p:pic>
      <p:pic>
        <p:nvPicPr>
          <p:cNvPr id="15" name="Imagem 14" descr="Ícone&#10;&#10;Descrição gerada automaticamente">
            <a:extLst>
              <a:ext uri="{FF2B5EF4-FFF2-40B4-BE49-F238E27FC236}">
                <a16:creationId xmlns:a16="http://schemas.microsoft.com/office/drawing/2014/main" id="{46413FAA-8A86-2A86-8C01-FB6876E44E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4772" y="2885119"/>
            <a:ext cx="3155864" cy="3027657"/>
          </a:xfrm>
          <a:prstGeom prst="rect">
            <a:avLst/>
          </a:prstGeom>
        </p:spPr>
      </p:pic>
    </p:spTree>
    <p:extLst>
      <p:ext uri="{BB962C8B-B14F-4D97-AF65-F5344CB8AC3E}">
        <p14:creationId xmlns:p14="http://schemas.microsoft.com/office/powerpoint/2010/main" val="406617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456 0.02315 L -0.00456 0.02315 C 0.00833 0.0544 0.00273 0.04491 0.02266 0.07176 C 0.03216 0.08426 0.04232 0.09815 0.0543 0.10278 C 0.06185 0.10579 0.06966 0.10533 0.07734 0.10672 C 0.0888 0.10533 0.10052 0.10672 0.11172 0.10278 C 0.1457 0.09144 0.18463 0.07755 0.21693 0.04931 C 0.22773 0.03982 0.23828 0.02963 0.24844 0.01806 C 0.25521 0.01042 0.26107 0.0007 0.26732 -0.0081 C 0.27083 -0.01851 0.275 -0.02824 0.27786 -0.03912 C 0.28203 -0.05486 0.28476 -0.07175 0.28841 -0.08773 C 0.29036 -0.09652 0.29284 -0.10509 0.29466 -0.11388 C 0.29961 -0.13657 0.30625 -0.15856 0.30872 -0.1824 C 0.30963 -0.19166 0.31016 -0.20092 0.31159 -0.20995 C 0.31432 -0.22754 0.31862 -0.24444 0.32135 -0.26226 L 0.32344 -0.27592 C 0.32422 -0.28634 0.32409 -0.28263 0.32409 -0.28703 L 0.32409 -0.28703 " pathEditMode="relative" ptsTypes="AAAAAAAAAAAAAAAAAA">
                                      <p:cBhvr>
                                        <p:cTn id="24"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fontScale="32500" lnSpcReduction="20000"/>
          </a:bodyPr>
          <a:lstStyle/>
          <a:p>
            <a:pPr marL="0" indent="0" algn="l">
              <a:buNone/>
            </a:pPr>
            <a:r>
              <a:rPr lang="pt-BR" sz="2800" b="1" i="0" dirty="0">
                <a:solidFill>
                  <a:srgbClr val="6D6E71"/>
                </a:solidFill>
                <a:effectLst/>
                <a:latin typeface="RobotoRegular"/>
              </a:rPr>
              <a:t>Fundo Multimercado</a:t>
            </a:r>
          </a:p>
          <a:p>
            <a:pPr algn="l"/>
            <a:r>
              <a:rPr lang="pt-BR" sz="2400" b="1" i="0" dirty="0">
                <a:solidFill>
                  <a:srgbClr val="333333"/>
                </a:solidFill>
                <a:effectLst/>
                <a:latin typeface="Helvetica Neue"/>
              </a:rPr>
              <a:t>Balanceados:</a:t>
            </a:r>
            <a:r>
              <a:rPr lang="pt-BR" sz="2400" b="0" i="0" dirty="0">
                <a:solidFill>
                  <a:srgbClr val="333333"/>
                </a:solidFill>
                <a:effectLst/>
                <a:latin typeface="Helvetica Neue"/>
              </a:rPr>
              <a:t> Adotam uma estratégia de alocação pré-determinada, especificando o mix de investimentos nas diversas classes de ativos, incluindo deslocamentos táticos e políticas de </a:t>
            </a:r>
            <a:r>
              <a:rPr lang="pt-BR" sz="2400" b="0" i="0" dirty="0" err="1">
                <a:solidFill>
                  <a:srgbClr val="333333"/>
                </a:solidFill>
                <a:effectLst/>
                <a:latin typeface="Helvetica Neue"/>
              </a:rPr>
              <a:t>rebalanceamento</a:t>
            </a:r>
            <a:r>
              <a:rPr lang="pt-BR" sz="2400" b="0" i="0" dirty="0">
                <a:solidFill>
                  <a:srgbClr val="333333"/>
                </a:solidFill>
                <a:effectLst/>
                <a:latin typeface="Helvetica Neue"/>
              </a:rPr>
              <a:t> explícitas. O benchmark deve acompanhar a composição desse mix, o que significa que seu desempenho não deve ser comparado a uma única classe de ativos (CDI, por exemplo). Não admitem alavancagem.</a:t>
            </a:r>
          </a:p>
          <a:p>
            <a:pPr algn="l"/>
            <a:r>
              <a:rPr lang="pt-BR" sz="2400" b="1" i="0" dirty="0">
                <a:solidFill>
                  <a:srgbClr val="333333"/>
                </a:solidFill>
                <a:effectLst/>
                <a:latin typeface="Helvetica Neue"/>
              </a:rPr>
              <a:t>Dinâmicos:</a:t>
            </a:r>
            <a:r>
              <a:rPr lang="pt-BR" sz="2400" b="0" i="0" dirty="0">
                <a:solidFill>
                  <a:srgbClr val="333333"/>
                </a:solidFill>
                <a:effectLst/>
                <a:latin typeface="Helvetica Neue"/>
              </a:rPr>
              <a:t> Adotam uma estratégia de alocação, mas não se comprometem com um mix pré-determinado de ativos – são mais flexíveis que os balanceados, podendo reagir às condições de mercado e ao horizonte de investimento. Admitem alavancagem.</a:t>
            </a:r>
          </a:p>
          <a:p>
            <a:pPr algn="l"/>
            <a:r>
              <a:rPr lang="pt-BR" sz="2400" b="1" i="0" dirty="0">
                <a:solidFill>
                  <a:srgbClr val="333333"/>
                </a:solidFill>
                <a:effectLst/>
                <a:latin typeface="Helvetica Neue"/>
              </a:rPr>
              <a:t>Livre:</a:t>
            </a:r>
            <a:r>
              <a:rPr lang="pt-BR" sz="2400" b="0" i="0" dirty="0">
                <a:solidFill>
                  <a:srgbClr val="333333"/>
                </a:solidFill>
                <a:effectLst/>
                <a:latin typeface="Helvetica Neue"/>
              </a:rPr>
              <a:t> Os fundos livres não têm um compromisso de concentração em uma estratégia específica de investimento. Por incluir uma variedade de possibilidades, essa categoria costuma ser uma das que têm maior volume de investimentos entre todos os multimercados.</a:t>
            </a:r>
          </a:p>
          <a:p>
            <a:pPr algn="l"/>
            <a:r>
              <a:rPr lang="pt-BR" sz="2400" b="1" i="0" dirty="0">
                <a:solidFill>
                  <a:srgbClr val="333333"/>
                </a:solidFill>
                <a:effectLst/>
                <a:latin typeface="Helvetica Neue"/>
              </a:rPr>
              <a:t>Macro:</a:t>
            </a:r>
            <a:r>
              <a:rPr lang="pt-BR" sz="2400" b="0" i="0" dirty="0">
                <a:solidFill>
                  <a:srgbClr val="333333"/>
                </a:solidFill>
                <a:effectLst/>
                <a:latin typeface="Helvetica Neue"/>
              </a:rPr>
              <a:t> São chamados assim os fundos multimercados que realizam operações utilizando estratégias de investimento baseadas em cenários macroeconômicos de médio e longo prazos.</a:t>
            </a:r>
          </a:p>
          <a:p>
            <a:pPr algn="l"/>
            <a:r>
              <a:rPr lang="pt-BR" sz="2400" b="1" i="0" dirty="0">
                <a:solidFill>
                  <a:srgbClr val="333333"/>
                </a:solidFill>
                <a:effectLst/>
                <a:latin typeface="Helvetica Neue"/>
              </a:rPr>
              <a:t>Trading:</a:t>
            </a:r>
            <a:r>
              <a:rPr lang="pt-BR" sz="2400" b="0" i="0" dirty="0">
                <a:solidFill>
                  <a:srgbClr val="333333"/>
                </a:solidFill>
                <a:effectLst/>
                <a:latin typeface="Helvetica Neue"/>
              </a:rPr>
              <a:t> Fundos que exploram oportunidades de ganhos a partir de movimentos de curto prazo nos preços dos ativos.</a:t>
            </a:r>
          </a:p>
          <a:p>
            <a:pPr algn="l"/>
            <a:r>
              <a:rPr lang="pt-BR" sz="2400" b="1" i="0" dirty="0" err="1">
                <a:solidFill>
                  <a:srgbClr val="333333"/>
                </a:solidFill>
                <a:effectLst/>
                <a:latin typeface="Helvetica Neue"/>
              </a:rPr>
              <a:t>Long</a:t>
            </a:r>
            <a:r>
              <a:rPr lang="pt-BR" sz="2400" b="1" i="0" dirty="0">
                <a:solidFill>
                  <a:srgbClr val="333333"/>
                </a:solidFill>
                <a:effectLst/>
                <a:latin typeface="Helvetica Neue"/>
              </a:rPr>
              <a:t> </a:t>
            </a:r>
            <a:r>
              <a:rPr lang="pt-BR" sz="2400" b="1" i="0" dirty="0" err="1">
                <a:solidFill>
                  <a:srgbClr val="333333"/>
                </a:solidFill>
                <a:effectLst/>
                <a:latin typeface="Helvetica Neue"/>
              </a:rPr>
              <a:t>and</a:t>
            </a:r>
            <a:r>
              <a:rPr lang="pt-BR" sz="2400" b="1" i="0" dirty="0">
                <a:solidFill>
                  <a:srgbClr val="333333"/>
                </a:solidFill>
                <a:effectLst/>
                <a:latin typeface="Helvetica Neue"/>
              </a:rPr>
              <a:t> Short – direcional:</a:t>
            </a:r>
            <a:r>
              <a:rPr lang="pt-BR" sz="2400" b="0" i="0" dirty="0">
                <a:solidFill>
                  <a:srgbClr val="333333"/>
                </a:solidFill>
                <a:effectLst/>
                <a:latin typeface="Helvetica Neue"/>
              </a:rPr>
              <a:t> Fazem operações de ativos e derivativos ligados ao mercado de renda variável, montando posições compradas e vendidas e buscando resultado com a diferença dessas posições.</a:t>
            </a:r>
          </a:p>
          <a:p>
            <a:pPr algn="l"/>
            <a:r>
              <a:rPr lang="pt-BR" sz="2400" b="1" i="0" dirty="0" err="1">
                <a:solidFill>
                  <a:srgbClr val="333333"/>
                </a:solidFill>
                <a:effectLst/>
                <a:latin typeface="Helvetica Neue"/>
              </a:rPr>
              <a:t>Long</a:t>
            </a:r>
            <a:r>
              <a:rPr lang="pt-BR" sz="2400" b="1" i="0" dirty="0">
                <a:solidFill>
                  <a:srgbClr val="333333"/>
                </a:solidFill>
                <a:effectLst/>
                <a:latin typeface="Helvetica Neue"/>
              </a:rPr>
              <a:t> </a:t>
            </a:r>
            <a:r>
              <a:rPr lang="pt-BR" sz="2400" b="1" i="0" dirty="0" err="1">
                <a:solidFill>
                  <a:srgbClr val="333333"/>
                </a:solidFill>
                <a:effectLst/>
                <a:latin typeface="Helvetica Neue"/>
              </a:rPr>
              <a:t>and</a:t>
            </a:r>
            <a:r>
              <a:rPr lang="pt-BR" sz="2400" b="1" i="0" dirty="0">
                <a:solidFill>
                  <a:srgbClr val="333333"/>
                </a:solidFill>
                <a:effectLst/>
                <a:latin typeface="Helvetica Neue"/>
              </a:rPr>
              <a:t> Short – neutro:</a:t>
            </a:r>
            <a:r>
              <a:rPr lang="pt-BR" sz="2400" b="0" i="0" dirty="0">
                <a:solidFill>
                  <a:srgbClr val="333333"/>
                </a:solidFill>
                <a:effectLst/>
                <a:latin typeface="Helvetica Neue"/>
              </a:rPr>
              <a:t> Também montam posições compradas e vendidas com ativos e derivativos ligados ao mercado de renda variável, mas têm o objetivo de manter a exposição financeira líquida limitada a 5%.</a:t>
            </a:r>
          </a:p>
          <a:p>
            <a:pPr algn="l"/>
            <a:r>
              <a:rPr lang="pt-BR" sz="2400" b="1" i="0" dirty="0">
                <a:solidFill>
                  <a:srgbClr val="333333"/>
                </a:solidFill>
                <a:effectLst/>
                <a:latin typeface="Helvetica Neue"/>
              </a:rPr>
              <a:t>Juros e moedas:</a:t>
            </a:r>
            <a:r>
              <a:rPr lang="pt-BR" sz="2400" b="0" i="0" dirty="0">
                <a:solidFill>
                  <a:srgbClr val="333333"/>
                </a:solidFill>
                <a:effectLst/>
                <a:latin typeface="Helvetica Neue"/>
              </a:rPr>
              <a:t> Buscam retorno no longo prazo com investimentos em ativos de renda fixa com risco de juros, risco de índice de preço e risco de moeda estrangeira. Não têm exposição a ativos de renda variável como ações.</a:t>
            </a:r>
          </a:p>
          <a:p>
            <a:pPr algn="l"/>
            <a:r>
              <a:rPr lang="pt-BR" sz="2400" b="1" i="0" dirty="0">
                <a:solidFill>
                  <a:srgbClr val="333333"/>
                </a:solidFill>
                <a:effectLst/>
                <a:latin typeface="Helvetica Neue"/>
              </a:rPr>
              <a:t>Capital protegido:</a:t>
            </a:r>
            <a:r>
              <a:rPr lang="pt-BR" sz="2400" b="0" i="0" dirty="0">
                <a:solidFill>
                  <a:srgbClr val="333333"/>
                </a:solidFill>
                <a:effectLst/>
                <a:latin typeface="Helvetica Neue"/>
              </a:rPr>
              <a:t> Fundos que buscam retornos em mercados de risco procurando proteger, parcial ou totalmente, o principal investido.</a:t>
            </a:r>
          </a:p>
          <a:p>
            <a:pPr algn="l"/>
            <a:r>
              <a:rPr lang="pt-BR" sz="2400" b="1" i="0" dirty="0">
                <a:solidFill>
                  <a:srgbClr val="333333"/>
                </a:solidFill>
                <a:effectLst/>
                <a:latin typeface="Helvetica Neue"/>
              </a:rPr>
              <a:t>Estratégia específica:</a:t>
            </a:r>
            <a:r>
              <a:rPr lang="pt-BR" sz="2400" b="0" i="0" dirty="0">
                <a:solidFill>
                  <a:srgbClr val="333333"/>
                </a:solidFill>
                <a:effectLst/>
                <a:latin typeface="Helvetica Neue"/>
              </a:rPr>
              <a:t> Adotam estratégia de investimento que implique riscos específicos, tais como commodities ou futuro de índice.</a:t>
            </a:r>
          </a:p>
          <a:p>
            <a:pPr algn="l"/>
            <a:r>
              <a:rPr lang="pt-BR" sz="2400" b="1" i="0" dirty="0">
                <a:solidFill>
                  <a:srgbClr val="333333"/>
                </a:solidFill>
                <a:effectLst/>
                <a:latin typeface="Helvetica Neue"/>
              </a:rPr>
              <a:t>Investimento no exterior:</a:t>
            </a:r>
            <a:r>
              <a:rPr lang="pt-BR" sz="2400" b="0" i="0" dirty="0">
                <a:solidFill>
                  <a:srgbClr val="333333"/>
                </a:solidFill>
                <a:effectLst/>
                <a:latin typeface="Helvetica Neue"/>
              </a:rPr>
              <a:t> Para receberem essa classificação, os fundos multimercados devem investir pelo menos 40% do patrimônio líquido em ativos financeiros no exterior. Também são uma das maiores categorias de fundos multimercados.</a:t>
            </a:r>
          </a:p>
          <a:p>
            <a:pPr marL="0" indent="0" algn="l">
              <a:buNone/>
            </a:pPr>
            <a:endParaRPr lang="pt-BR" sz="2800" b="1" dirty="0">
              <a:solidFill>
                <a:srgbClr val="6D6E71"/>
              </a:solidFill>
              <a:latin typeface="RobotoRegular"/>
            </a:endParaRPr>
          </a:p>
          <a:p>
            <a:pPr marL="0" indent="0" algn="l">
              <a:buNone/>
            </a:pPr>
            <a:endParaRPr lang="pt-BR" sz="2800" b="1" i="0" dirty="0">
              <a:solidFill>
                <a:srgbClr val="6D6E71"/>
              </a:solidFill>
              <a:effectLst/>
              <a:latin typeface="RobotoRegular"/>
            </a:endParaRP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F67AE048-226D-8F8C-C1C5-46DCEDAFC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6601553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sz="2800" b="1" i="0" dirty="0">
                <a:solidFill>
                  <a:srgbClr val="6D6E71"/>
                </a:solidFill>
                <a:effectLst/>
                <a:latin typeface="RobotoRegular"/>
              </a:rPr>
              <a:t>Fundos Multimercado (FIM)</a:t>
            </a:r>
          </a:p>
          <a:p>
            <a:pPr marL="0" indent="0">
              <a:buNone/>
            </a:pPr>
            <a:endParaRPr lang="pt-BR" b="1" dirty="0">
              <a:solidFill>
                <a:srgbClr val="6D6E71"/>
              </a:solidFill>
              <a:latin typeface="RobotoRegular"/>
            </a:endParaRPr>
          </a:p>
          <a:p>
            <a:pPr lvl="2">
              <a:buFont typeface="Wingdings" panose="05000000000000000000" pitchFamily="2" charset="2"/>
              <a:buChar char="§"/>
            </a:pPr>
            <a:r>
              <a:rPr lang="pt-BR" b="1" i="0" dirty="0">
                <a:solidFill>
                  <a:srgbClr val="6D6E71"/>
                </a:solidFill>
                <a:effectLst/>
                <a:latin typeface="RobotoRegular"/>
              </a:rPr>
              <a:t>Tributação de acordo com a classificação</a:t>
            </a:r>
          </a:p>
          <a:p>
            <a:pPr marL="384048" lvl="2" indent="0">
              <a:buNone/>
            </a:pPr>
            <a:r>
              <a:rPr lang="pt-BR" b="1" i="0" dirty="0">
                <a:solidFill>
                  <a:srgbClr val="6D6E71"/>
                </a:solidFill>
                <a:effectLst/>
                <a:latin typeface="RobotoRegular"/>
              </a:rPr>
              <a:t> Longo Prazo ou Curto Prazo</a:t>
            </a:r>
          </a:p>
          <a:p>
            <a:pPr lvl="2">
              <a:buFont typeface="Wingdings" panose="05000000000000000000" pitchFamily="2" charset="2"/>
              <a:buChar char="§"/>
            </a:pPr>
            <a:endParaRPr lang="pt-BR" b="1" dirty="0">
              <a:solidFill>
                <a:srgbClr val="6D6E71"/>
              </a:solidFill>
              <a:latin typeface="RobotoRegular"/>
            </a:endParaRPr>
          </a:p>
          <a:p>
            <a:pPr lvl="2">
              <a:buFont typeface="Wingdings" panose="05000000000000000000" pitchFamily="2" charset="2"/>
              <a:buChar char="§"/>
            </a:pPr>
            <a:r>
              <a:rPr lang="pt-BR" b="1" i="0" dirty="0">
                <a:solidFill>
                  <a:srgbClr val="6D6E71"/>
                </a:solidFill>
                <a:effectLst/>
                <a:latin typeface="RobotoRegular"/>
              </a:rPr>
              <a:t>Come-Cotas</a:t>
            </a:r>
          </a:p>
          <a:p>
            <a:pPr lvl="2">
              <a:buFont typeface="Wingdings" panose="05000000000000000000" pitchFamily="2" charset="2"/>
              <a:buChar char="§"/>
            </a:pPr>
            <a:endParaRPr lang="pt-BR" b="1" dirty="0">
              <a:solidFill>
                <a:srgbClr val="6D6E71"/>
              </a:solidFill>
              <a:latin typeface="RobotoRegular"/>
            </a:endParaRPr>
          </a:p>
          <a:p>
            <a:pPr lvl="2">
              <a:buFont typeface="Wingdings" panose="05000000000000000000" pitchFamily="2" charset="2"/>
              <a:buChar char="§"/>
            </a:pPr>
            <a:r>
              <a:rPr lang="pt-BR" b="1" i="0" dirty="0">
                <a:solidFill>
                  <a:srgbClr val="6D6E71"/>
                </a:solidFill>
                <a:effectLst/>
                <a:latin typeface="RobotoRegular"/>
              </a:rPr>
              <a:t>Taxa de Performance</a:t>
            </a:r>
          </a:p>
          <a:p>
            <a:pPr marL="384048" lvl="2"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D1DE7718-2E2C-A52B-AE2A-991660C7B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Gráfico, Gráfico de linhas&#10;&#10;Descrição gerada automaticamente">
            <a:extLst>
              <a:ext uri="{FF2B5EF4-FFF2-40B4-BE49-F238E27FC236}">
                <a16:creationId xmlns:a16="http://schemas.microsoft.com/office/drawing/2014/main" id="{80E3F331-84A3-F23D-F01C-6C6791F16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880" y="1946197"/>
            <a:ext cx="5495755" cy="4377691"/>
          </a:xfrm>
          <a:prstGeom prst="rect">
            <a:avLst/>
          </a:prstGeom>
        </p:spPr>
      </p:pic>
    </p:spTree>
    <p:extLst>
      <p:ext uri="{BB962C8B-B14F-4D97-AF65-F5344CB8AC3E}">
        <p14:creationId xmlns:p14="http://schemas.microsoft.com/office/powerpoint/2010/main" val="1561223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4225487"/>
          </a:xfrm>
        </p:spPr>
        <p:txBody>
          <a:bodyPr>
            <a:normAutofit/>
          </a:bodyPr>
          <a:lstStyle/>
          <a:p>
            <a:pPr marL="0" indent="0" algn="l">
              <a:buNone/>
            </a:pPr>
            <a:r>
              <a:rPr lang="pt-BR" sz="2800" b="1" i="0" dirty="0">
                <a:solidFill>
                  <a:srgbClr val="6D6E71"/>
                </a:solidFill>
                <a:effectLst/>
                <a:latin typeface="RobotoRegular"/>
              </a:rPr>
              <a:t>Fundo de Fundos (FIC)</a:t>
            </a:r>
          </a:p>
          <a:p>
            <a:pPr marL="0" indent="0" algn="l">
              <a:buNone/>
            </a:pPr>
            <a:endParaRPr lang="pt-BR" sz="2800" b="1" i="0" dirty="0">
              <a:solidFill>
                <a:srgbClr val="6D6E71"/>
              </a:solidFill>
              <a:effectLst/>
              <a:latin typeface="RobotoRegular"/>
            </a:endParaRPr>
          </a:p>
          <a:p>
            <a:pPr marL="0" indent="0" algn="just">
              <a:buNone/>
            </a:pPr>
            <a:r>
              <a:rPr lang="pt-BR" sz="2400" b="0" i="0" dirty="0">
                <a:solidFill>
                  <a:srgbClr val="202124"/>
                </a:solidFill>
                <a:effectLst/>
                <a:latin typeface="RobotoRegular"/>
              </a:rPr>
              <a:t>Basicamente, trata-se de uma modalidade que adquire </a:t>
            </a:r>
            <a:r>
              <a:rPr lang="pt-BR" sz="2400" b="1" i="0" dirty="0">
                <a:solidFill>
                  <a:srgbClr val="202124"/>
                </a:solidFill>
                <a:effectLst/>
                <a:latin typeface="RobotoRegular"/>
              </a:rPr>
              <a:t>cotas</a:t>
            </a:r>
            <a:r>
              <a:rPr lang="pt-BR" sz="2400" b="0" i="0" dirty="0">
                <a:solidFill>
                  <a:srgbClr val="202124"/>
                </a:solidFill>
                <a:effectLst/>
                <a:latin typeface="RobotoRegular"/>
              </a:rPr>
              <a:t> de outros </a:t>
            </a:r>
            <a:r>
              <a:rPr lang="pt-BR" sz="2400" b="1" i="0" dirty="0">
                <a:solidFill>
                  <a:srgbClr val="202124"/>
                </a:solidFill>
                <a:effectLst/>
                <a:latin typeface="RobotoRegular"/>
              </a:rPr>
              <a:t>fundos de investimento</a:t>
            </a:r>
            <a:r>
              <a:rPr lang="pt-BR" sz="2400" b="0" i="0" dirty="0">
                <a:solidFill>
                  <a:srgbClr val="202124"/>
                </a:solidFill>
                <a:effectLst/>
                <a:latin typeface="RobotoRegular"/>
              </a:rPr>
              <a:t> disponíveis no mercado financeiro.</a:t>
            </a:r>
            <a:endParaRPr lang="pt-BR" sz="2800" b="1" i="0" dirty="0">
              <a:solidFill>
                <a:srgbClr val="6D6E71"/>
              </a:solidFill>
              <a:effectLst/>
              <a:latin typeface="RobotoRegular"/>
            </a:endParaRPr>
          </a:p>
          <a:p>
            <a:pPr marL="0" indent="0" algn="l">
              <a:buNone/>
            </a:pPr>
            <a:endParaRPr lang="pt-BR" sz="2800" b="1" i="0" dirty="0">
              <a:solidFill>
                <a:srgbClr val="6D6E71"/>
              </a:solidFill>
              <a:effectLst/>
              <a:latin typeface="RobotoRegular"/>
            </a:endParaRPr>
          </a:p>
          <a:p>
            <a:pPr marL="0" indent="0" algn="just">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0F57D7EF-3ABB-49C6-26FB-F3F606582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570068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8" name="CaixaDeTexto 7">
            <a:extLst>
              <a:ext uri="{FF2B5EF4-FFF2-40B4-BE49-F238E27FC236}">
                <a16:creationId xmlns:a16="http://schemas.microsoft.com/office/drawing/2014/main" id="{7E8030C7-9E7B-4701-9BA1-4A23F64F8AA4}"/>
              </a:ext>
            </a:extLst>
          </p:cNvPr>
          <p:cNvSpPr txBox="1"/>
          <p:nvPr/>
        </p:nvSpPr>
        <p:spPr>
          <a:xfrm>
            <a:off x="1125523" y="2196672"/>
            <a:ext cx="9940954" cy="3139321"/>
          </a:xfrm>
          <a:prstGeom prst="rect">
            <a:avLst/>
          </a:prstGeom>
          <a:noFill/>
        </p:spPr>
        <p:txBody>
          <a:bodyPr wrap="square">
            <a:spAutoFit/>
          </a:bodyPr>
          <a:lstStyle/>
          <a:p>
            <a:pPr algn="l"/>
            <a:r>
              <a:rPr lang="pt-BR" b="1" i="0" dirty="0">
                <a:solidFill>
                  <a:srgbClr val="202122"/>
                </a:solidFill>
                <a:effectLst/>
                <a:latin typeface="Arial" panose="020B0604020202020204" pitchFamily="34" charset="0"/>
              </a:rPr>
              <a:t>Fundos abertos</a:t>
            </a:r>
            <a:r>
              <a:rPr lang="pt-BR" b="0" i="0" dirty="0">
                <a:solidFill>
                  <a:srgbClr val="202122"/>
                </a:solidFill>
                <a:effectLst/>
                <a:latin typeface="Arial" panose="020B0604020202020204" pitchFamily="34" charset="0"/>
              </a:rPr>
              <a:t> - os investidores podem subscrever e resgatar as unidades de participação em qualquer momento, sendo o número de unidades de participação em circulação variável;</a:t>
            </a:r>
          </a:p>
          <a:p>
            <a:pPr algn="l"/>
            <a:endParaRPr lang="pt-BR" b="0" i="0" dirty="0">
              <a:solidFill>
                <a:srgbClr val="202122"/>
              </a:solidFill>
              <a:effectLst/>
              <a:latin typeface="Arial" panose="020B0604020202020204" pitchFamily="34" charset="0"/>
            </a:endParaRPr>
          </a:p>
          <a:p>
            <a:pPr algn="l"/>
            <a:r>
              <a:rPr lang="pt-BR" b="1" i="0" dirty="0">
                <a:solidFill>
                  <a:srgbClr val="202122"/>
                </a:solidFill>
                <a:effectLst/>
                <a:latin typeface="Arial" panose="020B0604020202020204" pitchFamily="34" charset="0"/>
              </a:rPr>
              <a:t>Fundos fechados</a:t>
            </a:r>
            <a:r>
              <a:rPr lang="pt-BR" b="0" i="0" dirty="0">
                <a:solidFill>
                  <a:srgbClr val="202122"/>
                </a:solidFill>
                <a:effectLst/>
                <a:latin typeface="Arial" panose="020B0604020202020204" pitchFamily="34" charset="0"/>
              </a:rPr>
              <a:t> - o número de unidades de participação é fixo, podendo os investidores proceder à sua subscrição num determinado período e ao seu resgate apenas numa data pré-definida para a liquidação do fundo;</a:t>
            </a:r>
          </a:p>
          <a:p>
            <a:pPr algn="l"/>
            <a:endParaRPr lang="pt-BR" b="0" i="0" dirty="0">
              <a:solidFill>
                <a:srgbClr val="202122"/>
              </a:solidFill>
              <a:effectLst/>
              <a:latin typeface="Arial" panose="020B0604020202020204" pitchFamily="34" charset="0"/>
            </a:endParaRPr>
          </a:p>
          <a:p>
            <a:pPr algn="l"/>
            <a:r>
              <a:rPr lang="pt-BR" b="1" i="0" dirty="0">
                <a:solidFill>
                  <a:srgbClr val="202122"/>
                </a:solidFill>
                <a:effectLst/>
                <a:latin typeface="Arial" panose="020B0604020202020204" pitchFamily="34" charset="0"/>
              </a:rPr>
              <a:t>Fundos com Carência</a:t>
            </a:r>
            <a:r>
              <a:rPr lang="pt-BR" b="0" i="0" dirty="0">
                <a:solidFill>
                  <a:srgbClr val="202122"/>
                </a:solidFill>
                <a:effectLst/>
                <a:latin typeface="Arial" panose="020B0604020202020204" pitchFamily="34" charset="0"/>
              </a:rPr>
              <a:t> - Resgate antecipado e tem perda de rendimento;</a:t>
            </a:r>
          </a:p>
          <a:p>
            <a:pPr algn="l"/>
            <a:endParaRPr lang="pt-BR" b="0" i="0" dirty="0">
              <a:solidFill>
                <a:srgbClr val="202122"/>
              </a:solidFill>
              <a:effectLst/>
              <a:latin typeface="Arial" panose="020B0604020202020204" pitchFamily="34" charset="0"/>
            </a:endParaRPr>
          </a:p>
          <a:p>
            <a:pPr algn="l"/>
            <a:r>
              <a:rPr lang="pt-BR" b="1" i="0" dirty="0">
                <a:solidFill>
                  <a:srgbClr val="202122"/>
                </a:solidFill>
                <a:effectLst/>
                <a:latin typeface="Arial" panose="020B0604020202020204" pitchFamily="34" charset="0"/>
              </a:rPr>
              <a:t>Fundo Exclusivo</a:t>
            </a:r>
            <a:r>
              <a:rPr lang="pt-BR" b="0" i="0" dirty="0">
                <a:solidFill>
                  <a:srgbClr val="202122"/>
                </a:solidFill>
                <a:effectLst/>
                <a:latin typeface="Arial" panose="020B0604020202020204" pitchFamily="34" charset="0"/>
              </a:rPr>
              <a:t> - Fundo para só um aplicador, seus familiares e colegas de trabalho. Tem vantagem tributária na alteração de posição de um aplicador e só tem Regulamento. (15MM)</a:t>
            </a:r>
          </a:p>
        </p:txBody>
      </p:sp>
      <p:pic>
        <p:nvPicPr>
          <p:cNvPr id="7" name="Imagem 6" descr="Uma imagem contendo Interface gráfica do usuário&#10;&#10;Descrição gerada automaticamente">
            <a:extLst>
              <a:ext uri="{FF2B5EF4-FFF2-40B4-BE49-F238E27FC236}">
                <a16:creationId xmlns:a16="http://schemas.microsoft.com/office/drawing/2014/main" id="{7DA0F3B3-B51D-5869-C6BD-E60D52E72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915135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6" name="Picture 9">
            <a:extLst>
              <a:ext uri="{FF2B5EF4-FFF2-40B4-BE49-F238E27FC236}">
                <a16:creationId xmlns:a16="http://schemas.microsoft.com/office/drawing/2014/main" id="{24C30CF3-0054-4C3E-B809-BD34FA4E3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35235" y="6431807"/>
            <a:ext cx="1376583" cy="34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a:extLst>
              <a:ext uri="{FF2B5EF4-FFF2-40B4-BE49-F238E27FC236}">
                <a16:creationId xmlns:a16="http://schemas.microsoft.com/office/drawing/2014/main" id="{195E6C7B-0EEC-4E06-9745-35D7B34F9631}"/>
              </a:ext>
            </a:extLst>
          </p:cNvPr>
          <p:cNvSpPr>
            <a:spLocks noGrp="1"/>
          </p:cNvSpPr>
          <p:nvPr>
            <p:ph idx="1"/>
          </p:nvPr>
        </p:nvSpPr>
        <p:spPr/>
        <p:txBody>
          <a:bodyPr>
            <a:normAutofit/>
          </a:bodyPr>
          <a:lstStyle/>
          <a:p>
            <a:r>
              <a:rPr lang="pt-BR" sz="6600" dirty="0">
                <a:latin typeface="RobotoRegular"/>
              </a:rPr>
              <a:t>Como escolher um Fundo de Investimentos ?</a:t>
            </a:r>
          </a:p>
        </p:txBody>
      </p:sp>
      <p:pic>
        <p:nvPicPr>
          <p:cNvPr id="4" name="Imagem 3" descr="Homem com os braços para cima&#10;&#10;Descrição gerada automaticamente com confiança média">
            <a:extLst>
              <a:ext uri="{FF2B5EF4-FFF2-40B4-BE49-F238E27FC236}">
                <a16:creationId xmlns:a16="http://schemas.microsoft.com/office/drawing/2014/main" id="{694EAFDB-4428-4ACD-B3E8-A803B7DE8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34350"/>
          </a:xfrm>
          <a:prstGeom prst="rect">
            <a:avLst/>
          </a:prstGeom>
        </p:spPr>
      </p:pic>
      <p:pic>
        <p:nvPicPr>
          <p:cNvPr id="7" name="Imagem 6" descr="Texto&#10;&#10;Descrição gerada automaticamente com confiança baixa">
            <a:extLst>
              <a:ext uri="{FF2B5EF4-FFF2-40B4-BE49-F238E27FC236}">
                <a16:creationId xmlns:a16="http://schemas.microsoft.com/office/drawing/2014/main" id="{1321F6C3-E62D-0BEB-1657-29CDBD3F3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5859" y="6606258"/>
            <a:ext cx="1036320" cy="281287"/>
          </a:xfrm>
          <a:prstGeom prst="rect">
            <a:avLst/>
          </a:prstGeom>
        </p:spPr>
      </p:pic>
    </p:spTree>
    <p:extLst>
      <p:ext uri="{BB962C8B-B14F-4D97-AF65-F5344CB8AC3E}">
        <p14:creationId xmlns:p14="http://schemas.microsoft.com/office/powerpoint/2010/main" val="3309727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3" name="Espaço Reservado para Conteúdo 2">
            <a:extLst>
              <a:ext uri="{FF2B5EF4-FFF2-40B4-BE49-F238E27FC236}">
                <a16:creationId xmlns:a16="http://schemas.microsoft.com/office/drawing/2014/main" id="{195E6C7B-0EEC-4E06-9745-35D7B34F9631}"/>
              </a:ext>
            </a:extLst>
          </p:cNvPr>
          <p:cNvSpPr>
            <a:spLocks noGrp="1"/>
          </p:cNvSpPr>
          <p:nvPr>
            <p:ph idx="1"/>
          </p:nvPr>
        </p:nvSpPr>
        <p:spPr/>
        <p:txBody>
          <a:bodyPr>
            <a:noAutofit/>
          </a:bodyPr>
          <a:lstStyle/>
          <a:p>
            <a:r>
              <a:rPr lang="pt-BR" sz="8000" dirty="0">
                <a:latin typeface="RobotoRegular"/>
              </a:rPr>
              <a:t>Como escolher um Fundo de Investimentos ?</a:t>
            </a:r>
          </a:p>
        </p:txBody>
      </p:sp>
      <p:pic>
        <p:nvPicPr>
          <p:cNvPr id="9" name="Imagem 8" descr="Homem de camisa branca&#10;&#10;Descrição gerada automaticamente com confiança média">
            <a:extLst>
              <a:ext uri="{FF2B5EF4-FFF2-40B4-BE49-F238E27FC236}">
                <a16:creationId xmlns:a16="http://schemas.microsoft.com/office/drawing/2014/main" id="{6A10DF58-7BA7-4F68-B1EE-363DD180B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4395" y="3429000"/>
            <a:ext cx="3061680" cy="2039490"/>
          </a:xfrm>
          <a:prstGeom prst="rect">
            <a:avLst/>
          </a:prstGeom>
          <a:ln>
            <a:noFill/>
          </a:ln>
          <a:effectLst>
            <a:outerShdw blurRad="292100" dist="139700" dir="2700000" algn="tl" rotWithShape="0">
              <a:srgbClr val="333333">
                <a:alpha val="65000"/>
              </a:srgbClr>
            </a:outerShdw>
          </a:effectLst>
        </p:spPr>
      </p:pic>
      <p:pic>
        <p:nvPicPr>
          <p:cNvPr id="7" name="Imagem 6" descr="Uma imagem contendo Interface gráfica do usuário&#10;&#10;Descrição gerada automaticamente">
            <a:extLst>
              <a:ext uri="{FF2B5EF4-FFF2-40B4-BE49-F238E27FC236}">
                <a16:creationId xmlns:a16="http://schemas.microsoft.com/office/drawing/2014/main" id="{213CD328-F9F4-FAAA-3B22-0790A74FE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624454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a:solidFill>
                  <a:srgbClr val="6D6E71"/>
                </a:solidFill>
                <a:effectLst/>
                <a:latin typeface="RobotoRegular"/>
              </a:rPr>
              <a:t>AXIOMA</a:t>
            </a:r>
          </a:p>
          <a:p>
            <a:pPr marL="0" indent="0">
              <a:buNone/>
            </a:pPr>
            <a:endParaRPr lang="pt-BR" b="1" dirty="0">
              <a:solidFill>
                <a:srgbClr val="6D6E71"/>
              </a:solidFill>
              <a:latin typeface="RobotoRegular"/>
            </a:endParaRPr>
          </a:p>
          <a:p>
            <a:pPr marL="0" indent="0">
              <a:buNone/>
            </a:pPr>
            <a:r>
              <a:rPr lang="pt-BR" sz="4800" b="1" i="0" dirty="0">
                <a:solidFill>
                  <a:schemeClr val="tx1"/>
                </a:solidFill>
                <a:effectLst/>
                <a:latin typeface="RobotoRegular"/>
              </a:rPr>
              <a:t>“RENTABILIDADE PASSADA NÃO É GARANTIA DE RENTABILIDADE FUTURA”</a:t>
            </a: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pic>
        <p:nvPicPr>
          <p:cNvPr id="8" name="Imagem 7" descr="Uma imagem contendo Interface gráfica do usuário&#10;&#10;Descrição gerada automaticamente">
            <a:extLst>
              <a:ext uri="{FF2B5EF4-FFF2-40B4-BE49-F238E27FC236}">
                <a16:creationId xmlns:a16="http://schemas.microsoft.com/office/drawing/2014/main" id="{4A41F466-FBDE-778E-992E-839874B8B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717729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Selecione a Categoria Adequada</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graphicFrame>
        <p:nvGraphicFramePr>
          <p:cNvPr id="2" name="Diagrama 1">
            <a:extLst>
              <a:ext uri="{FF2B5EF4-FFF2-40B4-BE49-F238E27FC236}">
                <a16:creationId xmlns:a16="http://schemas.microsoft.com/office/drawing/2014/main" id="{621A5D10-CF9F-4EB0-8EFB-305C2515C2C1}"/>
              </a:ext>
            </a:extLst>
          </p:cNvPr>
          <p:cNvGraphicFramePr/>
          <p:nvPr>
            <p:extLst>
              <p:ext uri="{D42A27DB-BD31-4B8C-83A1-F6EECF244321}">
                <p14:modId xmlns:p14="http://schemas.microsoft.com/office/powerpoint/2010/main" val="3282203088"/>
              </p:ext>
            </p:extLst>
          </p:nvPr>
        </p:nvGraphicFramePr>
        <p:xfrm>
          <a:off x="2032000" y="2525085"/>
          <a:ext cx="8128000" cy="3613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m 7" descr="Uma imagem contendo Interface gráfica do usuário&#10;&#10;Descrição gerada automaticamente">
            <a:extLst>
              <a:ext uri="{FF2B5EF4-FFF2-40B4-BE49-F238E27FC236}">
                <a16:creationId xmlns:a16="http://schemas.microsoft.com/office/drawing/2014/main" id="{9DF90DE7-13D4-884E-C2A1-24E710141B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436891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Verifique o Retorno Histórico</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pic>
        <p:nvPicPr>
          <p:cNvPr id="4" name="Imagem 3" descr="Gráfico, Gráfico de linhas&#10;&#10;Descrição gerada automaticamente">
            <a:extLst>
              <a:ext uri="{FF2B5EF4-FFF2-40B4-BE49-F238E27FC236}">
                <a16:creationId xmlns:a16="http://schemas.microsoft.com/office/drawing/2014/main" id="{6FF6E63C-9244-4B09-B54D-C7ED02359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679" y="2102290"/>
            <a:ext cx="5044009" cy="4288163"/>
          </a:xfrm>
          <a:prstGeom prst="rect">
            <a:avLst/>
          </a:prstGeom>
        </p:spPr>
      </p:pic>
      <p:pic>
        <p:nvPicPr>
          <p:cNvPr id="12" name="Imagem 11" descr="Gráfico, Gráfico de linhas&#10;&#10;Descrição gerada automaticamente">
            <a:extLst>
              <a:ext uri="{FF2B5EF4-FFF2-40B4-BE49-F238E27FC236}">
                <a16:creationId xmlns:a16="http://schemas.microsoft.com/office/drawing/2014/main" id="{2DDC8A49-EB61-4248-9ADD-4C023DF62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679" y="2087082"/>
            <a:ext cx="4976026" cy="4288163"/>
          </a:xfrm>
          <a:prstGeom prst="rect">
            <a:avLst/>
          </a:prstGeom>
        </p:spPr>
      </p:pic>
      <p:sp>
        <p:nvSpPr>
          <p:cNvPr id="10" name="Retângulo 9">
            <a:extLst>
              <a:ext uri="{FF2B5EF4-FFF2-40B4-BE49-F238E27FC236}">
                <a16:creationId xmlns:a16="http://schemas.microsoft.com/office/drawing/2014/main" id="{D7B21E46-6E23-44AE-B100-C94A533D0664}"/>
              </a:ext>
            </a:extLst>
          </p:cNvPr>
          <p:cNvSpPr/>
          <p:nvPr/>
        </p:nvSpPr>
        <p:spPr>
          <a:xfrm>
            <a:off x="6229675" y="2102290"/>
            <a:ext cx="4105560" cy="307777"/>
          </a:xfrm>
          <a:prstGeom prst="rect">
            <a:avLst/>
          </a:prstGeom>
          <a:solidFill>
            <a:srgbClr val="FF0000"/>
          </a:solidFill>
        </p:spPr>
        <p:txBody>
          <a:bodyPr wrap="square" lIns="91440" tIns="45720" rIns="91440" bIns="45720">
            <a:spAutoFit/>
          </a:bodyPr>
          <a:lstStyle/>
          <a:p>
            <a:pPr algn="ctr"/>
            <a:r>
              <a:rPr lang="pt-BR" sz="1400" b="0" cap="none" spc="0" dirty="0">
                <a:ln w="0"/>
                <a:solidFill>
                  <a:srgbClr val="00B0F0"/>
                </a:solidFill>
                <a:effectLst>
                  <a:outerShdw blurRad="38100" dist="19050" dir="2700000" algn="tl" rotWithShape="0">
                    <a:schemeClr val="dk1">
                      <a:alpha val="40000"/>
                    </a:schemeClr>
                  </a:outerShdw>
                </a:effectLst>
                <a:latin typeface="Arial Black" panose="020B0A04020102020204" pitchFamily="34" charset="0"/>
              </a:rPr>
              <a:t>*não compare alhos com bugalhos</a:t>
            </a:r>
          </a:p>
        </p:txBody>
      </p:sp>
      <p:pic>
        <p:nvPicPr>
          <p:cNvPr id="11" name="Imagem 10" descr="Uma imagem contendo Interface gráfica do usuário&#10;&#10;Descrição gerada automaticamente">
            <a:extLst>
              <a:ext uri="{FF2B5EF4-FFF2-40B4-BE49-F238E27FC236}">
                <a16:creationId xmlns:a16="http://schemas.microsoft.com/office/drawing/2014/main" id="{5679A8B7-41E9-1103-E40B-3D0A25F29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Desenho de um círculo&#10;&#10;Descrição gerada automaticamente com confiança baixa">
            <a:extLst>
              <a:ext uri="{FF2B5EF4-FFF2-40B4-BE49-F238E27FC236}">
                <a16:creationId xmlns:a16="http://schemas.microsoft.com/office/drawing/2014/main" id="{0F5C7D9B-D138-CBB8-B37D-18C46CEAC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680" y="4102976"/>
            <a:ext cx="3011483" cy="1315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181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Analise a Aplicação Inicial</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pic>
        <p:nvPicPr>
          <p:cNvPr id="3" name="Imagem 2" descr="Interface gráfica do usuário&#10;&#10;Descrição gerada automaticamente">
            <a:extLst>
              <a:ext uri="{FF2B5EF4-FFF2-40B4-BE49-F238E27FC236}">
                <a16:creationId xmlns:a16="http://schemas.microsoft.com/office/drawing/2014/main" id="{22FCE1D4-B050-4830-ADB3-C64F071DE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937" y="2178262"/>
            <a:ext cx="6304037" cy="3972187"/>
          </a:xfrm>
          <a:prstGeom prst="rect">
            <a:avLst/>
          </a:prstGeom>
        </p:spPr>
      </p:pic>
      <p:pic>
        <p:nvPicPr>
          <p:cNvPr id="11" name="Imagem 10" descr="Interface gráfica do usuário, Aplicativo&#10;&#10;Descrição gerada automaticamente">
            <a:extLst>
              <a:ext uri="{FF2B5EF4-FFF2-40B4-BE49-F238E27FC236}">
                <a16:creationId xmlns:a16="http://schemas.microsoft.com/office/drawing/2014/main" id="{717DA1F1-78C8-4E18-BE6D-756DFE7B9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937" y="2207837"/>
            <a:ext cx="6304036" cy="3949757"/>
          </a:xfrm>
          <a:prstGeom prst="rect">
            <a:avLst/>
          </a:prstGeom>
        </p:spPr>
      </p:pic>
      <p:pic>
        <p:nvPicPr>
          <p:cNvPr id="8" name="Imagem 7" descr="Uma imagem contendo Interface gráfica do usuário&#10;&#10;Descrição gerada automaticamente">
            <a:extLst>
              <a:ext uri="{FF2B5EF4-FFF2-40B4-BE49-F238E27FC236}">
                <a16:creationId xmlns:a16="http://schemas.microsoft.com/office/drawing/2014/main" id="{B2AE7D04-1CB9-7885-99F2-27004F312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5049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58621-8221-49D0-AA6F-8F37D20FC507}"/>
              </a:ext>
            </a:extLst>
          </p:cNvPr>
          <p:cNvSpPr>
            <a:spLocks noGrp="1"/>
          </p:cNvSpPr>
          <p:nvPr>
            <p:ph type="title"/>
          </p:nvPr>
        </p:nvSpPr>
        <p:spPr/>
        <p:txBody>
          <a:bodyPr/>
          <a:lstStyle/>
          <a:p>
            <a:r>
              <a:rPr lang="pt-BR" dirty="0"/>
              <a:t>FUNDOS DE INVESTIMENTOS</a:t>
            </a:r>
          </a:p>
        </p:txBody>
      </p:sp>
      <p:pic>
        <p:nvPicPr>
          <p:cNvPr id="6" name="Imagem 5" descr="Uma imagem contendo Interface gráfica do usuário&#10;&#10;Descrição gerada automaticamente">
            <a:extLst>
              <a:ext uri="{FF2B5EF4-FFF2-40B4-BE49-F238E27FC236}">
                <a16:creationId xmlns:a16="http://schemas.microsoft.com/office/drawing/2014/main" id="{76910616-996A-9377-A41D-77F567609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14" name="Imagem 13" descr="Homem em pé usando gravata e posando para foto&#10;&#10;Descrição gerada automaticamente">
            <a:extLst>
              <a:ext uri="{FF2B5EF4-FFF2-40B4-BE49-F238E27FC236}">
                <a16:creationId xmlns:a16="http://schemas.microsoft.com/office/drawing/2014/main" id="{8E5E00B7-B291-9223-A47E-F70212DC1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883" y="3489978"/>
            <a:ext cx="2357304" cy="2901297"/>
          </a:xfrm>
          <a:prstGeom prst="rect">
            <a:avLst/>
          </a:prstGeom>
        </p:spPr>
      </p:pic>
      <p:pic>
        <p:nvPicPr>
          <p:cNvPr id="4" name="Imagem 3" descr="Logotipo&#10;&#10;Descrição gerada automaticamente">
            <a:extLst>
              <a:ext uri="{FF2B5EF4-FFF2-40B4-BE49-F238E27FC236}">
                <a16:creationId xmlns:a16="http://schemas.microsoft.com/office/drawing/2014/main" id="{27BCD273-B1BB-A711-C8D1-E96C75F95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678" y="2495372"/>
            <a:ext cx="4331887" cy="3373096"/>
          </a:xfrm>
          <a:prstGeom prst="rect">
            <a:avLst/>
          </a:prstGeom>
        </p:spPr>
      </p:pic>
    </p:spTree>
    <p:extLst>
      <p:ext uri="{BB962C8B-B14F-4D97-AF65-F5344CB8AC3E}">
        <p14:creationId xmlns:p14="http://schemas.microsoft.com/office/powerpoint/2010/main" val="15425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Prazo de Resgate</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pic>
        <p:nvPicPr>
          <p:cNvPr id="4" name="Imagem 3" descr="Interface gráfica do usuário, Aplicativo, Tabela&#10;&#10;Descrição gerada automaticamente">
            <a:extLst>
              <a:ext uri="{FF2B5EF4-FFF2-40B4-BE49-F238E27FC236}">
                <a16:creationId xmlns:a16="http://schemas.microsoft.com/office/drawing/2014/main" id="{CCDD3500-6255-48DA-AB53-FA20D56AF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5392" y="2108201"/>
            <a:ext cx="5609437" cy="4207078"/>
          </a:xfrm>
          <a:prstGeom prst="rect">
            <a:avLst/>
          </a:prstGeom>
        </p:spPr>
      </p:pic>
      <p:pic>
        <p:nvPicPr>
          <p:cNvPr id="9" name="Imagem 8" descr="Interface gráfica do usuário, Aplicativo&#10;&#10;Descrição gerada automaticamente">
            <a:extLst>
              <a:ext uri="{FF2B5EF4-FFF2-40B4-BE49-F238E27FC236}">
                <a16:creationId xmlns:a16="http://schemas.microsoft.com/office/drawing/2014/main" id="{78E00469-F688-4B7A-A32F-96659CF1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392" y="2110126"/>
            <a:ext cx="5638962" cy="4207079"/>
          </a:xfrm>
          <a:prstGeom prst="rect">
            <a:avLst/>
          </a:prstGeom>
        </p:spPr>
      </p:pic>
      <p:pic>
        <p:nvPicPr>
          <p:cNvPr id="8" name="Imagem 7" descr="Uma imagem contendo Interface gráfica do usuário&#10;&#10;Descrição gerada automaticamente">
            <a:extLst>
              <a:ext uri="{FF2B5EF4-FFF2-40B4-BE49-F238E27FC236}">
                <a16:creationId xmlns:a16="http://schemas.microsoft.com/office/drawing/2014/main" id="{F8C425A7-4A95-08CB-CEF6-0B4930DDB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42421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err="1">
                <a:solidFill>
                  <a:schemeClr val="tx1"/>
                </a:solidFill>
                <a:latin typeface="RobotoRegular"/>
              </a:rPr>
              <a:t>Morning</a:t>
            </a:r>
            <a:r>
              <a:rPr lang="pt-BR" b="1" dirty="0">
                <a:solidFill>
                  <a:schemeClr val="tx1"/>
                </a:solidFill>
                <a:latin typeface="RobotoRegular"/>
              </a:rPr>
              <a:t> Star (*XP)</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sp>
        <p:nvSpPr>
          <p:cNvPr id="2" name="CaixaDeTexto 1">
            <a:extLst>
              <a:ext uri="{FF2B5EF4-FFF2-40B4-BE49-F238E27FC236}">
                <a16:creationId xmlns:a16="http://schemas.microsoft.com/office/drawing/2014/main" id="{5D327710-87F2-4BBA-B15C-AAB7260145C8}"/>
              </a:ext>
            </a:extLst>
          </p:cNvPr>
          <p:cNvSpPr txBox="1"/>
          <p:nvPr/>
        </p:nvSpPr>
        <p:spPr>
          <a:xfrm>
            <a:off x="5486401" y="2557485"/>
            <a:ext cx="6058733" cy="2862322"/>
          </a:xfrm>
          <a:prstGeom prst="rect">
            <a:avLst/>
          </a:prstGeom>
          <a:noFill/>
          <a:ln>
            <a:solidFill>
              <a:schemeClr val="tx1"/>
            </a:solidFill>
          </a:ln>
        </p:spPr>
        <p:txBody>
          <a:bodyPr wrap="square" rtlCol="0">
            <a:spAutoFit/>
          </a:bodyPr>
          <a:lstStyle/>
          <a:p>
            <a:pPr algn="just"/>
            <a:r>
              <a:rPr lang="pt-BR" b="0" i="0" dirty="0">
                <a:solidFill>
                  <a:srgbClr val="333333"/>
                </a:solidFill>
                <a:effectLst/>
                <a:latin typeface="Helvetica Neue"/>
              </a:rPr>
              <a:t>Casa de análise americana presente no Brasil desde 2012. A empresa atribui até cinco estrelas a cada carteira avaliada. O objetivo é dar referências para os investidores que querem aplicar. O rating se baseia em três pilares: quanto o fundo cobra em taxas, a sua rentabilidade em comparação com o </a:t>
            </a:r>
            <a:r>
              <a:rPr lang="pt-BR" b="1" i="0" u="none" strike="noStrike" dirty="0">
                <a:solidFill>
                  <a:srgbClr val="333333"/>
                </a:solidFill>
                <a:effectLst/>
                <a:latin typeface="Helvetica Neue"/>
              </a:rPr>
              <a:t>CDI</a:t>
            </a:r>
            <a:r>
              <a:rPr lang="pt-BR" b="0" i="0" dirty="0">
                <a:solidFill>
                  <a:srgbClr val="333333"/>
                </a:solidFill>
                <a:effectLst/>
                <a:latin typeface="Helvetica Neue"/>
              </a:rPr>
              <a:t> e a volatilidade. Para que seja elegível a receber a classificação, a carteira precisa ter pelo menos 36 meses de histórico. O rating é revisado mensalmente.</a:t>
            </a: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0371A250-36BC-6E5C-73CA-F5111DDCB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2856618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Índice SHARP</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sp>
        <p:nvSpPr>
          <p:cNvPr id="2" name="CaixaDeTexto 1">
            <a:extLst>
              <a:ext uri="{FF2B5EF4-FFF2-40B4-BE49-F238E27FC236}">
                <a16:creationId xmlns:a16="http://schemas.microsoft.com/office/drawing/2014/main" id="{5D327710-87F2-4BBA-B15C-AAB7260145C8}"/>
              </a:ext>
            </a:extLst>
          </p:cNvPr>
          <p:cNvSpPr txBox="1"/>
          <p:nvPr/>
        </p:nvSpPr>
        <p:spPr>
          <a:xfrm>
            <a:off x="5377344" y="2247093"/>
            <a:ext cx="6058733" cy="4062651"/>
          </a:xfrm>
          <a:prstGeom prst="rect">
            <a:avLst/>
          </a:prstGeom>
          <a:noFill/>
          <a:ln cmpd="dbl">
            <a:solidFill>
              <a:schemeClr val="tx1"/>
            </a:solidFill>
          </a:ln>
        </p:spPr>
        <p:txBody>
          <a:bodyPr wrap="square" rtlCol="0">
            <a:spAutoFit/>
          </a:bodyPr>
          <a:lstStyle/>
          <a:p>
            <a:pPr algn="just"/>
            <a:r>
              <a:rPr lang="pt-BR" sz="1200" b="0" i="0" dirty="0">
                <a:solidFill>
                  <a:srgbClr val="000000"/>
                </a:solidFill>
                <a:effectLst/>
                <a:latin typeface="RobotoRegular"/>
              </a:rPr>
              <a:t>	O Índice Sharpe, nome dado em homenagem a seu inventor, William F Sharpe, é projetado para ajudar os investidores a entender o retorno potencial de um investimento em comparação com seu risco. Quanto maior o Índice Sharpe, mais atraente é o retorno ajustado ao risco. </a:t>
            </a:r>
          </a:p>
          <a:p>
            <a:pPr algn="just"/>
            <a:r>
              <a:rPr lang="pt-BR" sz="1200" b="0" i="0" dirty="0">
                <a:solidFill>
                  <a:srgbClr val="000000"/>
                </a:solidFill>
                <a:effectLst/>
                <a:latin typeface="RobotoRegular"/>
              </a:rPr>
              <a:t>	Ou seja, a partir do cálculo desse índice você consegue saber, na comparação entre dois fundos, o quanto de retorno excedente que o fundo entrega para cada unidade de risco que toma. Em geral, o Índice Sharpe é mais utilizado para fundos de ações e multimercados porque costumam justamente adicionar mais risco às carteiras.</a:t>
            </a:r>
          </a:p>
          <a:p>
            <a:pPr algn="just"/>
            <a:r>
              <a:rPr lang="pt-BR" sz="1200" b="0" i="0" dirty="0">
                <a:solidFill>
                  <a:srgbClr val="000000"/>
                </a:solidFill>
                <a:effectLst/>
                <a:latin typeface="RobotoRegular"/>
              </a:rPr>
              <a:t>	O índice Sharpe tornou-se o método mais amplamente utilizado para calcular o retorno ajustado ao risco. A Teoria Moderna do Portfólio afirma que adicionar ativos a um portfólio diversificado com baixas correlações pode diminuir o risco do portfólio sem sacrificar o retorno.</a:t>
            </a:r>
          </a:p>
          <a:p>
            <a:pPr algn="just"/>
            <a:r>
              <a:rPr lang="pt-BR" sz="1200" b="0" i="0" dirty="0">
                <a:solidFill>
                  <a:srgbClr val="000000"/>
                </a:solidFill>
                <a:effectLst/>
                <a:latin typeface="RobotoRegular"/>
              </a:rPr>
              <a:t>	Adicionar diversificação deve aumentar o índice Sharpe em comparação com carteiras semelhantes com um nível mais baixo de diversificação. Assim, esse instrumento para o investidor pode ajudar a explicar se os retornos excedentes de uma carteira são decorrentes de decisões de investimento inteligentes ou resultado de muito risco. Embora uma carteira ou fundo possa desfrutar de retornos mais elevados do que seus pares, só é um investimento sustentável se esses retornos mais elevados não vierem com um excesso de risco adicional.</a:t>
            </a:r>
          </a:p>
          <a:p>
            <a:endParaRPr lang="pt-BR" dirty="0"/>
          </a:p>
        </p:txBody>
      </p:sp>
      <p:sp>
        <p:nvSpPr>
          <p:cNvPr id="3" name="Retângulo 2">
            <a:extLst>
              <a:ext uri="{FF2B5EF4-FFF2-40B4-BE49-F238E27FC236}">
                <a16:creationId xmlns:a16="http://schemas.microsoft.com/office/drawing/2014/main" id="{3A2D8AD0-4F52-4AEE-BBED-014A169B8153}"/>
              </a:ext>
            </a:extLst>
          </p:cNvPr>
          <p:cNvSpPr/>
          <p:nvPr/>
        </p:nvSpPr>
        <p:spPr>
          <a:xfrm>
            <a:off x="497730" y="4536076"/>
            <a:ext cx="4703467"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Risco x Retorno</a:t>
            </a:r>
          </a:p>
        </p:txBody>
      </p:sp>
      <p:pic>
        <p:nvPicPr>
          <p:cNvPr id="8" name="Imagem 7" descr="Uma imagem contendo Interface gráfica do usuário&#10;&#10;Descrição gerada automaticamente">
            <a:extLst>
              <a:ext uri="{FF2B5EF4-FFF2-40B4-BE49-F238E27FC236}">
                <a16:creationId xmlns:a16="http://schemas.microsoft.com/office/drawing/2014/main" id="{1B06916F-34F2-D57F-A33E-5B8B7CD06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420303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Índice SHARP</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pic>
        <p:nvPicPr>
          <p:cNvPr id="4" name="Imagem 3" descr="Gráfico, Gráfico de linhas&#10;&#10;Descrição gerada automaticamente">
            <a:extLst>
              <a:ext uri="{FF2B5EF4-FFF2-40B4-BE49-F238E27FC236}">
                <a16:creationId xmlns:a16="http://schemas.microsoft.com/office/drawing/2014/main" id="{FA7C4311-956E-4FCD-9917-FC377510B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226" y="1947239"/>
            <a:ext cx="5183348" cy="4442870"/>
          </a:xfrm>
          <a:prstGeom prst="rect">
            <a:avLst/>
          </a:prstGeom>
        </p:spPr>
      </p:pic>
      <p:sp>
        <p:nvSpPr>
          <p:cNvPr id="8" name="Retângulo 7">
            <a:extLst>
              <a:ext uri="{FF2B5EF4-FFF2-40B4-BE49-F238E27FC236}">
                <a16:creationId xmlns:a16="http://schemas.microsoft.com/office/drawing/2014/main" id="{33363202-9D7B-4889-8272-27C8A9292A80}"/>
              </a:ext>
            </a:extLst>
          </p:cNvPr>
          <p:cNvSpPr/>
          <p:nvPr/>
        </p:nvSpPr>
        <p:spPr>
          <a:xfrm>
            <a:off x="1504426" y="4723060"/>
            <a:ext cx="2645276" cy="400110"/>
          </a:xfrm>
          <a:prstGeom prst="rect">
            <a:avLst/>
          </a:prstGeom>
          <a:noFill/>
        </p:spPr>
        <p:txBody>
          <a:bodyPr wrap="none" lIns="91440" tIns="45720" rIns="91440" bIns="45720">
            <a:spAutoFit/>
          </a:bodyPr>
          <a:lstStyle/>
          <a:p>
            <a:pPr algn="ctr"/>
            <a:r>
              <a:rPr lang="pt-BR" sz="2000" dirty="0">
                <a:ln w="0"/>
                <a:effectLst>
                  <a:outerShdw blurRad="38100" dist="19050" dir="2700000" algn="tl" rotWithShape="0">
                    <a:schemeClr val="dk1">
                      <a:alpha val="40000"/>
                    </a:schemeClr>
                  </a:outerShdw>
                </a:effectLst>
                <a:latin typeface="RobotoRegular"/>
              </a:rPr>
              <a:t>Quanto maior, melhor</a:t>
            </a:r>
            <a:endParaRPr lang="pt-BR" sz="2000" b="0" cap="none" spc="0" dirty="0">
              <a:ln w="0"/>
              <a:solidFill>
                <a:schemeClr val="tx1"/>
              </a:solidFill>
              <a:effectLst>
                <a:outerShdw blurRad="38100" dist="19050" dir="2700000" algn="tl" rotWithShape="0">
                  <a:schemeClr val="dk1">
                    <a:alpha val="40000"/>
                  </a:schemeClr>
                </a:outerShdw>
              </a:effectLst>
              <a:latin typeface="RobotoRegular"/>
            </a:endParaRPr>
          </a:p>
        </p:txBody>
      </p:sp>
      <p:pic>
        <p:nvPicPr>
          <p:cNvPr id="9" name="Imagem 8" descr="Uma imagem contendo Interface gráfica do usuário&#10;&#10;Descrição gerada automaticamente">
            <a:extLst>
              <a:ext uri="{FF2B5EF4-FFF2-40B4-BE49-F238E27FC236}">
                <a16:creationId xmlns:a16="http://schemas.microsoft.com/office/drawing/2014/main" id="{3EE263DE-7097-D127-A009-CB81523BC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414701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Tempo de vida</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pic>
        <p:nvPicPr>
          <p:cNvPr id="9" name="Imagem 8" descr="Uma imagem contendo Interface gráfica do usuário&#10;&#10;Descrição gerada automaticamente">
            <a:extLst>
              <a:ext uri="{FF2B5EF4-FFF2-40B4-BE49-F238E27FC236}">
                <a16:creationId xmlns:a16="http://schemas.microsoft.com/office/drawing/2014/main" id="{3EE263DE-7097-D127-A009-CB81523BC9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pic>
        <p:nvPicPr>
          <p:cNvPr id="3" name="Imagem 2" descr="Boneca com olhos azuis&#10;&#10;Descrição gerada automaticamente com confiança média">
            <a:extLst>
              <a:ext uri="{FF2B5EF4-FFF2-40B4-BE49-F238E27FC236}">
                <a16:creationId xmlns:a16="http://schemas.microsoft.com/office/drawing/2014/main" id="{2C075346-EEB3-99F4-B629-2D2B11BD5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24" y="3606858"/>
            <a:ext cx="1799753" cy="2901297"/>
          </a:xfrm>
          <a:prstGeom prst="rect">
            <a:avLst/>
          </a:prstGeom>
        </p:spPr>
      </p:pic>
      <p:pic>
        <p:nvPicPr>
          <p:cNvPr id="10" name="Imagem 9" descr="Foto em preto e branco de homem com a mão no rosto&#10;&#10;Descrição gerada automaticamente">
            <a:extLst>
              <a:ext uri="{FF2B5EF4-FFF2-40B4-BE49-F238E27FC236}">
                <a16:creationId xmlns:a16="http://schemas.microsoft.com/office/drawing/2014/main" id="{766E89BD-52AD-AB51-5DD9-62D7AC1A9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4845" y="2346926"/>
            <a:ext cx="4291991" cy="4072071"/>
          </a:xfrm>
          <a:prstGeom prst="rect">
            <a:avLst/>
          </a:prstGeom>
        </p:spPr>
      </p:pic>
      <p:sp>
        <p:nvSpPr>
          <p:cNvPr id="11" name="Retângulo 10">
            <a:extLst>
              <a:ext uri="{FF2B5EF4-FFF2-40B4-BE49-F238E27FC236}">
                <a16:creationId xmlns:a16="http://schemas.microsoft.com/office/drawing/2014/main" id="{0C412B55-087F-4C5A-BFEC-DC69C655DC89}"/>
              </a:ext>
            </a:extLst>
          </p:cNvPr>
          <p:cNvSpPr/>
          <p:nvPr/>
        </p:nvSpPr>
        <p:spPr>
          <a:xfrm>
            <a:off x="5764261" y="2789477"/>
            <a:ext cx="2064988"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latin typeface="Impact" panose="020B0806030902050204" pitchFamily="34" charset="0"/>
              </a:rPr>
              <a:t>3 anos</a:t>
            </a:r>
          </a:p>
        </p:txBody>
      </p:sp>
    </p:spTree>
    <p:extLst>
      <p:ext uri="{BB962C8B-B14F-4D97-AF65-F5344CB8AC3E}">
        <p14:creationId xmlns:p14="http://schemas.microsoft.com/office/powerpoint/2010/main" val="2138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6BE25C1D-7C35-415A-96DE-EA057AC20F7B}"/>
              </a:ext>
            </a:extLst>
          </p:cNvPr>
          <p:cNvSpPr>
            <a:spLocks noGrp="1"/>
          </p:cNvSpPr>
          <p:nvPr>
            <p:ph idx="1"/>
          </p:nvPr>
        </p:nvSpPr>
        <p:spPr>
          <a:xfrm>
            <a:off x="1097280" y="2108201"/>
            <a:ext cx="10058400" cy="3760891"/>
          </a:xfrm>
        </p:spPr>
        <p:txBody>
          <a:bodyPr>
            <a:normAutofit/>
          </a:bodyPr>
          <a:lstStyle/>
          <a:p>
            <a:pPr marL="0" indent="0">
              <a:buNone/>
            </a:pPr>
            <a:r>
              <a:rPr lang="pt-BR" b="1" i="0" dirty="0" err="1">
                <a:solidFill>
                  <a:srgbClr val="6D6E71"/>
                </a:solidFill>
                <a:effectLst/>
                <a:latin typeface="RobotoRegular"/>
              </a:rPr>
              <a:t>Check</a:t>
            </a:r>
            <a:r>
              <a:rPr lang="pt-BR" b="1" i="0" dirty="0">
                <a:solidFill>
                  <a:srgbClr val="6D6E71"/>
                </a:solidFill>
                <a:effectLst/>
                <a:latin typeface="RobotoRegular"/>
              </a:rPr>
              <a:t> </a:t>
            </a:r>
            <a:r>
              <a:rPr lang="pt-BR" b="1" dirty="0" err="1">
                <a:solidFill>
                  <a:srgbClr val="6D6E71"/>
                </a:solidFill>
                <a:latin typeface="RobotoRegular"/>
              </a:rPr>
              <a:t>L</a:t>
            </a:r>
            <a:r>
              <a:rPr lang="pt-BR" b="1" i="0" dirty="0" err="1">
                <a:solidFill>
                  <a:srgbClr val="6D6E71"/>
                </a:solidFill>
                <a:effectLst/>
                <a:latin typeface="RobotoRegular"/>
              </a:rPr>
              <a:t>ist</a:t>
            </a:r>
            <a:endParaRPr lang="pt-BR" b="1" i="0" dirty="0">
              <a:solidFill>
                <a:srgbClr val="6D6E71"/>
              </a:solidFill>
              <a:effectLst/>
              <a:latin typeface="RobotoRegular"/>
            </a:endParaRPr>
          </a:p>
          <a:p>
            <a:pPr marL="0" indent="0">
              <a:buNone/>
            </a:pPr>
            <a:endParaRPr lang="pt-BR" b="1" dirty="0">
              <a:solidFill>
                <a:srgbClr val="6D6E71"/>
              </a:solidFill>
              <a:latin typeface="RobotoRegular"/>
            </a:endParaRPr>
          </a:p>
          <a:p>
            <a:pPr lvl="1">
              <a:buFont typeface="Wingdings" panose="05000000000000000000" pitchFamily="2" charset="2"/>
              <a:buChar char="§"/>
            </a:pPr>
            <a:r>
              <a:rPr lang="pt-BR" b="1" dirty="0">
                <a:solidFill>
                  <a:schemeClr val="tx1"/>
                </a:solidFill>
                <a:latin typeface="RobotoRegular"/>
              </a:rPr>
              <a:t>Investidor Qualificado</a:t>
            </a:r>
            <a:endParaRPr lang="pt-BR" b="1" i="0" dirty="0">
              <a:solidFill>
                <a:schemeClr val="tx1"/>
              </a:solidFill>
              <a:effectLst/>
              <a:latin typeface="RobotoRegular"/>
            </a:endParaRPr>
          </a:p>
          <a:p>
            <a:pPr marL="0" indent="0">
              <a:buNone/>
            </a:pPr>
            <a:endParaRPr lang="pt-BR" b="1" dirty="0">
              <a:solidFill>
                <a:srgbClr val="6D6E71"/>
              </a:solidFill>
              <a:latin typeface="RobotoRegular"/>
            </a:endParaRPr>
          </a:p>
          <a:p>
            <a:pPr marL="0" indent="0">
              <a:buNone/>
            </a:pPr>
            <a:endParaRPr lang="pt-BR" b="1" i="0" dirty="0">
              <a:solidFill>
                <a:srgbClr val="6D6E71"/>
              </a:solidFill>
              <a:effectLst/>
              <a:latin typeface="RobotoRegular"/>
            </a:endParaRPr>
          </a:p>
          <a:p>
            <a:pPr marL="384048" lvl="2" indent="0">
              <a:buNone/>
            </a:pPr>
            <a:endParaRPr lang="pt-BR" dirty="0">
              <a:latin typeface="RobotoRegular"/>
            </a:endParaRPr>
          </a:p>
        </p:txBody>
      </p:sp>
      <p:sp>
        <p:nvSpPr>
          <p:cNvPr id="2" name="CaixaDeTexto 1">
            <a:extLst>
              <a:ext uri="{FF2B5EF4-FFF2-40B4-BE49-F238E27FC236}">
                <a16:creationId xmlns:a16="http://schemas.microsoft.com/office/drawing/2014/main" id="{922D15F6-9F9D-4D0E-AF97-969D6CE9220B}"/>
              </a:ext>
            </a:extLst>
          </p:cNvPr>
          <p:cNvSpPr txBox="1"/>
          <p:nvPr/>
        </p:nvSpPr>
        <p:spPr>
          <a:xfrm>
            <a:off x="6518246" y="2198708"/>
            <a:ext cx="4247103" cy="3924151"/>
          </a:xfrm>
          <a:prstGeom prst="rect">
            <a:avLst/>
          </a:prstGeom>
          <a:noFill/>
          <a:ln>
            <a:solidFill>
              <a:schemeClr val="tx1"/>
            </a:solidFill>
          </a:ln>
        </p:spPr>
        <p:txBody>
          <a:bodyPr wrap="square" rtlCol="0">
            <a:spAutoFit/>
          </a:bodyPr>
          <a:lstStyle/>
          <a:p>
            <a:pPr algn="just"/>
            <a:r>
              <a:rPr lang="pt-BR" sz="1100" b="0" i="0" dirty="0">
                <a:solidFill>
                  <a:srgbClr val="666666"/>
                </a:solidFill>
                <a:effectLst/>
                <a:latin typeface="RobotoRegular"/>
              </a:rPr>
              <a:t>	</a:t>
            </a:r>
            <a:r>
              <a:rPr lang="pt-BR" sz="1100" b="0" i="0" dirty="0">
                <a:effectLst/>
                <a:latin typeface="RobotoRegular"/>
              </a:rPr>
              <a:t>É a pessoa física ou jurídica que possui mais de </a:t>
            </a:r>
            <a:r>
              <a:rPr lang="pt-BR" sz="1100" b="1" i="0" dirty="0">
                <a:effectLst/>
                <a:latin typeface="RobotoRegular"/>
              </a:rPr>
              <a:t>R$ 1.000.000,00</a:t>
            </a:r>
            <a:r>
              <a:rPr lang="pt-BR" sz="1100" b="0" i="0" dirty="0">
                <a:effectLst/>
                <a:latin typeface="RobotoRegular"/>
              </a:rPr>
              <a:t> em investimentos no mercado financeiro e que </a:t>
            </a:r>
            <a:r>
              <a:rPr lang="pt-BR" sz="1100" b="1" i="0" dirty="0">
                <a:effectLst/>
                <a:latin typeface="RobotoRegular"/>
              </a:rPr>
              <a:t>ateste a condição por escrito</a:t>
            </a:r>
            <a:r>
              <a:rPr lang="pt-BR" sz="1100" b="0" i="0" dirty="0">
                <a:effectLst/>
                <a:latin typeface="RobotoRegular"/>
              </a:rPr>
              <a:t>. É importante lembrar que também são considerados investidores qualificados:</a:t>
            </a:r>
          </a:p>
          <a:p>
            <a:pPr algn="just">
              <a:buFont typeface="Arial" panose="020B0604020202020204" pitchFamily="34" charset="0"/>
              <a:buChar char="•"/>
            </a:pPr>
            <a:r>
              <a:rPr lang="pt-BR" sz="1100" b="0" i="0" dirty="0">
                <a:effectLst/>
                <a:latin typeface="RobotoRegular"/>
              </a:rPr>
              <a:t>investidores profissionais;</a:t>
            </a:r>
          </a:p>
          <a:p>
            <a:pPr algn="just">
              <a:buFont typeface="Arial" panose="020B0604020202020204" pitchFamily="34" charset="0"/>
              <a:buChar char="•"/>
            </a:pPr>
            <a:r>
              <a:rPr lang="pt-BR" sz="1100" b="0" i="0" dirty="0">
                <a:effectLst/>
                <a:latin typeface="RobotoRegular"/>
              </a:rPr>
              <a:t>as pessoas naturais que tenham sido aprovadas em exames de qualificação técnica ou possuam certificações aprovadas pela CVM como requisitos para o registro de agentes autônomos de investimento, administradores de carteira, analistas e consultores de valores mobiliários, em relação a seus recursos próprios;</a:t>
            </a:r>
          </a:p>
          <a:p>
            <a:pPr algn="just">
              <a:buFont typeface="Arial" panose="020B0604020202020204" pitchFamily="34" charset="0"/>
              <a:buChar char="•"/>
            </a:pPr>
            <a:r>
              <a:rPr lang="pt-BR" sz="1100" b="0" i="0" dirty="0">
                <a:effectLst/>
                <a:latin typeface="RobotoRegular"/>
              </a:rPr>
              <a:t>clubes de investimento, contanto que sua </a:t>
            </a:r>
            <a:r>
              <a:rPr lang="pt-BR" sz="1100" b="0" i="0" u="none" strike="noStrike" dirty="0">
                <a:effectLst/>
                <a:latin typeface="RobotoRegular"/>
              </a:rPr>
              <a:t>carteira</a:t>
            </a:r>
            <a:r>
              <a:rPr lang="pt-BR" sz="1100" b="0" i="0" dirty="0">
                <a:effectLst/>
                <a:latin typeface="RobotoRegular"/>
              </a:rPr>
              <a:t> seja gerida por um ou mais cotistas que sejam investidores qualificados.</a:t>
            </a:r>
          </a:p>
          <a:p>
            <a:pPr algn="just"/>
            <a:r>
              <a:rPr lang="pt-BR" sz="1100" b="0" i="0" dirty="0">
                <a:effectLst/>
                <a:latin typeface="RobotoRegular"/>
              </a:rPr>
              <a:t>	Assim, um investidor pode se tornar qualificado mesmo que não tenha um milhão de reais aplicados. Como você pode ver, isso acontece por meio da aprovação em algum exame de certificação que seja aceito pela CVM e que conceda esse status.</a:t>
            </a:r>
          </a:p>
          <a:p>
            <a:pPr algn="just"/>
            <a:r>
              <a:rPr lang="pt-BR" sz="1100" b="0" i="0" dirty="0">
                <a:effectLst/>
                <a:latin typeface="RobotoRegular"/>
              </a:rPr>
              <a:t>	O requisito serve para garantir que o investidor tem, de fato, a compreensão técnica e financeira sobre os investimentos mais restritos do mercado.</a:t>
            </a:r>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C5C1CE2A-8321-EF93-6F07-5B2A6D87E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330112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3" name="Espaço Reservado para Conteúdo 2">
            <a:extLst>
              <a:ext uri="{FF2B5EF4-FFF2-40B4-BE49-F238E27FC236}">
                <a16:creationId xmlns:a16="http://schemas.microsoft.com/office/drawing/2014/main" id="{6A6B1DD3-A20B-4AB1-A9F2-661EE6BA74DB}"/>
              </a:ext>
            </a:extLst>
          </p:cNvPr>
          <p:cNvSpPr>
            <a:spLocks noGrp="1"/>
          </p:cNvSpPr>
          <p:nvPr>
            <p:ph idx="1"/>
          </p:nvPr>
        </p:nvSpPr>
        <p:spPr>
          <a:xfrm>
            <a:off x="1097280" y="2108201"/>
            <a:ext cx="3264995" cy="3760891"/>
          </a:xfrm>
        </p:spPr>
        <p:txBody>
          <a:bodyPr>
            <a:normAutofit fontScale="92500" lnSpcReduction="10000"/>
          </a:bodyPr>
          <a:lstStyle/>
          <a:p>
            <a:r>
              <a:rPr lang="pt-BR" dirty="0"/>
              <a:t>Glossário</a:t>
            </a:r>
          </a:p>
          <a:p>
            <a:pPr lvl="1"/>
            <a:r>
              <a:rPr lang="pt-BR" dirty="0"/>
              <a:t>FI – fundo de investimento</a:t>
            </a:r>
          </a:p>
          <a:p>
            <a:pPr lvl="1"/>
            <a:r>
              <a:rPr lang="pt-BR" dirty="0"/>
              <a:t>RF – fundo de renda fixa</a:t>
            </a:r>
          </a:p>
          <a:p>
            <a:pPr lvl="1"/>
            <a:r>
              <a:rPr lang="pt-BR" dirty="0"/>
              <a:t>REF – fundo referenciado</a:t>
            </a:r>
          </a:p>
          <a:p>
            <a:pPr lvl="1"/>
            <a:r>
              <a:rPr lang="pt-BR" dirty="0"/>
              <a:t>FIA – fundo de ações</a:t>
            </a:r>
          </a:p>
          <a:p>
            <a:pPr lvl="1"/>
            <a:r>
              <a:rPr lang="pt-BR" dirty="0"/>
              <a:t>FIC – fundo de cotas</a:t>
            </a:r>
          </a:p>
          <a:p>
            <a:pPr lvl="1"/>
            <a:r>
              <a:rPr lang="pt-BR" dirty="0"/>
              <a:t>CP – curto prazo</a:t>
            </a:r>
          </a:p>
          <a:p>
            <a:pPr lvl="1"/>
            <a:r>
              <a:rPr lang="pt-BR" dirty="0"/>
              <a:t>LP – longo prazo</a:t>
            </a:r>
          </a:p>
          <a:p>
            <a:pPr lvl="1"/>
            <a:r>
              <a:rPr lang="pt-BR" dirty="0"/>
              <a:t>FIM – fundo multimercado</a:t>
            </a:r>
          </a:p>
          <a:p>
            <a:pPr lvl="1"/>
            <a:r>
              <a:rPr lang="pt-BR" dirty="0"/>
              <a:t>FII – fundo de investimento imobiliário</a:t>
            </a:r>
          </a:p>
          <a:p>
            <a:pPr lvl="1"/>
            <a:r>
              <a:rPr lang="pt-BR" dirty="0"/>
              <a:t>CP – crédito privado</a:t>
            </a:r>
          </a:p>
          <a:p>
            <a:pPr marL="0" indent="0">
              <a:buNone/>
            </a:pPr>
            <a:endParaRPr lang="pt-BR" dirty="0"/>
          </a:p>
          <a:p>
            <a:endParaRPr lang="pt-BR" dirty="0"/>
          </a:p>
        </p:txBody>
      </p:sp>
      <p:pic>
        <p:nvPicPr>
          <p:cNvPr id="7" name="Imagem 6" descr="Uma imagem contendo Texto&#10;&#10;Descrição gerada automaticamente">
            <a:extLst>
              <a:ext uri="{FF2B5EF4-FFF2-40B4-BE49-F238E27FC236}">
                <a16:creationId xmlns:a16="http://schemas.microsoft.com/office/drawing/2014/main" id="{FEF5C82F-BB66-4078-8DA3-5C9FBD762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769" y="2192091"/>
            <a:ext cx="6849376" cy="3965428"/>
          </a:xfrm>
          <a:prstGeom prst="rect">
            <a:avLst/>
          </a:prstGeom>
          <a:ln>
            <a:noFill/>
          </a:ln>
          <a:effectLst>
            <a:outerShdw blurRad="292100" dist="139700" dir="2700000" algn="tl" rotWithShape="0">
              <a:srgbClr val="333333">
                <a:alpha val="65000"/>
              </a:srgbClr>
            </a:outerShdw>
          </a:effectLst>
        </p:spPr>
      </p:pic>
      <p:pic>
        <p:nvPicPr>
          <p:cNvPr id="8" name="Imagem 7" descr="Uma imagem contendo Interface gráfica do usuário&#10;&#10;Descrição gerada automaticamente">
            <a:extLst>
              <a:ext uri="{FF2B5EF4-FFF2-40B4-BE49-F238E27FC236}">
                <a16:creationId xmlns:a16="http://schemas.microsoft.com/office/drawing/2014/main" id="{CADB7373-1B08-188D-063D-91C7AFA4E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834743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3" name="Espaço Reservado para Conteúdo 2">
            <a:extLst>
              <a:ext uri="{FF2B5EF4-FFF2-40B4-BE49-F238E27FC236}">
                <a16:creationId xmlns:a16="http://schemas.microsoft.com/office/drawing/2014/main" id="{6A6B1DD3-A20B-4AB1-A9F2-661EE6BA74DB}"/>
              </a:ext>
            </a:extLst>
          </p:cNvPr>
          <p:cNvSpPr>
            <a:spLocks noGrp="1"/>
          </p:cNvSpPr>
          <p:nvPr>
            <p:ph idx="1"/>
          </p:nvPr>
        </p:nvSpPr>
        <p:spPr>
          <a:xfrm>
            <a:off x="1097280" y="2108201"/>
            <a:ext cx="10058400" cy="3760891"/>
          </a:xfrm>
        </p:spPr>
        <p:txBody>
          <a:bodyPr>
            <a:normAutofit/>
          </a:bodyPr>
          <a:lstStyle/>
          <a:p>
            <a:r>
              <a:rPr lang="pt-BR" dirty="0">
                <a:latin typeface="RobotoRegular"/>
              </a:rPr>
              <a:t>REGRAS</a:t>
            </a:r>
          </a:p>
          <a:p>
            <a:endParaRPr lang="pt-BR" dirty="0">
              <a:latin typeface="RobotoRegular"/>
            </a:endParaRPr>
          </a:p>
          <a:p>
            <a:pPr>
              <a:buFont typeface="Wingdings" panose="05000000000000000000" pitchFamily="2" charset="2"/>
              <a:buChar char="ü"/>
            </a:pPr>
            <a:r>
              <a:rPr lang="pt-BR" b="0" i="0" dirty="0">
                <a:solidFill>
                  <a:schemeClr val="tx1"/>
                </a:solidFill>
                <a:effectLst/>
                <a:latin typeface="RobotoRegular"/>
              </a:rPr>
              <a:t>Segundo diretrizes da ANBIMA, fundos com menos de 6 meses não podem divulgar suas rentabilidades.</a:t>
            </a:r>
          </a:p>
          <a:p>
            <a:pPr>
              <a:buFont typeface="Wingdings" panose="05000000000000000000" pitchFamily="2" charset="2"/>
              <a:buChar char="ü"/>
            </a:pPr>
            <a:r>
              <a:rPr lang="pt-BR" b="0" i="0" dirty="0">
                <a:solidFill>
                  <a:schemeClr val="tx1"/>
                </a:solidFill>
                <a:effectLst/>
                <a:latin typeface="RobotoRegular"/>
              </a:rPr>
              <a:t>Valores de rentabilidade dos fundos já estão descontados das taxas de administração e performance, caso o fundo possua.</a:t>
            </a:r>
          </a:p>
          <a:p>
            <a:pPr>
              <a:buFont typeface="Wingdings" panose="05000000000000000000" pitchFamily="2" charset="2"/>
              <a:buChar char="ü"/>
            </a:pPr>
            <a:endParaRPr lang="pt-BR" dirty="0">
              <a:solidFill>
                <a:schemeClr val="tx1"/>
              </a:solidFill>
              <a:latin typeface="RobotoRegular"/>
            </a:endParaRPr>
          </a:p>
          <a:p>
            <a:endParaRPr lang="pt-BR" dirty="0">
              <a:latin typeface="RobotoRegular"/>
            </a:endParaRPr>
          </a:p>
          <a:p>
            <a:pPr marL="0" indent="0">
              <a:buNone/>
            </a:pPr>
            <a:endParaRPr lang="pt-BR" dirty="0"/>
          </a:p>
          <a:p>
            <a:endParaRPr lang="pt-BR" dirty="0"/>
          </a:p>
        </p:txBody>
      </p:sp>
      <p:pic>
        <p:nvPicPr>
          <p:cNvPr id="7" name="Imagem 6" descr="Uma imagem contendo Interface gráfica do usuário&#10;&#10;Descrição gerada automaticamente">
            <a:extLst>
              <a:ext uri="{FF2B5EF4-FFF2-40B4-BE49-F238E27FC236}">
                <a16:creationId xmlns:a16="http://schemas.microsoft.com/office/drawing/2014/main" id="{19868431-4DEF-2777-C266-88AE3FBB7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8164922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7" name="Imagem 6" descr="Uma imagem contendo Interface gráfica do usuário&#10;&#10;Descrição gerada automaticamente">
            <a:extLst>
              <a:ext uri="{FF2B5EF4-FFF2-40B4-BE49-F238E27FC236}">
                <a16:creationId xmlns:a16="http://schemas.microsoft.com/office/drawing/2014/main" id="{19868431-4DEF-2777-C266-88AE3FBB7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
        <p:nvSpPr>
          <p:cNvPr id="6" name="Retângulo 5">
            <a:extLst>
              <a:ext uri="{FF2B5EF4-FFF2-40B4-BE49-F238E27FC236}">
                <a16:creationId xmlns:a16="http://schemas.microsoft.com/office/drawing/2014/main" id="{6BB9E701-9E29-B4CD-03B7-80AB803A47EF}"/>
              </a:ext>
            </a:extLst>
          </p:cNvPr>
          <p:cNvSpPr/>
          <p:nvPr/>
        </p:nvSpPr>
        <p:spPr>
          <a:xfrm>
            <a:off x="1245794" y="2967335"/>
            <a:ext cx="9700411" cy="1754326"/>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hlinkClick r:id="rId3"/>
              </a:rPr>
              <a:t>https://www.verdeasset.com.br/</a:t>
            </a:r>
            <a:endParaRPr lang="pt-BR" sz="5400" b="0" cap="none" spc="0" dirty="0">
              <a:ln w="0"/>
              <a:solidFill>
                <a:schemeClr val="tx1"/>
              </a:solidFill>
              <a:effectLst>
                <a:outerShdw blurRad="38100" dist="19050" dir="2700000" algn="tl" rotWithShape="0">
                  <a:schemeClr val="dk1">
                    <a:alpha val="40000"/>
                  </a:schemeClr>
                </a:outerShdw>
              </a:effectLst>
            </a:endParaRPr>
          </a:p>
          <a:p>
            <a:pPr algn="ctr"/>
            <a:endParaRPr lang="pt-BR" sz="5400" b="0" cap="none" spc="0" dirty="0">
              <a:ln w="0"/>
              <a:solidFill>
                <a:schemeClr val="tx1"/>
              </a:solidFill>
              <a:effectLst>
                <a:outerShdw blurRad="38100" dist="19050" dir="2700000" algn="tl" rotWithShape="0">
                  <a:schemeClr val="dk1">
                    <a:alpha val="40000"/>
                  </a:schemeClr>
                </a:outerShdw>
              </a:effectLst>
            </a:endParaRPr>
          </a:p>
        </p:txBody>
      </p:sp>
      <p:pic>
        <p:nvPicPr>
          <p:cNvPr id="9" name="Imagem 8" descr="Texto&#10;&#10;Descrição gerada automaticamente com confiança baixa">
            <a:extLst>
              <a:ext uri="{FF2B5EF4-FFF2-40B4-BE49-F238E27FC236}">
                <a16:creationId xmlns:a16="http://schemas.microsoft.com/office/drawing/2014/main" id="{5671101F-9D21-B4FF-A85C-8AA8DE005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494" y="2185660"/>
            <a:ext cx="1800225" cy="485775"/>
          </a:xfrm>
          <a:prstGeom prst="rect">
            <a:avLst/>
          </a:prstGeom>
        </p:spPr>
      </p:pic>
    </p:spTree>
    <p:extLst>
      <p:ext uri="{BB962C8B-B14F-4D97-AF65-F5344CB8AC3E}">
        <p14:creationId xmlns:p14="http://schemas.microsoft.com/office/powerpoint/2010/main" val="3399272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8639C03A-29A7-498E-81AA-86D2354626D7}"/>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sp>
        <p:nvSpPr>
          <p:cNvPr id="7" name="Espaço Reservado para Conteúdo 2">
            <a:extLst>
              <a:ext uri="{FF2B5EF4-FFF2-40B4-BE49-F238E27FC236}">
                <a16:creationId xmlns:a16="http://schemas.microsoft.com/office/drawing/2014/main" id="{450ABB57-9FD5-46AF-B600-CC648ABB74EF}"/>
              </a:ext>
            </a:extLst>
          </p:cNvPr>
          <p:cNvSpPr>
            <a:spLocks noGrp="1"/>
          </p:cNvSpPr>
          <p:nvPr>
            <p:ph idx="1"/>
          </p:nvPr>
        </p:nvSpPr>
        <p:spPr>
          <a:xfrm>
            <a:off x="1097280" y="2108201"/>
            <a:ext cx="10058400" cy="3760891"/>
          </a:xfrm>
        </p:spPr>
        <p:txBody>
          <a:bodyPr>
            <a:normAutofit/>
          </a:bodyPr>
          <a:lstStyle/>
          <a:p>
            <a:r>
              <a:rPr lang="pt-BR" dirty="0">
                <a:latin typeface="RobotoRegular"/>
              </a:rPr>
              <a:t>Fontes</a:t>
            </a:r>
          </a:p>
          <a:p>
            <a:endParaRPr lang="pt-BR" b="0" i="0" dirty="0">
              <a:solidFill>
                <a:schemeClr val="tx1"/>
              </a:solidFill>
              <a:effectLst/>
              <a:latin typeface="RobotoRegular"/>
            </a:endParaRPr>
          </a:p>
          <a:p>
            <a:pPr lvl="1">
              <a:buFont typeface="Wingdings" panose="05000000000000000000" pitchFamily="2" charset="2"/>
              <a:buChar char="§"/>
            </a:pPr>
            <a:r>
              <a:rPr lang="pt-BR" dirty="0">
                <a:solidFill>
                  <a:schemeClr val="tx1"/>
                </a:solidFill>
                <a:latin typeface="RobotoRegular"/>
              </a:rPr>
              <a:t>CVM</a:t>
            </a:r>
          </a:p>
          <a:p>
            <a:pPr lvl="1">
              <a:buFont typeface="Wingdings" panose="05000000000000000000" pitchFamily="2" charset="2"/>
              <a:buChar char="§"/>
            </a:pPr>
            <a:r>
              <a:rPr lang="pt-BR" b="0" i="0" dirty="0">
                <a:solidFill>
                  <a:schemeClr val="tx1"/>
                </a:solidFill>
                <a:effectLst/>
                <a:latin typeface="RobotoRegular"/>
              </a:rPr>
              <a:t>B3</a:t>
            </a:r>
          </a:p>
          <a:p>
            <a:pPr lvl="1">
              <a:buFont typeface="Wingdings" panose="05000000000000000000" pitchFamily="2" charset="2"/>
              <a:buChar char="§"/>
            </a:pPr>
            <a:r>
              <a:rPr lang="pt-BR" dirty="0">
                <a:solidFill>
                  <a:schemeClr val="tx1"/>
                </a:solidFill>
                <a:latin typeface="RobotoRegular"/>
              </a:rPr>
              <a:t>INFOMONEY</a:t>
            </a:r>
          </a:p>
          <a:p>
            <a:pPr lvl="1">
              <a:buFont typeface="Wingdings" panose="05000000000000000000" pitchFamily="2" charset="2"/>
              <a:buChar char="§"/>
            </a:pPr>
            <a:r>
              <a:rPr lang="pt-BR" b="0" i="0" dirty="0">
                <a:solidFill>
                  <a:schemeClr val="tx1"/>
                </a:solidFill>
                <a:effectLst/>
                <a:latin typeface="RobotoRegular"/>
              </a:rPr>
              <a:t>WIKIPEDIA</a:t>
            </a:r>
          </a:p>
          <a:p>
            <a:pPr lvl="1">
              <a:buFont typeface="Wingdings" panose="05000000000000000000" pitchFamily="2" charset="2"/>
              <a:buChar char="§"/>
            </a:pPr>
            <a:r>
              <a:rPr lang="pt-BR" dirty="0">
                <a:solidFill>
                  <a:schemeClr val="tx1"/>
                </a:solidFill>
                <a:latin typeface="RobotoRegular"/>
              </a:rPr>
              <a:t>SUNO</a:t>
            </a:r>
          </a:p>
          <a:p>
            <a:pPr lvl="1">
              <a:buFont typeface="Wingdings" panose="05000000000000000000" pitchFamily="2" charset="2"/>
              <a:buChar char="§"/>
            </a:pPr>
            <a:r>
              <a:rPr lang="pt-BR" b="0" i="0" dirty="0">
                <a:solidFill>
                  <a:schemeClr val="tx1"/>
                </a:solidFill>
                <a:effectLst/>
                <a:latin typeface="RobotoRegular"/>
              </a:rPr>
              <a:t>SITE XP</a:t>
            </a:r>
          </a:p>
          <a:p>
            <a:pPr lvl="1">
              <a:buFont typeface="Wingdings" panose="05000000000000000000" pitchFamily="2" charset="2"/>
              <a:buChar char="§"/>
            </a:pPr>
            <a:r>
              <a:rPr lang="pt-BR" b="0" i="0" dirty="0">
                <a:solidFill>
                  <a:schemeClr val="tx1"/>
                </a:solidFill>
                <a:effectLst/>
                <a:latin typeface="RobotoRegular"/>
              </a:rPr>
              <a:t>AMBIMA</a:t>
            </a:r>
          </a:p>
          <a:p>
            <a:pPr>
              <a:buFont typeface="Wingdings" panose="05000000000000000000" pitchFamily="2" charset="2"/>
              <a:buChar char="ü"/>
            </a:pPr>
            <a:endParaRPr lang="pt-BR" dirty="0">
              <a:solidFill>
                <a:schemeClr val="tx1"/>
              </a:solidFill>
              <a:latin typeface="RobotoRegular"/>
            </a:endParaRPr>
          </a:p>
          <a:p>
            <a:endParaRPr lang="pt-BR" dirty="0">
              <a:latin typeface="RobotoRegular"/>
            </a:endParaRPr>
          </a:p>
          <a:p>
            <a:pPr marL="0" indent="0">
              <a:buNone/>
            </a:pPr>
            <a:endParaRPr lang="pt-BR" dirty="0"/>
          </a:p>
          <a:p>
            <a:endParaRPr lang="pt-BR" dirty="0"/>
          </a:p>
        </p:txBody>
      </p:sp>
      <p:pic>
        <p:nvPicPr>
          <p:cNvPr id="8" name="Imagem 7" descr="Uma imagem contendo Interface gráfica do usuário&#10;&#10;Descrição gerada automaticamente">
            <a:extLst>
              <a:ext uri="{FF2B5EF4-FFF2-40B4-BE49-F238E27FC236}">
                <a16:creationId xmlns:a16="http://schemas.microsoft.com/office/drawing/2014/main" id="{4CBCBF28-FB00-2F3F-01AC-CD71C27BF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94680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17CB8E3-A6C9-4F6B-AB63-AFF0063560B1}"/>
              </a:ext>
            </a:extLst>
          </p:cNvPr>
          <p:cNvSpPr>
            <a:spLocks noGrp="1"/>
          </p:cNvSpPr>
          <p:nvPr>
            <p:ph idx="1"/>
          </p:nvPr>
        </p:nvSpPr>
        <p:spPr/>
        <p:txBody>
          <a:bodyPr>
            <a:normAutofit fontScale="85000" lnSpcReduction="20000"/>
          </a:bodyPr>
          <a:lstStyle/>
          <a:p>
            <a:pPr algn="l"/>
            <a:r>
              <a:rPr lang="pt-BR" b="1" i="0" dirty="0">
                <a:solidFill>
                  <a:srgbClr val="000000"/>
                </a:solidFill>
                <a:effectLst/>
                <a:latin typeface="RobotoRegular"/>
              </a:rPr>
              <a:t>Administrador</a:t>
            </a:r>
          </a:p>
          <a:p>
            <a:pPr algn="just"/>
            <a:r>
              <a:rPr lang="pt-BR" b="0" i="0" dirty="0">
                <a:solidFill>
                  <a:srgbClr val="000000"/>
                </a:solidFill>
                <a:effectLst/>
                <a:latin typeface="RobotoRegular"/>
              </a:rPr>
              <a:t>O administrador é o responsável pelo funcionamento do fundo de investimento. É ele quem cuida do dia a dia do fundo, controlando todos os prestadores de serviços (gestor, custodiante, auditor). Ele é responsável pela constituição do fundo e também deve ser regulamentado pela CVM (Comissão de Valores Mobiliários), e também divulgar informações e prestar contas aos reguladores e cotistas.</a:t>
            </a:r>
          </a:p>
          <a:p>
            <a:pPr algn="just"/>
            <a:r>
              <a:rPr lang="pt-BR" b="0" i="0" dirty="0">
                <a:solidFill>
                  <a:srgbClr val="000000"/>
                </a:solidFill>
                <a:effectLst/>
                <a:latin typeface="RobotoRegular"/>
              </a:rPr>
              <a:t>Além disso, é responsável por calcular e divulgar o valor da cota para quem deseja investir no fundo. Para isso, a empresa administradora recebe a cada dia os investimentos e desinvestimentos realizados pelo gestor, além das aplicações e resgates comandados pelo distribuidor. Junto a isso, são levantadas as variações dos preços dos ativos do fundo, os lucros e prejuízos, as cotas resgatadas ou emitidas etc. Tudo isso para chegar ao valor da cota de fechamento do fundo.</a:t>
            </a:r>
          </a:p>
          <a:p>
            <a:pPr algn="just"/>
            <a:r>
              <a:rPr lang="pt-BR" b="0" i="0" dirty="0">
                <a:solidFill>
                  <a:srgbClr val="000000"/>
                </a:solidFill>
                <a:effectLst/>
                <a:latin typeface="RobotoRegular"/>
              </a:rPr>
              <a:t>A partir daí o administrador divulga a carteira do fundo de investimento. Nela estão todos os ativos, assim como a memória de cálculo do dia. De forma geral, o administrador tem o papel de zelar pelo bom funcionamento do fundo, defender os interesses dos cotistas e garantir que tudo esteja de acordo com a legislação.</a:t>
            </a:r>
          </a:p>
          <a:p>
            <a:endParaRPr lang="pt-BR" dirty="0"/>
          </a:p>
        </p:txBody>
      </p:sp>
      <p:sp>
        <p:nvSpPr>
          <p:cNvPr id="5" name="Título 1">
            <a:extLst>
              <a:ext uri="{FF2B5EF4-FFF2-40B4-BE49-F238E27FC236}">
                <a16:creationId xmlns:a16="http://schemas.microsoft.com/office/drawing/2014/main" id="{7FCF597D-C42E-4BB4-A61F-33DD8C9C192B}"/>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dirty="0"/>
              <a:t>FUNDOS DE INVESTIMENTOS</a:t>
            </a:r>
          </a:p>
        </p:txBody>
      </p:sp>
      <p:pic>
        <p:nvPicPr>
          <p:cNvPr id="7" name="Imagem 6" descr="Uma imagem contendo Interface gráfica do usuário&#10;&#10;Descrição gerada automaticamente">
            <a:extLst>
              <a:ext uri="{FF2B5EF4-FFF2-40B4-BE49-F238E27FC236}">
                <a16:creationId xmlns:a16="http://schemas.microsoft.com/office/drawing/2014/main" id="{5DC375FF-B83B-89BC-8D9C-5D960BEAD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3225543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Homem com óculos de grau&#10;&#10;Descrição gerada automaticamente">
            <a:extLst>
              <a:ext uri="{FF2B5EF4-FFF2-40B4-BE49-F238E27FC236}">
                <a16:creationId xmlns:a16="http://schemas.microsoft.com/office/drawing/2014/main" id="{99B62B36-253F-81FF-E033-E733FACE0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178"/>
            <a:ext cx="12192000" cy="6385644"/>
          </a:xfrm>
          <a:prstGeom prst="rect">
            <a:avLst/>
          </a:prstGeom>
        </p:spPr>
      </p:pic>
      <p:pic>
        <p:nvPicPr>
          <p:cNvPr id="86019" name="Imagem 3">
            <a:extLst>
              <a:ext uri="{FF2B5EF4-FFF2-40B4-BE49-F238E27FC236}">
                <a16:creationId xmlns:a16="http://schemas.microsoft.com/office/drawing/2014/main" id="{5ADB0A2A-714D-40C3-81F2-4D02BDBB1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2901950"/>
            <a:ext cx="18446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a:extLst>
              <a:ext uri="{FF2B5EF4-FFF2-40B4-BE49-F238E27FC236}">
                <a16:creationId xmlns:a16="http://schemas.microsoft.com/office/drawing/2014/main" id="{8C0B0B93-B874-4C74-93B8-62DD860D74C7}"/>
              </a:ext>
            </a:extLst>
          </p:cNvPr>
          <p:cNvSpPr/>
          <p:nvPr/>
        </p:nvSpPr>
        <p:spPr>
          <a:xfrm>
            <a:off x="113256" y="4071938"/>
            <a:ext cx="1824538" cy="1692771"/>
          </a:xfrm>
          <a:prstGeom prst="rect">
            <a:avLst/>
          </a:prstGeom>
          <a:noFill/>
        </p:spPr>
        <p:txBody>
          <a:bodyPr wrap="none">
            <a:spAutoFit/>
          </a:bodyPr>
          <a:lstStyle/>
          <a:p>
            <a:pPr algn="ctr">
              <a:defRPr/>
            </a:pPr>
            <a:endParaRPr lang="pt-BR" sz="3200" dirty="0">
              <a:ln w="0"/>
              <a:solidFill>
                <a:srgbClr val="0070C0"/>
              </a:solidFill>
              <a:effectLst>
                <a:outerShdw blurRad="38100" dist="19050" dir="2700000" algn="tl" rotWithShape="0">
                  <a:schemeClr val="dk1">
                    <a:alpha val="40000"/>
                  </a:schemeClr>
                </a:outerShdw>
              </a:effectLst>
            </a:endParaRPr>
          </a:p>
          <a:p>
            <a:pPr>
              <a:defRPr/>
            </a:pPr>
            <a:r>
              <a:rPr lang="pt-BR" dirty="0">
                <a:ln w="0"/>
                <a:solidFill>
                  <a:srgbClr val="0070C0"/>
                </a:solidFill>
                <a:effectLst>
                  <a:outerShdw blurRad="38100" dist="19050" dir="2700000" algn="tl" rotWithShape="0">
                    <a:schemeClr val="dk1">
                      <a:alpha val="40000"/>
                    </a:schemeClr>
                  </a:outerShdw>
                </a:effectLst>
              </a:rPr>
              <a:t>FM 95,7 kHz </a:t>
            </a:r>
          </a:p>
          <a:p>
            <a:pPr>
              <a:defRPr/>
            </a:pPr>
            <a:r>
              <a:rPr lang="pt-BR" dirty="0">
                <a:ln w="0"/>
                <a:solidFill>
                  <a:srgbClr val="0070C0"/>
                </a:solidFill>
                <a:effectLst>
                  <a:outerShdw blurRad="38100" dist="19050" dir="2700000" algn="tl" rotWithShape="0">
                    <a:schemeClr val="dk1">
                      <a:alpha val="40000"/>
                    </a:schemeClr>
                  </a:outerShdw>
                </a:effectLst>
              </a:rPr>
              <a:t>Segunda  18h30</a:t>
            </a:r>
          </a:p>
          <a:p>
            <a:pPr>
              <a:defRPr/>
            </a:pPr>
            <a:r>
              <a:rPr lang="pt-BR" dirty="0">
                <a:ln w="0"/>
                <a:solidFill>
                  <a:srgbClr val="0070C0"/>
                </a:solidFill>
                <a:effectLst>
                  <a:outerShdw blurRad="38100" dist="19050" dir="2700000" algn="tl" rotWithShape="0">
                    <a:schemeClr val="dk1">
                      <a:alpha val="40000"/>
                    </a:schemeClr>
                  </a:outerShdw>
                </a:effectLst>
              </a:rPr>
              <a:t>Quarta 	 8h</a:t>
            </a:r>
          </a:p>
          <a:p>
            <a:pPr>
              <a:defRPr/>
            </a:pPr>
            <a:r>
              <a:rPr lang="pt-BR" dirty="0">
                <a:ln w="0"/>
                <a:solidFill>
                  <a:srgbClr val="0070C0"/>
                </a:solidFill>
                <a:effectLst>
                  <a:outerShdw blurRad="38100" dist="19050" dir="2700000" algn="tl" rotWithShape="0">
                    <a:schemeClr val="dk1">
                      <a:alpha val="40000"/>
                    </a:schemeClr>
                  </a:outerShdw>
                </a:effectLst>
              </a:rPr>
              <a:t>Sexta	 8h</a:t>
            </a:r>
          </a:p>
        </p:txBody>
      </p:sp>
      <p:pic>
        <p:nvPicPr>
          <p:cNvPr id="88068" name="Imagem 6" descr="Logotipo, Ícone&#10;&#10;Descrição gerada automaticamente">
            <a:extLst>
              <a:ext uri="{FF2B5EF4-FFF2-40B4-BE49-F238E27FC236}">
                <a16:creationId xmlns:a16="http://schemas.microsoft.com/office/drawing/2014/main" id="{08E7865E-54A1-41D9-9B5E-1B2DC9A124D6}"/>
              </a:ext>
            </a:extLst>
          </p:cNvPr>
          <p:cNvPicPr>
            <a:picLocks noChangeAspect="1" noChangeArrowheads="1"/>
          </p:cNvPicPr>
          <p:nvPr/>
        </p:nvPicPr>
        <p:blipFill>
          <a:blip r:embed="rId4"/>
          <a:srcRect/>
          <a:stretch>
            <a:fillRect/>
          </a:stretch>
        </p:blipFill>
        <p:spPr bwMode="auto">
          <a:xfrm>
            <a:off x="10454111" y="4918323"/>
            <a:ext cx="700087" cy="701675"/>
          </a:xfrm>
          <a:prstGeom prst="rect">
            <a:avLst/>
          </a:prstGeom>
          <a:ln>
            <a:noFill/>
          </a:ln>
          <a:effectLst>
            <a:outerShdw blurRad="292100" dist="139700" dir="2700000" algn="tl" rotWithShape="0">
              <a:srgbClr val="333333">
                <a:alpha val="65000"/>
              </a:srgbClr>
            </a:outerShdw>
          </a:effectLst>
        </p:spPr>
      </p:pic>
      <p:pic>
        <p:nvPicPr>
          <p:cNvPr id="88069" name="Imagem 8">
            <a:extLst>
              <a:ext uri="{FF2B5EF4-FFF2-40B4-BE49-F238E27FC236}">
                <a16:creationId xmlns:a16="http://schemas.microsoft.com/office/drawing/2014/main" id="{9E6F65A7-2718-4221-B396-8EEEA4192AFA}"/>
              </a:ext>
            </a:extLst>
          </p:cNvPr>
          <p:cNvPicPr>
            <a:picLocks noChangeAspect="1" noChangeArrowheads="1"/>
          </p:cNvPicPr>
          <p:nvPr/>
        </p:nvPicPr>
        <p:blipFill>
          <a:blip r:embed="rId5"/>
          <a:srcRect/>
          <a:stretch>
            <a:fillRect/>
          </a:stretch>
        </p:blipFill>
        <p:spPr bwMode="auto">
          <a:xfrm>
            <a:off x="9044967" y="981504"/>
            <a:ext cx="954087" cy="955675"/>
          </a:xfrm>
          <a:prstGeom prst="rect">
            <a:avLst/>
          </a:prstGeom>
          <a:ln>
            <a:noFill/>
          </a:ln>
          <a:effectLst>
            <a:outerShdw blurRad="292100" dist="139700" dir="2700000" algn="tl" rotWithShape="0">
              <a:srgbClr val="333333">
                <a:alpha val="65000"/>
              </a:srgbClr>
            </a:outerShdw>
          </a:effectLst>
        </p:spPr>
      </p:pic>
      <p:pic>
        <p:nvPicPr>
          <p:cNvPr id="88070" name="Imagem 10" descr="Logotipo&#10;&#10;Descrição gerada automaticamente">
            <a:extLst>
              <a:ext uri="{FF2B5EF4-FFF2-40B4-BE49-F238E27FC236}">
                <a16:creationId xmlns:a16="http://schemas.microsoft.com/office/drawing/2014/main" id="{4CC7FB93-4977-4665-B5E8-3595268182ED}"/>
              </a:ext>
            </a:extLst>
          </p:cNvPr>
          <p:cNvPicPr>
            <a:picLocks noChangeAspect="1" noChangeArrowheads="1"/>
          </p:cNvPicPr>
          <p:nvPr/>
        </p:nvPicPr>
        <p:blipFill>
          <a:blip r:embed="rId6"/>
          <a:srcRect/>
          <a:stretch>
            <a:fillRect/>
          </a:stretch>
        </p:blipFill>
        <p:spPr bwMode="auto">
          <a:xfrm>
            <a:off x="10686680" y="2901950"/>
            <a:ext cx="935037" cy="654050"/>
          </a:xfrm>
          <a:prstGeom prst="rect">
            <a:avLst/>
          </a:prstGeom>
          <a:ln>
            <a:noFill/>
          </a:ln>
          <a:effectLst>
            <a:outerShdw blurRad="292100" dist="139700" dir="2700000" algn="tl" rotWithShape="0">
              <a:srgbClr val="333333">
                <a:alpha val="65000"/>
              </a:srgbClr>
            </a:outerShdw>
          </a:effectLst>
        </p:spPr>
      </p:pic>
      <p:pic>
        <p:nvPicPr>
          <p:cNvPr id="8" name="Imagem 7" descr="Desenho de cachorro com a língua de fora&#10;&#10;Descrição gerada automaticamente com confiança média">
            <a:extLst>
              <a:ext uri="{FF2B5EF4-FFF2-40B4-BE49-F238E27FC236}">
                <a16:creationId xmlns:a16="http://schemas.microsoft.com/office/drawing/2014/main" id="{EE7A9777-F680-423A-8565-5D84BC31AEDC}"/>
              </a:ext>
            </a:extLst>
          </p:cNvPr>
          <p:cNvPicPr>
            <a:picLocks noChangeAspect="1"/>
          </p:cNvPicPr>
          <p:nvPr/>
        </p:nvPicPr>
        <p:blipFill>
          <a:blip r:embed="rId7"/>
          <a:stretch>
            <a:fillRect/>
          </a:stretch>
        </p:blipFill>
        <p:spPr>
          <a:xfrm>
            <a:off x="1114586" y="1733371"/>
            <a:ext cx="2312988" cy="8413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C66DC992-A7E6-4FEC-BF78-99BBD5114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a:extLst>
              <a:ext uri="{FF2B5EF4-FFF2-40B4-BE49-F238E27FC236}">
                <a16:creationId xmlns:a16="http://schemas.microsoft.com/office/drawing/2014/main" id="{58240E34-D205-467B-A8C9-FEEF54424F81}"/>
              </a:ext>
            </a:extLst>
          </p:cNvPr>
          <p:cNvSpPr/>
          <p:nvPr/>
        </p:nvSpPr>
        <p:spPr>
          <a:xfrm>
            <a:off x="6104337" y="115888"/>
            <a:ext cx="5958682" cy="1446550"/>
          </a:xfrm>
          <a:prstGeom prst="rect">
            <a:avLst/>
          </a:prstGeom>
          <a:noFill/>
        </p:spPr>
        <p:txBody>
          <a:bodyPr wrap="none">
            <a:spAutoFit/>
          </a:bodyPr>
          <a:lstStyle/>
          <a:p>
            <a:pPr algn="ctr">
              <a:defRPr/>
            </a:pPr>
            <a:r>
              <a:rPr lang="pt-BR" sz="8800" dirty="0">
                <a:ln w="0"/>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rPr>
              <a:t>11 93938 0079</a:t>
            </a:r>
          </a:p>
        </p:txBody>
      </p:sp>
      <p:pic>
        <p:nvPicPr>
          <p:cNvPr id="7" name="Imagem 6" descr="Uma imagem contendo Interface gráfica do usuário&#10;&#10;Descrição gerada automaticamente">
            <a:extLst>
              <a:ext uri="{FF2B5EF4-FFF2-40B4-BE49-F238E27FC236}">
                <a16:creationId xmlns:a16="http://schemas.microsoft.com/office/drawing/2014/main" id="{D1872029-B4E6-9EFD-27F6-55F9C9E6B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879" y="2659878"/>
            <a:ext cx="5947876" cy="1538243"/>
          </a:xfrm>
          <a:prstGeom prst="rect">
            <a:avLst/>
          </a:prstGeom>
        </p:spPr>
      </p:pic>
      <p:pic>
        <p:nvPicPr>
          <p:cNvPr id="6" name="Imagem 5" descr="Uma imagem contendo Interface gráfica do usuário&#10;&#10;Descrição gerada automaticamente">
            <a:extLst>
              <a:ext uri="{FF2B5EF4-FFF2-40B4-BE49-F238E27FC236}">
                <a16:creationId xmlns:a16="http://schemas.microsoft.com/office/drawing/2014/main" id="{95418321-0385-7F4E-D13B-C1CD746B7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36146">
            <a:off x="4970430" y="5477854"/>
            <a:ext cx="1544756" cy="419291"/>
          </a:xfrm>
          <a:prstGeom prst="rect">
            <a:avLst/>
          </a:prstGeom>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436259E-8F3A-41C8-A505-37059FDE5B15}"/>
              </a:ext>
            </a:extLst>
          </p:cNvPr>
          <p:cNvSpPr>
            <a:spLocks noGrp="1"/>
          </p:cNvSpPr>
          <p:nvPr>
            <p:ph idx="1"/>
          </p:nvPr>
        </p:nvSpPr>
        <p:spPr/>
        <p:txBody>
          <a:bodyPr>
            <a:normAutofit fontScale="70000" lnSpcReduction="20000"/>
          </a:bodyPr>
          <a:lstStyle/>
          <a:p>
            <a:pPr algn="l"/>
            <a:r>
              <a:rPr lang="pt-BR" sz="2000" b="1" i="0" dirty="0">
                <a:solidFill>
                  <a:schemeClr val="tx1"/>
                </a:solidFill>
                <a:effectLst/>
                <a:latin typeface="RobotoRegular"/>
              </a:rPr>
              <a:t>Gestor</a:t>
            </a:r>
          </a:p>
          <a:p>
            <a:pPr algn="just"/>
            <a:r>
              <a:rPr lang="pt-BR" sz="2000" b="0" i="0" dirty="0">
                <a:solidFill>
                  <a:schemeClr val="tx1"/>
                </a:solidFill>
                <a:effectLst/>
                <a:latin typeface="RobotoRegular"/>
              </a:rPr>
              <a:t>O termo gestor é utilizado para designar a empresa ou pessoa responsável por definir a estratégia, escolher e realizar os investimentos do fundo. Portanto, é ele quem administra a carteira de investimentos e toma as decisões de compra e venda, de acordo com os objetivos e política de investimento estabelecida no regulamento do fundo.</a:t>
            </a:r>
          </a:p>
          <a:p>
            <a:pPr algn="just"/>
            <a:r>
              <a:rPr lang="pt-BR" sz="2000" b="0" i="0" dirty="0">
                <a:solidFill>
                  <a:schemeClr val="tx1"/>
                </a:solidFill>
                <a:effectLst/>
                <a:latin typeface="RobotoRegular"/>
              </a:rPr>
              <a:t>A empresa gestora também define as </a:t>
            </a:r>
            <a:r>
              <a:rPr lang="pt-BR" sz="2000" b="1" i="0" u="none" strike="noStrike" dirty="0">
                <a:solidFill>
                  <a:schemeClr val="tx1"/>
                </a:solidFill>
                <a:effectLst/>
                <a:latin typeface="RobotoRegular"/>
              </a:rPr>
              <a:t>alocações de ativos</a:t>
            </a:r>
            <a:r>
              <a:rPr lang="pt-BR" sz="2000" b="0" i="0" dirty="0">
                <a:solidFill>
                  <a:schemeClr val="tx1"/>
                </a:solidFill>
                <a:effectLst/>
                <a:latin typeface="RobotoRegular"/>
              </a:rPr>
              <a:t>, isto é, a porcentagem do dinheiro do fundo de será aplicado em cada tipo de ativo. Em um fundo de renda fixa, por exemplo, 80% do capital deve ser investido em títulos públicos federais.</a:t>
            </a:r>
          </a:p>
          <a:p>
            <a:pPr algn="just"/>
            <a:r>
              <a:rPr lang="pt-BR" sz="2000" b="0" i="0" dirty="0">
                <a:solidFill>
                  <a:schemeClr val="tx1"/>
                </a:solidFill>
                <a:effectLst/>
                <a:latin typeface="RobotoRegular"/>
              </a:rPr>
              <a:t>A maior vantagem de investir por meio de fundos é justamente contar com a figura do gestor, um profissional qualificado e habilitado para exercer essa atividade. Ele pode ser pessoa física ou jurídica e também deve estar registrado na CVM.</a:t>
            </a:r>
          </a:p>
          <a:p>
            <a:pPr algn="just"/>
            <a:r>
              <a:rPr lang="pt-BR" sz="2000" b="0" i="0" dirty="0">
                <a:solidFill>
                  <a:schemeClr val="tx1"/>
                </a:solidFill>
                <a:effectLst/>
                <a:latin typeface="RobotoRegular"/>
              </a:rPr>
              <a:t>Em fundos que tenham taxa de performance, o gestor pode receber diretamente um rendimento maior – como uma espécie de bônus – se a performance do fundo que ele gere superar algum índice de mercado que seja estabelecido como base de referência (na maior parte das vezes esse índice é o CDI). Neste caso, entende-se que o fundo teve performance superior por causa da atuação do gestor e ele deve ser remunerado por isso. Ou seja, quanto melhor for a performance do fundo, mais o gestor ganha.</a:t>
            </a:r>
          </a:p>
          <a:p>
            <a:endParaRPr lang="pt-BR" dirty="0"/>
          </a:p>
        </p:txBody>
      </p:sp>
      <p:sp>
        <p:nvSpPr>
          <p:cNvPr id="5" name="Título 1">
            <a:extLst>
              <a:ext uri="{FF2B5EF4-FFF2-40B4-BE49-F238E27FC236}">
                <a16:creationId xmlns:a16="http://schemas.microsoft.com/office/drawing/2014/main" id="{E86FCF17-B002-455D-8AF7-9F2F98C4D6B4}"/>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pt-BR"/>
              <a:t>FUNDOS DE INVESTIMENTOS</a:t>
            </a:r>
            <a:endParaRPr lang="pt-BR" dirty="0"/>
          </a:p>
        </p:txBody>
      </p:sp>
      <p:pic>
        <p:nvPicPr>
          <p:cNvPr id="7" name="Imagem 6" descr="Uma imagem contendo Interface gráfica do usuário&#10;&#10;Descrição gerada automaticamente">
            <a:extLst>
              <a:ext uri="{FF2B5EF4-FFF2-40B4-BE49-F238E27FC236}">
                <a16:creationId xmlns:a16="http://schemas.microsoft.com/office/drawing/2014/main" id="{D59A630F-73AB-E19D-7887-6F8DE5463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680" y="6508155"/>
            <a:ext cx="1022297" cy="264387"/>
          </a:xfrm>
          <a:prstGeom prst="rect">
            <a:avLst/>
          </a:prstGeom>
        </p:spPr>
      </p:pic>
    </p:spTree>
    <p:extLst>
      <p:ext uri="{BB962C8B-B14F-4D97-AF65-F5344CB8AC3E}">
        <p14:creationId xmlns:p14="http://schemas.microsoft.com/office/powerpoint/2010/main" val="1501007909"/>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620_TF56160789" id="{B2A6CC81-05B9-4965-ACA7-26996AEDFC91}" vid="{618108A3-190A-4DA1-A261-3F406864D78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{2FE52980-2E2E-4529-810E-310389224580}tf56160789_win32</Template>
  <TotalTime>1086</TotalTime>
  <Words>4990</Words>
  <Application>Microsoft Office PowerPoint</Application>
  <PresentationFormat>Widescreen</PresentationFormat>
  <Paragraphs>541</Paragraphs>
  <Slides>81</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81</vt:i4>
      </vt:variant>
    </vt:vector>
  </HeadingPairs>
  <TitlesOfParts>
    <vt:vector size="93" baseType="lpstr">
      <vt:lpstr>Aharoni</vt:lpstr>
      <vt:lpstr>Arial</vt:lpstr>
      <vt:lpstr>Arial Black</vt:lpstr>
      <vt:lpstr>Bookman Old Style</vt:lpstr>
      <vt:lpstr>Calibri</vt:lpstr>
      <vt:lpstr>Franklin Gothic Book</vt:lpstr>
      <vt:lpstr>Helvetica Neue</vt:lpstr>
      <vt:lpstr>Impact</vt:lpstr>
      <vt:lpstr>RobotoRegular</vt:lpstr>
      <vt:lpstr>Tahoma</vt:lpstr>
      <vt:lpstr>Wingdings</vt:lpstr>
      <vt:lpstr>1_RetrospectVTI</vt:lpstr>
      <vt:lpstr>FUNDOS DE INVESTIMENTOS</vt:lpstr>
      <vt:lpstr>“ACREDITAR É UM CONFORTO,  PENSAR É UM ESFORÇO”</vt:lpstr>
      <vt:lpstr>FUNDOS DE INVESTIMENTOS</vt:lpstr>
      <vt:lpstr>FUNDOS DE INVESTIMENTOS</vt:lpstr>
      <vt:lpstr>FUNDOS DE INVESTIMENTOS</vt:lpstr>
      <vt:lpstr>FUNDOS DE INVESTIMENTOS</vt:lpstr>
      <vt:lpstr>FUNDOS DE INVESTIMENTOS</vt:lpstr>
      <vt:lpstr>Apresentação do PowerPoint</vt:lpstr>
      <vt:lpstr>Apresentação do PowerPoint</vt:lpstr>
      <vt:lpstr>Apresentação do PowerPoint</vt:lpstr>
      <vt:lpstr>Apresentação do PowerPoint</vt:lpstr>
      <vt:lpstr>FUNDOS DE INVESTIMENTOS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FUNDOS DE INVESTIMENTOS</dc:title>
  <dc:creator>Klaudia Moretta</dc:creator>
  <cp:lastModifiedBy>marcelo moretta</cp:lastModifiedBy>
  <cp:revision>60</cp:revision>
  <dcterms:created xsi:type="dcterms:W3CDTF">2021-05-15T17:53:25Z</dcterms:created>
  <dcterms:modified xsi:type="dcterms:W3CDTF">2023-06-01T21:09:12Z</dcterms:modified>
</cp:coreProperties>
</file>