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21"/>
  </p:notesMasterIdLst>
  <p:handoutMasterIdLst>
    <p:handoutMasterId r:id="rId22"/>
  </p:handoutMasterIdLst>
  <p:sldIdLst>
    <p:sldId id="256" r:id="rId5"/>
    <p:sldId id="596" r:id="rId6"/>
    <p:sldId id="598" r:id="rId7"/>
    <p:sldId id="595" r:id="rId8"/>
    <p:sldId id="433" r:id="rId9"/>
    <p:sldId id="434" r:id="rId10"/>
    <p:sldId id="599" r:id="rId11"/>
    <p:sldId id="600" r:id="rId12"/>
    <p:sldId id="601" r:id="rId13"/>
    <p:sldId id="602" r:id="rId14"/>
    <p:sldId id="944" r:id="rId15"/>
    <p:sldId id="274" r:id="rId16"/>
    <p:sldId id="604" r:id="rId17"/>
    <p:sldId id="603" r:id="rId18"/>
    <p:sldId id="945" r:id="rId19"/>
    <p:sldId id="943" r:id="rId20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5033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2716EA-C0E0-4C9F-8893-2AE5046AE48B}" type="datetime1">
              <a:rPr lang="pt-BR" smtClean="0"/>
              <a:t>22/09/2021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C605DA-80A8-4B7B-B889-6C5700BB4C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D7717-0015-46A9-B3CC-4D0B256EA761}" type="datetime1">
              <a:rPr lang="pt-BR" smtClean="0"/>
              <a:pPr/>
              <a:t>22/09/2021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544625-0ADF-4414-89A2-9E135F0C849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90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85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8305EB6C-0A76-4C55-9114-AEBCE741A889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E2BB6-8649-41E7-8E36-77A8E1D0557F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E8084E-E57D-41AA-A2A2-BDD817B04056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C1D99-1AC7-4CF4-9BE0-5AAE590D0DFA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0A15C7-49A1-401D-8227-E81C01F2EAF3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4" name="Caixa de texto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t-BR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9DE088-3EDC-45D6-A712-BBB527D160B6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349A7-941F-4E23-AC00-3652BE77822E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E008AF-9474-4193-86B2-2A50BFEFC837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961F71-2137-4697-90D0-6844DAA85C3E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93C905-3C22-4AC6-A5B4-4C5781EAF477}" type="datetime1">
              <a:rPr lang="pt-BR"/>
              <a:pPr>
                <a:defRPr/>
              </a:pPr>
              <a:t>22/09/2021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81715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2667F6-ED5A-4487-81A6-22B06AC2E96D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EFCD36-051D-4035-8751-4A89CB019E57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BAF524-6D8A-4C41-B460-D05B573E7127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7AD5B1-1085-4C50-A4AC-ADCF3F641FF3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2EE9E6-29B3-4F0F-9541-16EF4C40DDAE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991ADC-5A87-4ADB-AC2C-162F7EAFDF11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F66C81-6B32-4C2A-B66D-48EB10E66F65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4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0335F7-F78C-4176-B84C-23586D6A1FCB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4CA2B3D-47D5-475F-9C0B-4EA3140F31A4}" type="datetime1">
              <a:rPr lang="pt-BR" noProof="0" smtClean="0"/>
              <a:t>22/09/2021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éu da noite com montanhas no horizonte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707" y="2656211"/>
            <a:ext cx="7197726" cy="2421464"/>
          </a:xfrm>
        </p:spPr>
        <p:txBody>
          <a:bodyPr rtlCol="0">
            <a:normAutofit/>
          </a:bodyPr>
          <a:lstStyle/>
          <a:p>
            <a:pPr algn="l" rtl="0"/>
            <a:r>
              <a:rPr lang="pt-BR" b="1" dirty="0"/>
              <a:t>Swing trade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7478" y="4957152"/>
            <a:ext cx="7197726" cy="1405467"/>
          </a:xfrm>
        </p:spPr>
        <p:txBody>
          <a:bodyPr rtlCol="0">
            <a:normAutofit/>
          </a:bodyPr>
          <a:lstStyle/>
          <a:p>
            <a:pPr algn="l" rtl="0"/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Vivendo capital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7D0492A-82A9-4BD0-87FF-9AF7E62AD34F}"/>
              </a:ext>
            </a:extLst>
          </p:cNvPr>
          <p:cNvSpPr/>
          <p:nvPr/>
        </p:nvSpPr>
        <p:spPr>
          <a:xfrm rot="1848525">
            <a:off x="4842055" y="922002"/>
            <a:ext cx="8855499" cy="1262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F5E81F-DE09-4111-A071-E265C129B49C}"/>
              </a:ext>
            </a:extLst>
          </p:cNvPr>
          <p:cNvSpPr/>
          <p:nvPr/>
        </p:nvSpPr>
        <p:spPr>
          <a:xfrm rot="1814237">
            <a:off x="6940367" y="1275631"/>
            <a:ext cx="5315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GERANDO RENDA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8914F6B-34DE-4373-82B0-FC898CA69E92}"/>
              </a:ext>
            </a:extLst>
          </p:cNvPr>
          <p:cNvSpPr/>
          <p:nvPr/>
        </p:nvSpPr>
        <p:spPr>
          <a:xfrm>
            <a:off x="523712" y="301820"/>
            <a:ext cx="37000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rPr>
              <a:t>Indicador ( </a:t>
            </a:r>
            <a:r>
              <a:rPr lang="pt-BR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rPr>
              <a:t>Hi-Lo</a:t>
            </a:r>
            <a:r>
              <a:rPr lang="pt-BR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rPr>
              <a:t>)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E47A424-48D5-4E5F-AE7C-DFC513F6938C}"/>
              </a:ext>
            </a:extLst>
          </p:cNvPr>
          <p:cNvCxnSpPr/>
          <p:nvPr/>
        </p:nvCxnSpPr>
        <p:spPr>
          <a:xfrm>
            <a:off x="3114675" y="4900612"/>
            <a:ext cx="9525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96EFEDA-BBA5-48A9-A8FA-C4FD34785A69}"/>
              </a:ext>
            </a:extLst>
          </p:cNvPr>
          <p:cNvCxnSpPr>
            <a:cxnSpLocks/>
          </p:cNvCxnSpPr>
          <p:nvPr/>
        </p:nvCxnSpPr>
        <p:spPr>
          <a:xfrm flipV="1">
            <a:off x="4067175" y="4181475"/>
            <a:ext cx="0" cy="71913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99C9E92-7D5A-4B6B-9FA0-39D4F4A06B4A}"/>
              </a:ext>
            </a:extLst>
          </p:cNvPr>
          <p:cNvCxnSpPr/>
          <p:nvPr/>
        </p:nvCxnSpPr>
        <p:spPr>
          <a:xfrm>
            <a:off x="4067175" y="4148137"/>
            <a:ext cx="9525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99C641D-B05E-41D8-BB3A-B7FB12EA5271}"/>
              </a:ext>
            </a:extLst>
          </p:cNvPr>
          <p:cNvCxnSpPr>
            <a:cxnSpLocks/>
          </p:cNvCxnSpPr>
          <p:nvPr/>
        </p:nvCxnSpPr>
        <p:spPr>
          <a:xfrm flipV="1">
            <a:off x="5019675" y="3429000"/>
            <a:ext cx="0" cy="71913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226FB7-00E9-4986-ACAC-1AE26B7344C3}"/>
              </a:ext>
            </a:extLst>
          </p:cNvPr>
          <p:cNvCxnSpPr/>
          <p:nvPr/>
        </p:nvCxnSpPr>
        <p:spPr>
          <a:xfrm>
            <a:off x="5019675" y="3419475"/>
            <a:ext cx="9525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E1FBE0D-830B-40C5-857B-8A1F17CFB6B9}"/>
              </a:ext>
            </a:extLst>
          </p:cNvPr>
          <p:cNvCxnSpPr>
            <a:cxnSpLocks/>
          </p:cNvCxnSpPr>
          <p:nvPr/>
        </p:nvCxnSpPr>
        <p:spPr>
          <a:xfrm flipV="1">
            <a:off x="5972175" y="2700338"/>
            <a:ext cx="0" cy="71913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C9C9B855-10FD-4F8F-8D85-DC52F77E25F7}"/>
              </a:ext>
            </a:extLst>
          </p:cNvPr>
          <p:cNvCxnSpPr/>
          <p:nvPr/>
        </p:nvCxnSpPr>
        <p:spPr>
          <a:xfrm>
            <a:off x="6019800" y="3924300"/>
            <a:ext cx="952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F58DDA9-FF56-43B9-A3BE-75890625D824}"/>
              </a:ext>
            </a:extLst>
          </p:cNvPr>
          <p:cNvCxnSpPr>
            <a:cxnSpLocks/>
          </p:cNvCxnSpPr>
          <p:nvPr/>
        </p:nvCxnSpPr>
        <p:spPr>
          <a:xfrm flipV="1">
            <a:off x="6972300" y="3924300"/>
            <a:ext cx="0" cy="719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35982F89-2667-4B2E-BBD7-0C3B41B9619C}"/>
              </a:ext>
            </a:extLst>
          </p:cNvPr>
          <p:cNvCxnSpPr/>
          <p:nvPr/>
        </p:nvCxnSpPr>
        <p:spPr>
          <a:xfrm>
            <a:off x="6972300" y="4638675"/>
            <a:ext cx="952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2911BED-1C1E-4E53-8875-2671D4B861AB}"/>
              </a:ext>
            </a:extLst>
          </p:cNvPr>
          <p:cNvCxnSpPr>
            <a:cxnSpLocks/>
          </p:cNvCxnSpPr>
          <p:nvPr/>
        </p:nvCxnSpPr>
        <p:spPr>
          <a:xfrm flipV="1">
            <a:off x="7943850" y="4629150"/>
            <a:ext cx="0" cy="719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CA3AB55-D96A-4D8D-87B7-B5BC0A148496}"/>
              </a:ext>
            </a:extLst>
          </p:cNvPr>
          <p:cNvCxnSpPr/>
          <p:nvPr/>
        </p:nvCxnSpPr>
        <p:spPr>
          <a:xfrm>
            <a:off x="7943850" y="5348287"/>
            <a:ext cx="952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06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789895-C137-48BA-8258-6AC71C9112D1}"/>
              </a:ext>
            </a:extLst>
          </p:cNvPr>
          <p:cNvSpPr/>
          <p:nvPr/>
        </p:nvSpPr>
        <p:spPr>
          <a:xfrm>
            <a:off x="450140" y="301820"/>
            <a:ext cx="17331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rPr>
              <a:t>gráfico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97930A6-E3E6-4715-B254-841B343C022A}"/>
              </a:ext>
            </a:extLst>
          </p:cNvPr>
          <p:cNvSpPr/>
          <p:nvPr/>
        </p:nvSpPr>
        <p:spPr>
          <a:xfrm>
            <a:off x="4287420" y="2430439"/>
            <a:ext cx="28789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TRYD</a:t>
            </a:r>
          </a:p>
        </p:txBody>
      </p:sp>
    </p:spTree>
    <p:extLst>
      <p:ext uri="{BB962C8B-B14F-4D97-AF65-F5344CB8AC3E}">
        <p14:creationId xmlns:p14="http://schemas.microsoft.com/office/powerpoint/2010/main" val="247767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8914F6B-34DE-4373-82B0-FC898CA69E92}"/>
              </a:ext>
            </a:extLst>
          </p:cNvPr>
          <p:cNvSpPr/>
          <p:nvPr/>
        </p:nvSpPr>
        <p:spPr>
          <a:xfrm>
            <a:off x="1649839" y="2346956"/>
            <a:ext cx="91054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ESCOLHER DE 5 A 10 AÇÕES</a:t>
            </a:r>
          </a:p>
          <a:p>
            <a:pPr algn="ctr"/>
            <a:r>
              <a:rPr lang="pt-BR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OLHAR TODA SEGUNDA FEIRA</a:t>
            </a:r>
          </a:p>
          <a:p>
            <a:pPr algn="ctr"/>
            <a:r>
              <a:rPr lang="pt-BR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ANTES DO MERCADO INICIAR</a:t>
            </a:r>
            <a:endParaRPr lang="pt-BR" sz="5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D34C12-C4AD-4A24-AB08-3278A2C3648C}"/>
              </a:ext>
            </a:extLst>
          </p:cNvPr>
          <p:cNvSpPr/>
          <p:nvPr/>
        </p:nvSpPr>
        <p:spPr>
          <a:xfrm>
            <a:off x="445022" y="301820"/>
            <a:ext cx="2409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rPr>
              <a:t>ESTRATÉGIA</a:t>
            </a:r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BD34C12-C4AD-4A24-AB08-3278A2C3648C}"/>
              </a:ext>
            </a:extLst>
          </p:cNvPr>
          <p:cNvSpPr/>
          <p:nvPr/>
        </p:nvSpPr>
        <p:spPr>
          <a:xfrm>
            <a:off x="637100" y="232165"/>
            <a:ext cx="15119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rPr>
              <a:t>Set-up</a:t>
            </a:r>
            <a:endParaRPr lang="pt-BR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bas Neue" panose="020B0606020202050201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DFCE817-81F0-4744-B096-45538D6CB935}"/>
              </a:ext>
            </a:extLst>
          </p:cNvPr>
          <p:cNvSpPr/>
          <p:nvPr/>
        </p:nvSpPr>
        <p:spPr>
          <a:xfrm>
            <a:off x="3608640" y="1086018"/>
            <a:ext cx="5142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GRÁFICO SEMANAL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HI-LO DE 72 PERÍODOS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7843BD-3209-496A-9540-47A755D4C8C4}"/>
              </a:ext>
            </a:extLst>
          </p:cNvPr>
          <p:cNvSpPr txBox="1"/>
          <p:nvPr/>
        </p:nvSpPr>
        <p:spPr>
          <a:xfrm>
            <a:off x="938868" y="2602070"/>
            <a:ext cx="9810750" cy="40318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HI-LO VIROU DE VERMELHO PARA VERDE</a:t>
            </a:r>
          </a:p>
          <a:p>
            <a:endParaRPr lang="pt-BR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FORMOU UMA VELA VERDE</a:t>
            </a:r>
          </a:p>
          <a:p>
            <a:endParaRPr lang="pt-BR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COLOQUE NO HOME-BROKER UMA ORDEM DE COMPRA R$0,01 ACIMA DA MÁXIMA </a:t>
            </a:r>
          </a:p>
          <a:p>
            <a:endParaRPr lang="pt-BR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COLOQUE O STOP NO HI-LO</a:t>
            </a:r>
          </a:p>
        </p:txBody>
      </p:sp>
    </p:spTree>
    <p:extLst>
      <p:ext uri="{BB962C8B-B14F-4D97-AF65-F5344CB8AC3E}">
        <p14:creationId xmlns:p14="http://schemas.microsoft.com/office/powerpoint/2010/main" val="404509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8914F6B-34DE-4373-82B0-FC898CA69E92}"/>
              </a:ext>
            </a:extLst>
          </p:cNvPr>
          <p:cNvSpPr/>
          <p:nvPr/>
        </p:nvSpPr>
        <p:spPr>
          <a:xfrm>
            <a:off x="2149052" y="2346956"/>
            <a:ext cx="81070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5400" dirty="0">
                <a:ln w="0"/>
              </a:rPr>
              <a:t>TENHA SEMPRE O STOP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5400" dirty="0">
                <a:ln w="0"/>
              </a:rPr>
              <a:t>SIMULE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5400" b="0" cap="none" spc="0" dirty="0">
                <a:ln w="0"/>
              </a:rPr>
              <a:t>SIMULE </a:t>
            </a:r>
            <a:r>
              <a:rPr lang="pt-BR" sz="5400" dirty="0">
                <a:ln w="0"/>
              </a:rPr>
              <a:t>MAIS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5400" b="0" cap="none" spc="0" dirty="0">
                <a:ln w="0"/>
              </a:rPr>
              <a:t>SIMULE MAIS UM POUCO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BD34C12-C4AD-4A24-AB08-3278A2C3648C}"/>
              </a:ext>
            </a:extLst>
          </p:cNvPr>
          <p:cNvSpPr/>
          <p:nvPr/>
        </p:nvSpPr>
        <p:spPr>
          <a:xfrm>
            <a:off x="305594" y="317890"/>
            <a:ext cx="38314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rPr>
              <a:t>CONTROLE DE RISCO</a:t>
            </a:r>
          </a:p>
        </p:txBody>
      </p:sp>
    </p:spTree>
    <p:extLst>
      <p:ext uri="{BB962C8B-B14F-4D97-AF65-F5344CB8AC3E}">
        <p14:creationId xmlns:p14="http://schemas.microsoft.com/office/powerpoint/2010/main" val="9673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404D0E3-AADA-484A-9BE2-8EA8CA7FBA5F}"/>
              </a:ext>
            </a:extLst>
          </p:cNvPr>
          <p:cNvSpPr/>
          <p:nvPr/>
        </p:nvSpPr>
        <p:spPr>
          <a:xfrm>
            <a:off x="444896" y="317485"/>
            <a:ext cx="17764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bas Neue" panose="020B0606020202050201" pitchFamily="34" charset="0"/>
              </a:rPr>
              <a:t>TRADING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9F1021D-37F6-43F3-A905-72CCB14A288C}"/>
              </a:ext>
            </a:extLst>
          </p:cNvPr>
          <p:cNvSpPr/>
          <p:nvPr/>
        </p:nvSpPr>
        <p:spPr>
          <a:xfrm>
            <a:off x="1394042" y="2346956"/>
            <a:ext cx="909832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5400" dirty="0">
                <a:ln w="0"/>
              </a:rPr>
              <a:t>MERCADO FUTURO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5400" dirty="0">
                <a:ln w="0"/>
              </a:rPr>
              <a:t>GANHANDO NA QUEDA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pt-BR" sz="5400" dirty="0">
                <a:ln w="0"/>
              </a:rPr>
              <a:t>OPERAÇÃO AUTOMATIZADA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pt-BR" sz="5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14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>
            <a:extLst>
              <a:ext uri="{FF2B5EF4-FFF2-40B4-BE49-F238E27FC236}">
                <a16:creationId xmlns:a16="http://schemas.microsoft.com/office/drawing/2014/main" id="{00222935-F29F-480A-A0E2-A587B4AD9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319A7A9-AEBB-4A04-9726-2F619B21AEB6}"/>
              </a:ext>
            </a:extLst>
          </p:cNvPr>
          <p:cNvSpPr/>
          <p:nvPr/>
        </p:nvSpPr>
        <p:spPr>
          <a:xfrm>
            <a:off x="6085731" y="2551113"/>
            <a:ext cx="570220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72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Aharoni" panose="02010803020104030203" pitchFamily="2" charset="-79"/>
              </a:rPr>
              <a:t>11 9 3938 0079</a:t>
            </a:r>
          </a:p>
        </p:txBody>
      </p:sp>
      <p:pic>
        <p:nvPicPr>
          <p:cNvPr id="9523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84B64FD-E6F2-4FD2-9D1D-18C262A2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88913"/>
            <a:ext cx="62214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8DB437E-872C-4D65-8943-12BCF2D91580}"/>
              </a:ext>
            </a:extLst>
          </p:cNvPr>
          <p:cNvSpPr/>
          <p:nvPr/>
        </p:nvSpPr>
        <p:spPr>
          <a:xfrm>
            <a:off x="6659605" y="3962877"/>
            <a:ext cx="5128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falecom@vivendocapital.com.br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59E6BD-F6F6-4447-AA90-69E008FA62ED}"/>
              </a:ext>
            </a:extLst>
          </p:cNvPr>
          <p:cNvSpPr/>
          <p:nvPr/>
        </p:nvSpPr>
        <p:spPr>
          <a:xfrm>
            <a:off x="722542" y="1351508"/>
            <a:ext cx="1074691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COMPRANDO BARATO</a:t>
            </a:r>
          </a:p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pt-BR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VENDENDO CARO</a:t>
            </a:r>
            <a:endParaRPr lang="pt-BR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0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Histograma&#10;&#10;Descrição gerada automaticamente">
            <a:extLst>
              <a:ext uri="{FF2B5EF4-FFF2-40B4-BE49-F238E27FC236}">
                <a16:creationId xmlns:a16="http://schemas.microsoft.com/office/drawing/2014/main" id="{DEDB41F5-255A-41CA-A58A-A956F35F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9" y="769121"/>
            <a:ext cx="10354982" cy="540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1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877" r="195" b="19762"/>
          <a:stretch/>
        </p:blipFill>
        <p:spPr>
          <a:xfrm>
            <a:off x="1" y="13342"/>
            <a:ext cx="12192000" cy="686975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6C023ECD-8937-43B0-87BE-F13FE7040927}"/>
              </a:ext>
            </a:extLst>
          </p:cNvPr>
          <p:cNvSpPr/>
          <p:nvPr/>
        </p:nvSpPr>
        <p:spPr>
          <a:xfrm>
            <a:off x="1006549" y="702958"/>
            <a:ext cx="3339754" cy="1345442"/>
          </a:xfrm>
          <a:prstGeom prst="rect">
            <a:avLst/>
          </a:prstGeom>
          <a:noFill/>
        </p:spPr>
        <p:txBody>
          <a:bodyPr wrap="square" lIns="121137" tIns="60568" rIns="121137" bIns="60568">
            <a:spAutoFit/>
          </a:bodyPr>
          <a:lstStyle/>
          <a:p>
            <a:r>
              <a:rPr lang="pt-BR" sz="7948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VELA</a:t>
            </a:r>
            <a:endParaRPr lang="pt-BR" sz="7948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527928-0639-428D-B523-F2A7ABA0709D}"/>
              </a:ext>
            </a:extLst>
          </p:cNvPr>
          <p:cNvSpPr/>
          <p:nvPr/>
        </p:nvSpPr>
        <p:spPr>
          <a:xfrm>
            <a:off x="4577930" y="696475"/>
            <a:ext cx="4729736" cy="1409951"/>
          </a:xfrm>
          <a:prstGeom prst="rect">
            <a:avLst/>
          </a:prstGeom>
          <a:noFill/>
        </p:spPr>
        <p:txBody>
          <a:bodyPr wrap="square" lIns="121137" tIns="60568" rIns="121137" bIns="60568">
            <a:spAutoFit/>
          </a:bodyPr>
          <a:lstStyle/>
          <a:p>
            <a:r>
              <a:rPr lang="pt-BR" sz="2789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bas Neue" panose="020B0606020202050201" pitchFamily="34" charset="0"/>
              </a:rPr>
              <a:t>É A REPRESENTAÇÃO GRÁFICA DA VARIAÇÃO DO PREÇO DO ATIVO DURANTE UM DETERMINADO PERÍODO DE TEMPO</a:t>
            </a:r>
            <a:endParaRPr lang="pt-BR" sz="5379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E805FCA-5B85-4BE1-8C25-5084E654A20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168721" y="804382"/>
            <a:ext cx="0" cy="7478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7AD101F-5DC7-4028-9B06-98C04E133FBB}"/>
              </a:ext>
            </a:extLst>
          </p:cNvPr>
          <p:cNvCxnSpPr>
            <a:cxnSpLocks/>
          </p:cNvCxnSpPr>
          <p:nvPr/>
        </p:nvCxnSpPr>
        <p:spPr>
          <a:xfrm flipV="1">
            <a:off x="3155924" y="5305765"/>
            <a:ext cx="0" cy="5459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9D59530-89B4-44B4-AC61-C6121BEAD4DE}"/>
              </a:ext>
            </a:extLst>
          </p:cNvPr>
          <p:cNvCxnSpPr>
            <a:cxnSpLocks/>
          </p:cNvCxnSpPr>
          <p:nvPr/>
        </p:nvCxnSpPr>
        <p:spPr>
          <a:xfrm flipV="1">
            <a:off x="8887371" y="804378"/>
            <a:ext cx="0" cy="7478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A95E57E-7F5A-4F80-BDFF-301E741569A7}"/>
              </a:ext>
            </a:extLst>
          </p:cNvPr>
          <p:cNvCxnSpPr>
            <a:cxnSpLocks/>
          </p:cNvCxnSpPr>
          <p:nvPr/>
        </p:nvCxnSpPr>
        <p:spPr>
          <a:xfrm flipV="1">
            <a:off x="8878840" y="5305765"/>
            <a:ext cx="0" cy="5459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6DDCA9DA-684B-4CF2-B958-1FFCAB281DBB}"/>
              </a:ext>
            </a:extLst>
          </p:cNvPr>
          <p:cNvSpPr/>
          <p:nvPr/>
        </p:nvSpPr>
        <p:spPr>
          <a:xfrm>
            <a:off x="2597164" y="1552241"/>
            <a:ext cx="1143119" cy="3753523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89" dirty="0">
                <a:latin typeface="Bebas Neue" panose="020B0606020202050201" pitchFamily="34" charset="0"/>
                <a:cs typeface="Arial" panose="020B0604020202020204" pitchFamily="34" charset="0"/>
              </a:rPr>
              <a:t>20 min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C65B6A-D446-4C8C-B78B-85231A75998D}"/>
              </a:ext>
            </a:extLst>
          </p:cNvPr>
          <p:cNvSpPr txBox="1"/>
          <p:nvPr/>
        </p:nvSpPr>
        <p:spPr>
          <a:xfrm>
            <a:off x="3260954" y="588263"/>
            <a:ext cx="562381" cy="275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95" dirty="0">
                <a:latin typeface="Bebas Neue" panose="020B0606020202050201" pitchFamily="34" charset="0"/>
                <a:cs typeface="Arial" panose="020B0604020202020204" pitchFamily="34" charset="0"/>
              </a:rPr>
              <a:t>Máxima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E645CF5-0BB7-4F70-AB03-5CE90C0868BA}"/>
              </a:ext>
            </a:extLst>
          </p:cNvPr>
          <p:cNvSpPr txBox="1"/>
          <p:nvPr/>
        </p:nvSpPr>
        <p:spPr>
          <a:xfrm>
            <a:off x="1406944" y="5098878"/>
            <a:ext cx="666171" cy="275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95" dirty="0">
                <a:latin typeface="Bebas Neue" panose="020B0606020202050201" pitchFamily="34" charset="0"/>
                <a:cs typeface="Arial" panose="020B0604020202020204" pitchFamily="34" charset="0"/>
              </a:rPr>
              <a:t>Abertura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0868690-1A00-4348-A2D4-16FC1739E285}"/>
              </a:ext>
            </a:extLst>
          </p:cNvPr>
          <p:cNvSpPr txBox="1"/>
          <p:nvPr/>
        </p:nvSpPr>
        <p:spPr>
          <a:xfrm>
            <a:off x="1351913" y="1407299"/>
            <a:ext cx="797105" cy="275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95" dirty="0">
                <a:latin typeface="Bebas Neue" panose="020B0606020202050201" pitchFamily="34" charset="0"/>
                <a:cs typeface="Arial" panose="020B0604020202020204" pitchFamily="34" charset="0"/>
              </a:rPr>
              <a:t>Fechamento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D8F768-E0C2-455E-9BD4-34EFAEC88233}"/>
              </a:ext>
            </a:extLst>
          </p:cNvPr>
          <p:cNvSpPr txBox="1"/>
          <p:nvPr/>
        </p:nvSpPr>
        <p:spPr>
          <a:xfrm>
            <a:off x="3252980" y="5732251"/>
            <a:ext cx="533639" cy="275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95" dirty="0">
                <a:latin typeface="Bebas Neue" panose="020B0606020202050201" pitchFamily="34" charset="0"/>
                <a:cs typeface="Arial" panose="020B0604020202020204" pitchFamily="34" charset="0"/>
              </a:rPr>
              <a:t>Mínima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258FE49-5619-489F-8357-607B4A4BCED3}"/>
              </a:ext>
            </a:extLst>
          </p:cNvPr>
          <p:cNvSpPr/>
          <p:nvPr/>
        </p:nvSpPr>
        <p:spPr>
          <a:xfrm>
            <a:off x="8349934" y="1552241"/>
            <a:ext cx="1116876" cy="37535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89" dirty="0">
                <a:latin typeface="Bebas Neue" panose="020B0606020202050201" pitchFamily="34" charset="0"/>
                <a:cs typeface="Arial" panose="020B0604020202020204" pitchFamily="34" charset="0"/>
              </a:rPr>
              <a:t>20 min</a:t>
            </a:r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2547DAA9-48FA-45BF-AED5-3BD2AF93C4B4}"/>
              </a:ext>
            </a:extLst>
          </p:cNvPr>
          <p:cNvSpPr txBox="1">
            <a:spLocks/>
          </p:cNvSpPr>
          <p:nvPr/>
        </p:nvSpPr>
        <p:spPr>
          <a:xfrm>
            <a:off x="221643" y="593975"/>
            <a:ext cx="10094698" cy="559415"/>
          </a:xfrm>
          <a:prstGeom prst="rect">
            <a:avLst/>
          </a:prstGeom>
        </p:spPr>
        <p:txBody>
          <a:bodyPr vert="horz" lIns="121137" tIns="60568" rIns="121137" bIns="6056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pt-BR" sz="4769" dirty="0">
                <a:solidFill>
                  <a:schemeClr val="tx1"/>
                </a:solidFill>
              </a:rPr>
              <a:t>VELA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94F6AF5-C164-4492-937B-55FE6E72F028}"/>
              </a:ext>
            </a:extLst>
          </p:cNvPr>
          <p:cNvSpPr txBox="1"/>
          <p:nvPr/>
        </p:nvSpPr>
        <p:spPr>
          <a:xfrm>
            <a:off x="3968586" y="5131745"/>
            <a:ext cx="888385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2" dirty="0">
                <a:latin typeface="Bebas Neue" panose="020B0606020202050201" pitchFamily="34" charset="0"/>
                <a:cs typeface="Arial" panose="020B0604020202020204" pitchFamily="34" charset="0"/>
              </a:rPr>
              <a:t>R$ 10,00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1279B90-1125-477B-83E9-B7EB7F094077}"/>
              </a:ext>
            </a:extLst>
          </p:cNvPr>
          <p:cNvSpPr txBox="1"/>
          <p:nvPr/>
        </p:nvSpPr>
        <p:spPr>
          <a:xfrm>
            <a:off x="3968586" y="1352962"/>
            <a:ext cx="877163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2" b="1" dirty="0">
                <a:latin typeface="Bebas Neue" panose="020B0606020202050201" pitchFamily="34" charset="0"/>
                <a:cs typeface="Arial" panose="020B0604020202020204" pitchFamily="34" charset="0"/>
              </a:rPr>
              <a:t>R$ 20,00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356BC5E-67D9-4AC3-B418-641BE686AD85}"/>
              </a:ext>
            </a:extLst>
          </p:cNvPr>
          <p:cNvSpPr txBox="1"/>
          <p:nvPr/>
        </p:nvSpPr>
        <p:spPr>
          <a:xfrm>
            <a:off x="3968586" y="511822"/>
            <a:ext cx="888385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2" dirty="0">
                <a:latin typeface="Bebas Neue" panose="020B0606020202050201" pitchFamily="34" charset="0"/>
                <a:cs typeface="Arial" panose="020B0604020202020204" pitchFamily="34" charset="0"/>
              </a:rPr>
              <a:t>R$ 25,00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2684528-2E0D-4D15-BB42-C0157D57119B}"/>
              </a:ext>
            </a:extLst>
          </p:cNvPr>
          <p:cNvSpPr txBox="1"/>
          <p:nvPr/>
        </p:nvSpPr>
        <p:spPr>
          <a:xfrm>
            <a:off x="3968586" y="5670933"/>
            <a:ext cx="785793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2" dirty="0">
                <a:latin typeface="Bebas Neue" panose="020B0606020202050201" pitchFamily="34" charset="0"/>
                <a:cs typeface="Arial" panose="020B0604020202020204" pitchFamily="34" charset="0"/>
              </a:rPr>
              <a:t>R$ 5,00</a:t>
            </a:r>
          </a:p>
        </p:txBody>
      </p:sp>
      <p:sp>
        <p:nvSpPr>
          <p:cNvPr id="2" name="Seta: para Cima 1">
            <a:extLst>
              <a:ext uri="{FF2B5EF4-FFF2-40B4-BE49-F238E27FC236}">
                <a16:creationId xmlns:a16="http://schemas.microsoft.com/office/drawing/2014/main" id="{BA327791-9BCD-4AC7-812B-D07B960DBC11}"/>
              </a:ext>
            </a:extLst>
          </p:cNvPr>
          <p:cNvSpPr/>
          <p:nvPr/>
        </p:nvSpPr>
        <p:spPr>
          <a:xfrm>
            <a:off x="2041572" y="1552239"/>
            <a:ext cx="441775" cy="3753525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3"/>
          </a:p>
        </p:txBody>
      </p:sp>
      <p:sp>
        <p:nvSpPr>
          <p:cNvPr id="31" name="Seta: para Cima 30">
            <a:extLst>
              <a:ext uri="{FF2B5EF4-FFF2-40B4-BE49-F238E27FC236}">
                <a16:creationId xmlns:a16="http://schemas.microsoft.com/office/drawing/2014/main" id="{84EA9AFE-93D2-461A-81FC-8013BB8C29A3}"/>
              </a:ext>
            </a:extLst>
          </p:cNvPr>
          <p:cNvSpPr/>
          <p:nvPr/>
        </p:nvSpPr>
        <p:spPr>
          <a:xfrm rot="10800000">
            <a:off x="7781379" y="1552238"/>
            <a:ext cx="441775" cy="3753523"/>
          </a:xfrm>
          <a:prstGeom prst="upArrow">
            <a:avLst/>
          </a:prstGeom>
          <a:solidFill>
            <a:srgbClr val="F8CDC8"/>
          </a:solidFill>
          <a:ln>
            <a:solidFill>
              <a:srgbClr val="F8C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93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5AF512-B131-4C55-BE00-08A3BE15B958}"/>
              </a:ext>
            </a:extLst>
          </p:cNvPr>
          <p:cNvSpPr txBox="1"/>
          <p:nvPr/>
        </p:nvSpPr>
        <p:spPr>
          <a:xfrm>
            <a:off x="290845" y="1039403"/>
            <a:ext cx="1027795" cy="36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93" dirty="0">
                <a:solidFill>
                  <a:srgbClr val="FF0000"/>
                </a:solidFill>
                <a:latin typeface="Bebas Neue" panose="020B0604020202020204" charset="0"/>
              </a:rPr>
              <a:t>EXEMPLO</a:t>
            </a:r>
            <a:endParaRPr lang="pt-BR" sz="1096" dirty="0">
              <a:solidFill>
                <a:srgbClr val="FF0000"/>
              </a:solidFill>
              <a:latin typeface="Bebas Neue" panose="020B060402020202020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E45C961-EF6E-4DEF-BB1A-D6E98D63012A}"/>
              </a:ext>
            </a:extLst>
          </p:cNvPr>
          <p:cNvSpPr txBox="1"/>
          <p:nvPr/>
        </p:nvSpPr>
        <p:spPr>
          <a:xfrm>
            <a:off x="8904430" y="572360"/>
            <a:ext cx="562381" cy="275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95" dirty="0">
                <a:latin typeface="Bebas Neue" panose="020B0606020202050201" pitchFamily="34" charset="0"/>
                <a:cs typeface="Arial" panose="020B0604020202020204" pitchFamily="34" charset="0"/>
              </a:rPr>
              <a:t>Máxima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680D9CE-AA2D-4680-84AF-45E96D1B0E01}"/>
              </a:ext>
            </a:extLst>
          </p:cNvPr>
          <p:cNvSpPr txBox="1"/>
          <p:nvPr/>
        </p:nvSpPr>
        <p:spPr>
          <a:xfrm>
            <a:off x="7044676" y="5098878"/>
            <a:ext cx="797105" cy="275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95" dirty="0">
                <a:latin typeface="Bebas Neue" panose="020B0606020202050201" pitchFamily="34" charset="0"/>
                <a:cs typeface="Arial" panose="020B0604020202020204" pitchFamily="34" charset="0"/>
              </a:rPr>
              <a:t>Fechamento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B8712B6-D081-4BD0-9674-2E1CB8FA5CB1}"/>
              </a:ext>
            </a:extLst>
          </p:cNvPr>
          <p:cNvSpPr txBox="1"/>
          <p:nvPr/>
        </p:nvSpPr>
        <p:spPr>
          <a:xfrm>
            <a:off x="8904430" y="5670934"/>
            <a:ext cx="533639" cy="275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95" dirty="0">
                <a:latin typeface="Bebas Neue" panose="020B0606020202050201" pitchFamily="34" charset="0"/>
                <a:cs typeface="Arial" panose="020B0604020202020204" pitchFamily="34" charset="0"/>
              </a:rPr>
              <a:t>Mínima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420FD5E-A2BA-49EE-A006-775763D457C5}"/>
              </a:ext>
            </a:extLst>
          </p:cNvPr>
          <p:cNvSpPr txBox="1"/>
          <p:nvPr/>
        </p:nvSpPr>
        <p:spPr>
          <a:xfrm>
            <a:off x="7251514" y="1352963"/>
            <a:ext cx="666171" cy="275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95" dirty="0">
                <a:latin typeface="Bebas Neue" panose="020B0606020202050201" pitchFamily="34" charset="0"/>
                <a:cs typeface="Arial" panose="020B0604020202020204" pitchFamily="34" charset="0"/>
              </a:rPr>
              <a:t>Abertura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05F98B8-887A-4ACF-A512-EDFB04F4B9AB}"/>
              </a:ext>
            </a:extLst>
          </p:cNvPr>
          <p:cNvSpPr txBox="1"/>
          <p:nvPr/>
        </p:nvSpPr>
        <p:spPr>
          <a:xfrm>
            <a:off x="9764212" y="5131745"/>
            <a:ext cx="888385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2" dirty="0">
                <a:latin typeface="Bebas Neue" panose="020B0606020202050201" pitchFamily="34" charset="0"/>
                <a:cs typeface="Arial" panose="020B0604020202020204" pitchFamily="34" charset="0"/>
              </a:rPr>
              <a:t>R$ 10,00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8EFA5F0-2A7C-455E-9D6D-8C019C661E41}"/>
              </a:ext>
            </a:extLst>
          </p:cNvPr>
          <p:cNvSpPr txBox="1"/>
          <p:nvPr/>
        </p:nvSpPr>
        <p:spPr>
          <a:xfrm>
            <a:off x="9764212" y="1352962"/>
            <a:ext cx="888385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2" dirty="0">
                <a:latin typeface="Bebas Neue" panose="020B0606020202050201" pitchFamily="34" charset="0"/>
                <a:cs typeface="Arial" panose="020B0604020202020204" pitchFamily="34" charset="0"/>
              </a:rPr>
              <a:t>R$ 20,00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E1CA0B7-6E6A-4B51-A7FF-7715FC82B9BE}"/>
              </a:ext>
            </a:extLst>
          </p:cNvPr>
          <p:cNvSpPr txBox="1"/>
          <p:nvPr/>
        </p:nvSpPr>
        <p:spPr>
          <a:xfrm>
            <a:off x="9764212" y="511822"/>
            <a:ext cx="888385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2" dirty="0">
                <a:latin typeface="Bebas Neue" panose="020B0606020202050201" pitchFamily="34" charset="0"/>
                <a:cs typeface="Arial" panose="020B0604020202020204" pitchFamily="34" charset="0"/>
              </a:rPr>
              <a:t>R$ 25,00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6E60451-3A60-412E-B10A-8E5971AD8E88}"/>
              </a:ext>
            </a:extLst>
          </p:cNvPr>
          <p:cNvSpPr txBox="1"/>
          <p:nvPr/>
        </p:nvSpPr>
        <p:spPr>
          <a:xfrm>
            <a:off x="9764212" y="5670933"/>
            <a:ext cx="785793" cy="398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92" dirty="0">
                <a:latin typeface="Bebas Neue" panose="020B0606020202050201" pitchFamily="34" charset="0"/>
                <a:cs typeface="Arial" panose="020B0604020202020204" pitchFamily="34" charset="0"/>
              </a:rPr>
              <a:t>R$ 5,00</a:t>
            </a:r>
          </a:p>
        </p:txBody>
      </p:sp>
    </p:spTree>
    <p:extLst>
      <p:ext uri="{BB962C8B-B14F-4D97-AF65-F5344CB8AC3E}">
        <p14:creationId xmlns:p14="http://schemas.microsoft.com/office/powerpoint/2010/main" val="12505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DDCA9DA-684B-4CF2-B958-1FFCAB281DBB}"/>
              </a:ext>
            </a:extLst>
          </p:cNvPr>
          <p:cNvSpPr/>
          <p:nvPr/>
        </p:nvSpPr>
        <p:spPr>
          <a:xfrm>
            <a:off x="495829" y="2167129"/>
            <a:ext cx="892519" cy="356589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2547DAA9-48FA-45BF-AED5-3BD2AF93C4B4}"/>
              </a:ext>
            </a:extLst>
          </p:cNvPr>
          <p:cNvSpPr txBox="1">
            <a:spLocks/>
          </p:cNvSpPr>
          <p:nvPr/>
        </p:nvSpPr>
        <p:spPr>
          <a:xfrm>
            <a:off x="221643" y="593975"/>
            <a:ext cx="8151462" cy="559415"/>
          </a:xfrm>
          <a:prstGeom prst="rect">
            <a:avLst/>
          </a:prstGeom>
        </p:spPr>
        <p:txBody>
          <a:bodyPr vert="horz" lIns="121137" tIns="60568" rIns="121137" bIns="6056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pt-BR" sz="4769" dirty="0">
                <a:solidFill>
                  <a:schemeClr val="tx1"/>
                </a:solidFill>
              </a:rPr>
              <a:t>tipos de </a:t>
            </a:r>
            <a:r>
              <a:rPr lang="pt-BR" sz="4769" dirty="0" err="1">
                <a:solidFill>
                  <a:schemeClr val="tx1"/>
                </a:solidFill>
              </a:rPr>
              <a:t>VELAs</a:t>
            </a:r>
            <a:endParaRPr lang="pt-BR" sz="4769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8905" y="1517832"/>
            <a:ext cx="3036140" cy="4211420"/>
            <a:chOff x="6729412" y="2048669"/>
            <a:chExt cx="2362200" cy="3276600"/>
          </a:xfrm>
        </p:grpSpPr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21732C34-5A5D-4AC7-B997-9D1B8881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62812" y="4029869"/>
              <a:ext cx="0" cy="1295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874084A7-2C6D-4A7E-816E-274AA18249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9412" y="4639469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67EAAC27-195C-41EF-9C39-C72A4BC55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8212" y="2048669"/>
              <a:ext cx="0" cy="3276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ector reto 61">
              <a:extLst>
                <a:ext uri="{FF2B5EF4-FFF2-40B4-BE49-F238E27FC236}">
                  <a16:creationId xmlns:a16="http://schemas.microsoft.com/office/drawing/2014/main" id="{880AA40F-4A25-41C2-B6B8-7F3F8281C4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4812" y="4639469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ítulo 3">
            <a:extLst>
              <a:ext uri="{FF2B5EF4-FFF2-40B4-BE49-F238E27FC236}">
                <a16:creationId xmlns:a16="http://schemas.microsoft.com/office/drawing/2014/main" id="{2547DAA9-48FA-45BF-AED5-3BD2AF93C4B4}"/>
              </a:ext>
            </a:extLst>
          </p:cNvPr>
          <p:cNvSpPr txBox="1">
            <a:spLocks/>
          </p:cNvSpPr>
          <p:nvPr/>
        </p:nvSpPr>
        <p:spPr>
          <a:xfrm>
            <a:off x="314748" y="6132036"/>
            <a:ext cx="1537788" cy="394600"/>
          </a:xfrm>
          <a:prstGeom prst="rect">
            <a:avLst/>
          </a:prstGeom>
        </p:spPr>
        <p:txBody>
          <a:bodyPr vert="horz" lIns="121137" tIns="60568" rIns="121137" bIns="6056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pt-BR" sz="2789" dirty="0">
                <a:solidFill>
                  <a:srgbClr val="FFFF00"/>
                </a:solidFill>
              </a:rPr>
              <a:t>elefante</a:t>
            </a:r>
            <a:r>
              <a:rPr lang="pt-BR" sz="2391" dirty="0">
                <a:solidFill>
                  <a:schemeClr val="tx1"/>
                </a:solidFill>
              </a:rPr>
              <a:t> </a:t>
            </a:r>
            <a:br>
              <a:rPr lang="pt-BR" sz="2391" dirty="0">
                <a:solidFill>
                  <a:schemeClr val="tx1"/>
                </a:solidFill>
              </a:rPr>
            </a:br>
            <a:endParaRPr lang="pt-BR" sz="2391" dirty="0">
              <a:solidFill>
                <a:schemeClr val="tx1"/>
              </a:solidFill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70EDA836-F4B2-4719-9FCE-D0136AA0D4D1}"/>
              </a:ext>
            </a:extLst>
          </p:cNvPr>
          <p:cNvSpPr txBox="1">
            <a:spLocks/>
          </p:cNvSpPr>
          <p:nvPr/>
        </p:nvSpPr>
        <p:spPr>
          <a:xfrm>
            <a:off x="1915591" y="6133118"/>
            <a:ext cx="1537788" cy="394600"/>
          </a:xfrm>
          <a:prstGeom prst="rect">
            <a:avLst/>
          </a:prstGeom>
        </p:spPr>
        <p:txBody>
          <a:bodyPr vert="horz" lIns="121137" tIns="60568" rIns="121137" bIns="6056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2789" dirty="0">
                <a:solidFill>
                  <a:srgbClr val="FFFF00"/>
                </a:solidFill>
              </a:rPr>
              <a:t>DOJI</a:t>
            </a:r>
            <a:r>
              <a:rPr lang="pt-BR" sz="2391" dirty="0">
                <a:solidFill>
                  <a:schemeClr val="tx1"/>
                </a:solidFill>
              </a:rPr>
              <a:t> </a:t>
            </a:r>
            <a:br>
              <a:rPr lang="pt-BR" sz="2391" dirty="0">
                <a:solidFill>
                  <a:schemeClr val="tx1"/>
                </a:solidFill>
              </a:rPr>
            </a:br>
            <a:endParaRPr lang="pt-BR" sz="2391" dirty="0">
              <a:solidFill>
                <a:schemeClr val="tx1"/>
              </a:solidFill>
            </a:endParaRP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8A785312-A957-4B35-A76A-6139B9EADBE6}"/>
              </a:ext>
            </a:extLst>
          </p:cNvPr>
          <p:cNvSpPr txBox="1">
            <a:spLocks/>
          </p:cNvSpPr>
          <p:nvPr/>
        </p:nvSpPr>
        <p:spPr>
          <a:xfrm>
            <a:off x="3580571" y="6133118"/>
            <a:ext cx="1537788" cy="394600"/>
          </a:xfrm>
          <a:prstGeom prst="rect">
            <a:avLst/>
          </a:prstGeom>
        </p:spPr>
        <p:txBody>
          <a:bodyPr vert="horz" lIns="121137" tIns="60568" rIns="121137" bIns="6056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pt-BR" sz="2789" dirty="0" err="1">
                <a:solidFill>
                  <a:srgbClr val="FFFF00"/>
                </a:solidFill>
              </a:rPr>
              <a:t>dragonfly</a:t>
            </a:r>
            <a:r>
              <a:rPr lang="pt-BR" sz="2391" dirty="0">
                <a:solidFill>
                  <a:srgbClr val="FFFF00"/>
                </a:solidFill>
              </a:rPr>
              <a:t> </a:t>
            </a:r>
            <a:br>
              <a:rPr lang="pt-BR" sz="2391" dirty="0">
                <a:solidFill>
                  <a:srgbClr val="FFFF00"/>
                </a:solidFill>
              </a:rPr>
            </a:br>
            <a:endParaRPr lang="pt-BR" sz="2391" dirty="0">
              <a:solidFill>
                <a:srgbClr val="FFFF0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8223F3B-75E3-4E9D-8954-D4FFBA73E73F}"/>
              </a:ext>
            </a:extLst>
          </p:cNvPr>
          <p:cNvSpPr/>
          <p:nvPr/>
        </p:nvSpPr>
        <p:spPr>
          <a:xfrm>
            <a:off x="5660797" y="3138831"/>
            <a:ext cx="892519" cy="259419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280C12E-9490-4C9E-B5DC-E2E60D51F35F}"/>
              </a:ext>
            </a:extLst>
          </p:cNvPr>
          <p:cNvSpPr/>
          <p:nvPr/>
        </p:nvSpPr>
        <p:spPr>
          <a:xfrm>
            <a:off x="7720148" y="3717672"/>
            <a:ext cx="892519" cy="2011580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92D562A-AFFA-4FD9-803E-55B9C8A4CEA9}"/>
              </a:ext>
            </a:extLst>
          </p:cNvPr>
          <p:cNvSpPr/>
          <p:nvPr/>
        </p:nvSpPr>
        <p:spPr>
          <a:xfrm>
            <a:off x="6716531" y="2167129"/>
            <a:ext cx="892519" cy="39460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D3171917-9C8E-4443-9DC1-5E5774E57D60}"/>
              </a:ext>
            </a:extLst>
          </p:cNvPr>
          <p:cNvSpPr txBox="1">
            <a:spLocks/>
          </p:cNvSpPr>
          <p:nvPr/>
        </p:nvSpPr>
        <p:spPr>
          <a:xfrm>
            <a:off x="6096000" y="6133118"/>
            <a:ext cx="2349259" cy="394600"/>
          </a:xfrm>
          <a:prstGeom prst="rect">
            <a:avLst/>
          </a:prstGeom>
        </p:spPr>
        <p:txBody>
          <a:bodyPr vert="horz" lIns="121137" tIns="60568" rIns="121137" bIns="6056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pt-BR" sz="2789" dirty="0">
                <a:solidFill>
                  <a:srgbClr val="FFFF00"/>
                </a:solidFill>
              </a:rPr>
              <a:t>Bebe abandonado</a:t>
            </a:r>
            <a:r>
              <a:rPr lang="pt-BR" sz="2391" dirty="0">
                <a:solidFill>
                  <a:srgbClr val="FFFF00"/>
                </a:solidFill>
              </a:rPr>
              <a:t> </a:t>
            </a:r>
            <a:br>
              <a:rPr lang="pt-BR" sz="2391" dirty="0">
                <a:solidFill>
                  <a:schemeClr val="tx1"/>
                </a:solidFill>
              </a:rPr>
            </a:br>
            <a:endParaRPr lang="pt-BR" sz="239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65E1DCC-1321-4791-B2C6-E8BFF471A424}"/>
              </a:ext>
            </a:extLst>
          </p:cNvPr>
          <p:cNvSpPr/>
          <p:nvPr/>
        </p:nvSpPr>
        <p:spPr>
          <a:xfrm>
            <a:off x="9217842" y="3598877"/>
            <a:ext cx="892519" cy="158047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2B59E2E-8697-4239-A75C-1F1F26F3420E}"/>
              </a:ext>
            </a:extLst>
          </p:cNvPr>
          <p:cNvSpPr/>
          <p:nvPr/>
        </p:nvSpPr>
        <p:spPr>
          <a:xfrm>
            <a:off x="11100473" y="3627616"/>
            <a:ext cx="892519" cy="1580473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9D01AB6-4085-4A46-AA63-16B0298A426D}"/>
              </a:ext>
            </a:extLst>
          </p:cNvPr>
          <p:cNvCxnSpPr/>
          <p:nvPr/>
        </p:nvCxnSpPr>
        <p:spPr>
          <a:xfrm flipV="1">
            <a:off x="6096000" y="2660658"/>
            <a:ext cx="0" cy="4781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955375D7-8F9A-45FF-B1CD-09366B64FFB4}"/>
              </a:ext>
            </a:extLst>
          </p:cNvPr>
          <p:cNvCxnSpPr/>
          <p:nvPr/>
        </p:nvCxnSpPr>
        <p:spPr>
          <a:xfrm flipV="1">
            <a:off x="6096000" y="5490165"/>
            <a:ext cx="0" cy="4781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C723F396-3785-4EBE-BE83-A7EEC3A9241E}"/>
              </a:ext>
            </a:extLst>
          </p:cNvPr>
          <p:cNvCxnSpPr/>
          <p:nvPr/>
        </p:nvCxnSpPr>
        <p:spPr>
          <a:xfrm flipV="1">
            <a:off x="8169479" y="3378887"/>
            <a:ext cx="0" cy="4781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53C630C3-089B-47F6-B471-DDE8BAAACDC2}"/>
              </a:ext>
            </a:extLst>
          </p:cNvPr>
          <p:cNvCxnSpPr/>
          <p:nvPr/>
        </p:nvCxnSpPr>
        <p:spPr>
          <a:xfrm flipV="1">
            <a:off x="8187655" y="5343309"/>
            <a:ext cx="0" cy="4781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45AEA390-7D7F-410F-B871-A422CD52BE3D}"/>
              </a:ext>
            </a:extLst>
          </p:cNvPr>
          <p:cNvCxnSpPr/>
          <p:nvPr/>
        </p:nvCxnSpPr>
        <p:spPr>
          <a:xfrm flipV="1">
            <a:off x="7155809" y="2421571"/>
            <a:ext cx="0" cy="478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7F69BE3-A4F8-4509-BF61-B2DCDDF65305}"/>
              </a:ext>
            </a:extLst>
          </p:cNvPr>
          <p:cNvCxnSpPr>
            <a:cxnSpLocks/>
          </p:cNvCxnSpPr>
          <p:nvPr/>
        </p:nvCxnSpPr>
        <p:spPr>
          <a:xfrm flipV="1">
            <a:off x="9665516" y="2296573"/>
            <a:ext cx="0" cy="3025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6BE97D25-2A1C-4F7E-91F0-C7614A451310}"/>
              </a:ext>
            </a:extLst>
          </p:cNvPr>
          <p:cNvCxnSpPr/>
          <p:nvPr/>
        </p:nvCxnSpPr>
        <p:spPr>
          <a:xfrm flipV="1">
            <a:off x="8593123" y="3836087"/>
            <a:ext cx="0" cy="4781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C127EC8-8C45-4571-BE40-13CFAB1695EC}"/>
              </a:ext>
            </a:extLst>
          </p:cNvPr>
          <p:cNvCxnSpPr/>
          <p:nvPr/>
        </p:nvCxnSpPr>
        <p:spPr>
          <a:xfrm flipV="1">
            <a:off x="7173985" y="1928042"/>
            <a:ext cx="0" cy="478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031D2AC4-EE0E-42AC-B31A-0DA8BB651DFA}"/>
              </a:ext>
            </a:extLst>
          </p:cNvPr>
          <p:cNvSpPr/>
          <p:nvPr/>
        </p:nvSpPr>
        <p:spPr>
          <a:xfrm>
            <a:off x="10207954" y="5487793"/>
            <a:ext cx="892519" cy="18113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ABC409DA-1104-4435-811A-CF8E5EABA61B}"/>
              </a:ext>
            </a:extLst>
          </p:cNvPr>
          <p:cNvCxnSpPr/>
          <p:nvPr/>
        </p:nvCxnSpPr>
        <p:spPr>
          <a:xfrm flipV="1">
            <a:off x="10662602" y="5321908"/>
            <a:ext cx="0" cy="4781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A5ED7E80-74AF-4E5D-94B4-DF8892E26AD7}"/>
              </a:ext>
            </a:extLst>
          </p:cNvPr>
          <p:cNvCxnSpPr>
            <a:cxnSpLocks/>
          </p:cNvCxnSpPr>
          <p:nvPr/>
        </p:nvCxnSpPr>
        <p:spPr>
          <a:xfrm flipV="1">
            <a:off x="11565103" y="3282414"/>
            <a:ext cx="0" cy="211591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ítulo 3">
            <a:extLst>
              <a:ext uri="{FF2B5EF4-FFF2-40B4-BE49-F238E27FC236}">
                <a16:creationId xmlns:a16="http://schemas.microsoft.com/office/drawing/2014/main" id="{FD038F3A-731A-4A70-8149-D3F5935CF777}"/>
              </a:ext>
            </a:extLst>
          </p:cNvPr>
          <p:cNvSpPr txBox="1">
            <a:spLocks/>
          </p:cNvSpPr>
          <p:nvPr/>
        </p:nvSpPr>
        <p:spPr>
          <a:xfrm>
            <a:off x="9665516" y="6132036"/>
            <a:ext cx="2349259" cy="394600"/>
          </a:xfrm>
          <a:prstGeom prst="rect">
            <a:avLst/>
          </a:prstGeom>
        </p:spPr>
        <p:txBody>
          <a:bodyPr vert="horz" lIns="121137" tIns="60568" rIns="121137" bIns="6056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pt-BR" sz="2789" dirty="0">
                <a:solidFill>
                  <a:srgbClr val="FFFF00"/>
                </a:solidFill>
              </a:rPr>
              <a:t>Estrela da manhã</a:t>
            </a:r>
            <a:r>
              <a:rPr lang="pt-BR" sz="2391" dirty="0">
                <a:solidFill>
                  <a:srgbClr val="FFFF00"/>
                </a:solidFill>
              </a:rPr>
              <a:t> </a:t>
            </a:r>
            <a:br>
              <a:rPr lang="pt-BR" sz="2391" dirty="0">
                <a:solidFill>
                  <a:schemeClr val="tx1"/>
                </a:solidFill>
              </a:rPr>
            </a:br>
            <a:endParaRPr lang="pt-BR" sz="239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6F42E379-271D-483F-99CD-ECE2F2C445F7}"/>
              </a:ext>
            </a:extLst>
          </p:cNvPr>
          <p:cNvSpPr txBox="1">
            <a:spLocks/>
          </p:cNvSpPr>
          <p:nvPr/>
        </p:nvSpPr>
        <p:spPr>
          <a:xfrm>
            <a:off x="221643" y="593975"/>
            <a:ext cx="8151462" cy="559415"/>
          </a:xfrm>
          <a:prstGeom prst="rect">
            <a:avLst/>
          </a:prstGeom>
        </p:spPr>
        <p:txBody>
          <a:bodyPr vert="horz" lIns="121137" tIns="60568" rIns="121137" bIns="6056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j-ea"/>
                <a:cs typeface="+mj-cs"/>
              </a:defRPr>
            </a:lvl1pPr>
          </a:lstStyle>
          <a:p>
            <a:r>
              <a:rPr lang="pt-BR" sz="4769" dirty="0">
                <a:solidFill>
                  <a:schemeClr val="tx1"/>
                </a:solidFill>
              </a:rPr>
              <a:t>INDICADORES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AAA26BD-4C8D-49E6-AF03-63C259F2C0C7}"/>
              </a:ext>
            </a:extLst>
          </p:cNvPr>
          <p:cNvSpPr/>
          <p:nvPr/>
        </p:nvSpPr>
        <p:spPr>
          <a:xfrm>
            <a:off x="1168537" y="2010206"/>
            <a:ext cx="98549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REFERÊNCIAS NO GRÁFICO QUE </a:t>
            </a:r>
          </a:p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AUXILIAM A</a:t>
            </a:r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TOMADA DE DECISÃO</a:t>
            </a:r>
          </a:p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POIS INDICAM UMA TENDÊNCIA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733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C543F61-43B0-431B-955D-1B95DDC40D38}"/>
              </a:ext>
            </a:extLst>
          </p:cNvPr>
          <p:cNvSpPr/>
          <p:nvPr/>
        </p:nvSpPr>
        <p:spPr>
          <a:xfrm>
            <a:off x="1897341" y="3030256"/>
            <a:ext cx="196380" cy="858082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147082A-1563-4618-BA96-AEEC1C17CE9E}"/>
              </a:ext>
            </a:extLst>
          </p:cNvPr>
          <p:cNvSpPr/>
          <p:nvPr/>
        </p:nvSpPr>
        <p:spPr>
          <a:xfrm>
            <a:off x="2290622" y="2669370"/>
            <a:ext cx="196380" cy="360886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7034625-7F76-4C86-A71E-FD41AF29B0BC}"/>
              </a:ext>
            </a:extLst>
          </p:cNvPr>
          <p:cNvSpPr/>
          <p:nvPr/>
        </p:nvSpPr>
        <p:spPr>
          <a:xfrm>
            <a:off x="2685327" y="2388398"/>
            <a:ext cx="170394" cy="559903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B95431D-0DC3-4D57-8AA9-902B93258D02}"/>
              </a:ext>
            </a:extLst>
          </p:cNvPr>
          <p:cNvSpPr/>
          <p:nvPr/>
        </p:nvSpPr>
        <p:spPr>
          <a:xfrm>
            <a:off x="3054046" y="2388398"/>
            <a:ext cx="196380" cy="85808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19B5B60-FAF8-430F-8351-B47C3F1F7151}"/>
              </a:ext>
            </a:extLst>
          </p:cNvPr>
          <p:cNvSpPr/>
          <p:nvPr/>
        </p:nvSpPr>
        <p:spPr>
          <a:xfrm>
            <a:off x="3421341" y="3346123"/>
            <a:ext cx="196380" cy="34566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95964BA-E2C0-4489-B71F-5C65605604AC}"/>
              </a:ext>
            </a:extLst>
          </p:cNvPr>
          <p:cNvSpPr/>
          <p:nvPr/>
        </p:nvSpPr>
        <p:spPr>
          <a:xfrm>
            <a:off x="4201855" y="3260993"/>
            <a:ext cx="196380" cy="46322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4EFEB0-309B-45EE-BE11-2178CCA43A47}"/>
              </a:ext>
            </a:extLst>
          </p:cNvPr>
          <p:cNvSpPr/>
          <p:nvPr/>
        </p:nvSpPr>
        <p:spPr>
          <a:xfrm>
            <a:off x="3811598" y="3691785"/>
            <a:ext cx="196380" cy="858082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C362124-16F6-4EAB-98D9-ED4752608707}"/>
              </a:ext>
            </a:extLst>
          </p:cNvPr>
          <p:cNvSpPr/>
          <p:nvPr/>
        </p:nvSpPr>
        <p:spPr>
          <a:xfrm>
            <a:off x="4532379" y="2797769"/>
            <a:ext cx="196380" cy="46322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7AD23F6-83E4-4F91-941E-26D19C897CE5}"/>
              </a:ext>
            </a:extLst>
          </p:cNvPr>
          <p:cNvSpPr/>
          <p:nvPr/>
        </p:nvSpPr>
        <p:spPr>
          <a:xfrm>
            <a:off x="4853019" y="2386589"/>
            <a:ext cx="196380" cy="46322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C934035-EA2A-4356-81E4-86B58BBBAFEC}"/>
              </a:ext>
            </a:extLst>
          </p:cNvPr>
          <p:cNvSpPr/>
          <p:nvPr/>
        </p:nvSpPr>
        <p:spPr>
          <a:xfrm>
            <a:off x="5586297" y="3058985"/>
            <a:ext cx="196380" cy="202008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CAEB505-11AA-46A0-8206-0382EC0EC3E8}"/>
              </a:ext>
            </a:extLst>
          </p:cNvPr>
          <p:cNvSpPr/>
          <p:nvPr/>
        </p:nvSpPr>
        <p:spPr>
          <a:xfrm>
            <a:off x="5237752" y="2616355"/>
            <a:ext cx="196380" cy="46322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BEDB303-3E24-4359-9758-051957071386}"/>
              </a:ext>
            </a:extLst>
          </p:cNvPr>
          <p:cNvSpPr/>
          <p:nvPr/>
        </p:nvSpPr>
        <p:spPr>
          <a:xfrm>
            <a:off x="6743236" y="3812100"/>
            <a:ext cx="196380" cy="28201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311FAB0-1AA5-410C-8158-0B75AD7C3F3A}"/>
              </a:ext>
            </a:extLst>
          </p:cNvPr>
          <p:cNvSpPr/>
          <p:nvPr/>
        </p:nvSpPr>
        <p:spPr>
          <a:xfrm>
            <a:off x="6420999" y="4094112"/>
            <a:ext cx="196380" cy="46322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4BBE075-58BB-44C0-8423-D6EAE58FC4E8}"/>
              </a:ext>
            </a:extLst>
          </p:cNvPr>
          <p:cNvSpPr/>
          <p:nvPr/>
        </p:nvSpPr>
        <p:spPr>
          <a:xfrm>
            <a:off x="7375433" y="2849813"/>
            <a:ext cx="196380" cy="46322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C3BE253-AB0B-4E15-B886-FDBE3D9A62AC}"/>
              </a:ext>
            </a:extLst>
          </p:cNvPr>
          <p:cNvSpPr/>
          <p:nvPr/>
        </p:nvSpPr>
        <p:spPr>
          <a:xfrm>
            <a:off x="7082364" y="3346123"/>
            <a:ext cx="196380" cy="46322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589AD67-62EE-4571-90C7-89F8819971BA}"/>
              </a:ext>
            </a:extLst>
          </p:cNvPr>
          <p:cNvSpPr/>
          <p:nvPr/>
        </p:nvSpPr>
        <p:spPr>
          <a:xfrm>
            <a:off x="5935034" y="3289161"/>
            <a:ext cx="251758" cy="126070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E969BB6-2302-49BC-93A1-E873D9BBCC2A}"/>
              </a:ext>
            </a:extLst>
          </p:cNvPr>
          <p:cNvSpPr/>
          <p:nvPr/>
        </p:nvSpPr>
        <p:spPr>
          <a:xfrm>
            <a:off x="7741479" y="2437758"/>
            <a:ext cx="196380" cy="46322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7A89065-AEC1-41E6-9552-1C9473CBB4E1}"/>
              </a:ext>
            </a:extLst>
          </p:cNvPr>
          <p:cNvSpPr/>
          <p:nvPr/>
        </p:nvSpPr>
        <p:spPr>
          <a:xfrm>
            <a:off x="8107524" y="2485077"/>
            <a:ext cx="251757" cy="1471628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CC0584C-4353-49EE-A457-C12314A7EA78}"/>
              </a:ext>
            </a:extLst>
          </p:cNvPr>
          <p:cNvSpPr/>
          <p:nvPr/>
        </p:nvSpPr>
        <p:spPr>
          <a:xfrm>
            <a:off x="9760401" y="2437758"/>
            <a:ext cx="196380" cy="46322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CEF57D5-1CA7-42D5-BF26-8795DE9FDF6B}"/>
              </a:ext>
            </a:extLst>
          </p:cNvPr>
          <p:cNvSpPr/>
          <p:nvPr/>
        </p:nvSpPr>
        <p:spPr>
          <a:xfrm>
            <a:off x="8512497" y="3956705"/>
            <a:ext cx="196380" cy="46322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05646-1750-4E1F-8361-AB3107E22B76}"/>
              </a:ext>
            </a:extLst>
          </p:cNvPr>
          <p:cNvSpPr/>
          <p:nvPr/>
        </p:nvSpPr>
        <p:spPr>
          <a:xfrm>
            <a:off x="9292745" y="2616355"/>
            <a:ext cx="234443" cy="1477757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C39DD64-AF29-4724-8097-EB7B06045AD5}"/>
              </a:ext>
            </a:extLst>
          </p:cNvPr>
          <p:cNvSpPr/>
          <p:nvPr/>
        </p:nvSpPr>
        <p:spPr>
          <a:xfrm>
            <a:off x="8932210" y="4094112"/>
            <a:ext cx="196380" cy="463224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EF12DC2A-A33E-4904-8752-333CB3AE8BD4}"/>
              </a:ext>
            </a:extLst>
          </p:cNvPr>
          <p:cNvCxnSpPr/>
          <p:nvPr/>
        </p:nvCxnSpPr>
        <p:spPr>
          <a:xfrm>
            <a:off x="626866" y="2352405"/>
            <a:ext cx="108617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430D872-E775-4967-9B3C-D9BA377A6081}"/>
              </a:ext>
            </a:extLst>
          </p:cNvPr>
          <p:cNvCxnSpPr/>
          <p:nvPr/>
        </p:nvCxnSpPr>
        <p:spPr>
          <a:xfrm>
            <a:off x="659622" y="4557336"/>
            <a:ext cx="108617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7C7D475C-E09B-4F4E-902A-BF8C91334CD3}"/>
              </a:ext>
            </a:extLst>
          </p:cNvPr>
          <p:cNvSpPr/>
          <p:nvPr/>
        </p:nvSpPr>
        <p:spPr>
          <a:xfrm>
            <a:off x="5943149" y="5399057"/>
            <a:ext cx="2864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SUPORTE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F87E6ECA-95F3-4548-B4BC-7DADDD7F9C9D}"/>
              </a:ext>
            </a:extLst>
          </p:cNvPr>
          <p:cNvSpPr/>
          <p:nvPr/>
        </p:nvSpPr>
        <p:spPr>
          <a:xfrm>
            <a:off x="3545678" y="591551"/>
            <a:ext cx="3846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RESISTÊNCIA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AC043972-5259-4536-9109-9617C70C32C8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5469121" y="1514881"/>
            <a:ext cx="313556" cy="7163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A54BB9CE-3C29-4F31-9EF4-FB5EC51551FA}"/>
              </a:ext>
            </a:extLst>
          </p:cNvPr>
          <p:cNvCxnSpPr>
            <a:cxnSpLocks/>
          </p:cNvCxnSpPr>
          <p:nvPr/>
        </p:nvCxnSpPr>
        <p:spPr>
          <a:xfrm flipH="1" flipV="1">
            <a:off x="7018615" y="4885019"/>
            <a:ext cx="240938" cy="5333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6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C362124-16F6-4EAB-98D9-ED4752608707}"/>
              </a:ext>
            </a:extLst>
          </p:cNvPr>
          <p:cNvSpPr/>
          <p:nvPr/>
        </p:nvSpPr>
        <p:spPr>
          <a:xfrm>
            <a:off x="1160529" y="4042371"/>
            <a:ext cx="196380" cy="46322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89" dirty="0"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EF12DC2A-A33E-4904-8752-333CB3AE8BD4}"/>
              </a:ext>
            </a:extLst>
          </p:cNvPr>
          <p:cNvCxnSpPr/>
          <p:nvPr/>
        </p:nvCxnSpPr>
        <p:spPr>
          <a:xfrm>
            <a:off x="626866" y="2352405"/>
            <a:ext cx="108617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430D872-E775-4967-9B3C-D9BA377A6081}"/>
              </a:ext>
            </a:extLst>
          </p:cNvPr>
          <p:cNvCxnSpPr/>
          <p:nvPr/>
        </p:nvCxnSpPr>
        <p:spPr>
          <a:xfrm>
            <a:off x="659622" y="4557336"/>
            <a:ext cx="108617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110_TF22566005_Win32" id="{1FE15E78-71C6-4ADF-885B-997C2E84CB56}" vid="{D5F81D91-54CE-45CD-A8B2-CD19AFE3591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futurístico</Template>
  <TotalTime>133</TotalTime>
  <Words>195</Words>
  <Application>Microsoft Office PowerPoint</Application>
  <PresentationFormat>Widescreen</PresentationFormat>
  <Paragraphs>73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Bebas Neue</vt:lpstr>
      <vt:lpstr>Calibri</vt:lpstr>
      <vt:lpstr>Calibri Light</vt:lpstr>
      <vt:lpstr>Impact</vt:lpstr>
      <vt:lpstr>Wingdings</vt:lpstr>
      <vt:lpstr>Celestial</vt:lpstr>
      <vt:lpstr>Swing trade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Swing trade</dc:title>
  <dc:creator>Klaudia Moretta</dc:creator>
  <cp:lastModifiedBy>Klaudia Moretta</cp:lastModifiedBy>
  <cp:revision>6</cp:revision>
  <dcterms:created xsi:type="dcterms:W3CDTF">2021-09-18T14:39:42Z</dcterms:created>
  <dcterms:modified xsi:type="dcterms:W3CDTF">2021-09-22T15:13:11Z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