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8" r:id="rId2"/>
    <p:sldId id="329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8" r:id="rId12"/>
    <p:sldId id="349" r:id="rId13"/>
    <p:sldId id="350" r:id="rId14"/>
    <p:sldId id="351" r:id="rId15"/>
    <p:sldId id="352" r:id="rId16"/>
    <p:sldId id="357" r:id="rId17"/>
    <p:sldId id="358" r:id="rId18"/>
    <p:sldId id="356" r:id="rId19"/>
    <p:sldId id="359" r:id="rId20"/>
    <p:sldId id="363" r:id="rId21"/>
    <p:sldId id="361" r:id="rId22"/>
  </p:sldIdLst>
  <p:sldSz cx="12188825" cy="6858000"/>
  <p:notesSz cx="6858000" cy="9144000"/>
  <p:custDataLst>
    <p:tags r:id="rId25"/>
  </p:custDataLst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29" autoAdjust="0"/>
  </p:normalViewPr>
  <p:slideViewPr>
    <p:cSldViewPr showGuides="1">
      <p:cViewPr varScale="1">
        <p:scale>
          <a:sx n="100" d="100"/>
          <a:sy n="100" d="100"/>
        </p:scale>
        <p:origin x="108" y="34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9BDAE4-9A39-4BA1-9136-D2EFA1E04D98}" type="datetime1">
              <a:rPr lang="pt-BR" smtClean="0"/>
              <a:t>22/09/2022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6ED614-FEEC-4ACC-BA12-4CAE9456AEEE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0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977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 dirty="0"/>
              <a:t>Editar Estilo de subtítulo mestre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3352B-A66E-4DA9-890F-A71DA03CAF6E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E561B8-657E-4CAA-85DE-F5D5A2AE0F99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0B1FBB-62EB-4EBC-95EC-32A604B06502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97A6DA-77BA-42A0-9F96-C5FB2CFAF732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AFF4F7-FDF9-49ED-BBC2-DD5F91A22FF2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B90986-5233-48D6-AF2D-E05A90D9196D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6CDF21-57C5-4942-9EB1-EA6CB7FE508C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049B9D-3914-498E-A5D3-34AAD8688D06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3E18F-760C-451C-8140-E9A2FE633674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19FE151-CBC1-41D7-BE96-907EAC15B4E9}" type="datetime1">
              <a:rPr lang="pt-BR" noProof="0" smtClean="0"/>
              <a:t>22/09/2022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investnews.com.br/comparador-fundo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investnews.com.br/comparador-fundo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Fundos de Investimentos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 err="1"/>
              <a:t>Luis</a:t>
            </a:r>
            <a:r>
              <a:rPr lang="pt-BR" dirty="0"/>
              <a:t> Rodrigues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FC71C-6C23-DFA3-131F-00CF7533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VERDE AM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2C35041-9390-DFE3-6A63-93BE8AEA0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4172" y="1844824"/>
            <a:ext cx="7596732" cy="45580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A8E70B0-1D36-F99F-06F6-BEB3668E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02" y="2924944"/>
            <a:ext cx="18954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7C92A-2C28-5C68-8CC8-0B0F2381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VERDE AM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FBF87BF-676F-DEA9-6E11-AE97F9E5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16" y="2627911"/>
            <a:ext cx="6018353" cy="238226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7312A362-31F0-41E1-6D23-79AB5C57A14B}"/>
              </a:ext>
            </a:extLst>
          </p:cNvPr>
          <p:cNvSpPr/>
          <p:nvPr/>
        </p:nvSpPr>
        <p:spPr>
          <a:xfrm rot="1193736">
            <a:off x="6415138" y="619030"/>
            <a:ext cx="5322291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Zé Cotinha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A9EAA07-7F20-1AB5-F249-33331E9F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747969"/>
            <a:ext cx="352460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0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17FCE-5207-D903-EE39-10FC197F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VERDE AM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F11EB0-86A9-6E4E-9025-1735B39EA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https://investnews.com.br/comparador-fundos/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id="{8362776A-1E58-2662-983D-4ED569405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2569208"/>
            <a:ext cx="4675201" cy="39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939426C-388F-D324-9F8A-0176650A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</p:spPr>
        <p:txBody>
          <a:bodyPr/>
          <a:lstStyle/>
          <a:p>
            <a:r>
              <a:rPr lang="pt-BR" dirty="0"/>
              <a:t>LIXOR BRIDGEWATER CORE GLOBAL MACRO ADVISORY FIC FIM IE</a:t>
            </a:r>
          </a:p>
        </p:txBody>
      </p:sp>
      <p:pic>
        <p:nvPicPr>
          <p:cNvPr id="7" name="Espaço Reservado para Conteúdo 6" descr="Interface gráfica do usuário, Aplicativo, Tabela, Word&#10;&#10;Descrição gerada automaticamente">
            <a:extLst>
              <a:ext uri="{FF2B5EF4-FFF2-40B4-BE49-F238E27FC236}">
                <a16:creationId xmlns:a16="http://schemas.microsoft.com/office/drawing/2014/main" id="{27200D5E-E754-9908-FCA8-B88662F32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534"/>
            <a:ext cx="12188825" cy="3350635"/>
          </a:xfrm>
        </p:spPr>
      </p:pic>
    </p:spTree>
    <p:extLst>
      <p:ext uri="{BB962C8B-B14F-4D97-AF65-F5344CB8AC3E}">
        <p14:creationId xmlns:p14="http://schemas.microsoft.com/office/powerpoint/2010/main" val="3536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CA0D4-C57F-8FB5-D3D3-5EBA3338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LIXOR BRIGDEWATER</a:t>
            </a:r>
          </a:p>
        </p:txBody>
      </p:sp>
      <p:pic>
        <p:nvPicPr>
          <p:cNvPr id="7" name="Espaço Reservado para Conteúdo 6" descr="Interface gráfica do usuário, Aplicativo, Tabela&#10;&#10;Descrição gerada automaticamente">
            <a:extLst>
              <a:ext uri="{FF2B5EF4-FFF2-40B4-BE49-F238E27FC236}">
                <a16:creationId xmlns:a16="http://schemas.microsoft.com/office/drawing/2014/main" id="{FEC2A592-20A0-B23D-5D26-DBD6CBFB9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" y="1932709"/>
            <a:ext cx="12247218" cy="3728539"/>
          </a:xfrm>
        </p:spPr>
      </p:pic>
    </p:spTree>
    <p:extLst>
      <p:ext uri="{BB962C8B-B14F-4D97-AF65-F5344CB8AC3E}">
        <p14:creationId xmlns:p14="http://schemas.microsoft.com/office/powerpoint/2010/main" val="36338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7C92A-2C28-5C68-8CC8-0B0F2381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LIXOR BRIDGEWATER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E4152B-405A-6B10-FA9B-F937D176D4E4}"/>
              </a:ext>
            </a:extLst>
          </p:cNvPr>
          <p:cNvSpPr/>
          <p:nvPr/>
        </p:nvSpPr>
        <p:spPr>
          <a:xfrm>
            <a:off x="3452016" y="3071641"/>
            <a:ext cx="2839625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2.200 Cotistas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80FF411-D5BB-DBDE-A059-26F1133C386F}"/>
              </a:ext>
            </a:extLst>
          </p:cNvPr>
          <p:cNvSpPr/>
          <p:nvPr/>
        </p:nvSpPr>
        <p:spPr>
          <a:xfrm>
            <a:off x="3005772" y="4149080"/>
            <a:ext cx="3732112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i="0" dirty="0">
                <a:solidFill>
                  <a:schemeClr val="bg1"/>
                </a:solidFill>
                <a:effectLst/>
                <a:latin typeface="+mj-lt"/>
              </a:rPr>
              <a:t>R$ 115.076.044,75</a:t>
            </a:r>
            <a:endParaRPr lang="pt-BR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4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CA0D4-C57F-8FB5-D3D3-5EBA3338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LIXOR BRIGDEWATER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0245B5-E11E-3080-A6B1-2D86E227C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2555DDF-3D37-DCFA-203A-DC162E1B82C4}"/>
              </a:ext>
            </a:extLst>
          </p:cNvPr>
          <p:cNvSpPr/>
          <p:nvPr/>
        </p:nvSpPr>
        <p:spPr>
          <a:xfrm>
            <a:off x="2133972" y="2348880"/>
            <a:ext cx="12618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9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300530C-4F1A-2DAF-888B-D34F930C7D69}"/>
              </a:ext>
            </a:extLst>
          </p:cNvPr>
          <p:cNvSpPr/>
          <p:nvPr/>
        </p:nvSpPr>
        <p:spPr>
          <a:xfrm>
            <a:off x="4603676" y="3068960"/>
            <a:ext cx="675659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Gestor pede 69 dias</a:t>
            </a:r>
          </a:p>
          <a:p>
            <a:pPr algn="ctr"/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ocultação para proteger </a:t>
            </a:r>
          </a:p>
          <a:p>
            <a:pPr algn="ctr"/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estratégia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3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7C92A-2C28-5C68-8CC8-0B0F2381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LIXOR BRIDGEWATER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E4152B-405A-6B10-FA9B-F937D176D4E4}"/>
              </a:ext>
            </a:extLst>
          </p:cNvPr>
          <p:cNvSpPr/>
          <p:nvPr/>
        </p:nvSpPr>
        <p:spPr>
          <a:xfrm>
            <a:off x="3452016" y="3071641"/>
            <a:ext cx="2839625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2.200 Cotistas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80FF411-D5BB-DBDE-A059-26F1133C386F}"/>
              </a:ext>
            </a:extLst>
          </p:cNvPr>
          <p:cNvSpPr/>
          <p:nvPr/>
        </p:nvSpPr>
        <p:spPr>
          <a:xfrm>
            <a:off x="3005772" y="4149080"/>
            <a:ext cx="3732112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i="0" dirty="0">
                <a:solidFill>
                  <a:schemeClr val="bg1"/>
                </a:solidFill>
                <a:effectLst/>
                <a:latin typeface="+mj-lt"/>
              </a:rPr>
              <a:t>R$ 115.076.044,75</a:t>
            </a:r>
            <a:endParaRPr lang="pt-BR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9D0883C-38E2-0C84-2F65-D2ECCD4348F5}"/>
              </a:ext>
            </a:extLst>
          </p:cNvPr>
          <p:cNvSpPr/>
          <p:nvPr/>
        </p:nvSpPr>
        <p:spPr>
          <a:xfrm rot="2124497">
            <a:off x="7840090" y="3437895"/>
            <a:ext cx="3200107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Abriu em 05/21</a:t>
            </a:r>
          </a:p>
        </p:txBody>
      </p:sp>
    </p:spTree>
    <p:extLst>
      <p:ext uri="{BB962C8B-B14F-4D97-AF65-F5344CB8AC3E}">
        <p14:creationId xmlns:p14="http://schemas.microsoft.com/office/powerpoint/2010/main" val="36617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17FCE-5207-D903-EE39-10FC197F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LIXOR BRIDGEWATER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F11EB0-86A9-6E4E-9025-1735B39EA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https://investnews.com.br/comparador-fundos/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 descr="Gráfico, Gráfico de linhas&#10;&#10;Descrição gerada automaticamente">
            <a:extLst>
              <a:ext uri="{FF2B5EF4-FFF2-40B4-BE49-F238E27FC236}">
                <a16:creationId xmlns:a16="http://schemas.microsoft.com/office/drawing/2014/main" id="{74FE4FEF-C435-53CE-3736-179DA4433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492896"/>
            <a:ext cx="5895008" cy="41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C4CFB-B79C-5322-8EFF-65286B6F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Fundos LR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31C06E-8F90-4125-1F3B-CC9ABEE59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SHARPE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282575" lvl="1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89FAF32-0FF6-1297-67F2-5682B791EE05}"/>
              </a:ext>
            </a:extLst>
          </p:cNvPr>
          <p:cNvSpPr/>
          <p:nvPr/>
        </p:nvSpPr>
        <p:spPr>
          <a:xfrm>
            <a:off x="4804269" y="1988767"/>
            <a:ext cx="32660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Relação </a:t>
            </a:r>
          </a:p>
          <a:p>
            <a:pPr algn="ctr"/>
            <a:endParaRPr lang="pt-B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Risco x Retorno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46BD986-BD83-B81B-26F4-C6EC88550303}"/>
              </a:ext>
            </a:extLst>
          </p:cNvPr>
          <p:cNvSpPr/>
          <p:nvPr/>
        </p:nvSpPr>
        <p:spPr>
          <a:xfrm>
            <a:off x="2782044" y="4414699"/>
            <a:ext cx="81102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F1 </a:t>
            </a:r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pt-BR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Rent</a:t>
            </a:r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20% Risco 20%</a:t>
            </a:r>
          </a:p>
          <a:p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F2  </a:t>
            </a:r>
            <a:r>
              <a:rPr lang="pt-BR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Rent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15% Risco 5%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7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Fundos de Investimentos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-BR" dirty="0"/>
              <a:t>VERDE AM ACENA ADV FIC</a:t>
            </a:r>
          </a:p>
          <a:p>
            <a:pPr lvl="2"/>
            <a:r>
              <a:rPr lang="pt-BR" dirty="0"/>
              <a:t>24.048.538/0001-34</a:t>
            </a:r>
          </a:p>
          <a:p>
            <a:pPr lvl="2"/>
            <a:r>
              <a:rPr lang="pt-BR" dirty="0"/>
              <a:t>Desde 2018</a:t>
            </a:r>
          </a:p>
          <a:p>
            <a:pPr lvl="2"/>
            <a:endParaRPr lang="pt-BR" dirty="0"/>
          </a:p>
          <a:p>
            <a:pPr marL="511175" lvl="2" indent="0">
              <a:buNone/>
            </a:pPr>
            <a:endParaRPr lang="pt-BR" dirty="0"/>
          </a:p>
          <a:p>
            <a:pPr rtl="0"/>
            <a:r>
              <a:rPr lang="pt-BR" dirty="0"/>
              <a:t>BRIDGEWATER CORE GLOBAL</a:t>
            </a:r>
          </a:p>
          <a:p>
            <a:pPr lvl="1"/>
            <a:r>
              <a:rPr lang="pt-BR" dirty="0"/>
              <a:t>40.753.313/0001-35</a:t>
            </a:r>
          </a:p>
          <a:p>
            <a:pPr lvl="1"/>
            <a:r>
              <a:rPr lang="pt-BR" dirty="0"/>
              <a:t>Desde 2021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C4CFB-B79C-5322-8EFF-65286B6F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Fundos LR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31C06E-8F90-4125-1F3B-CC9ABEE59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VERDE AM</a:t>
            </a:r>
          </a:p>
          <a:p>
            <a:pPr lvl="1"/>
            <a:r>
              <a:rPr lang="pt-BR" dirty="0"/>
              <a:t>0,29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r>
              <a:rPr lang="pt-BR" dirty="0"/>
              <a:t>LIXOR BRIG</a:t>
            </a:r>
          </a:p>
          <a:p>
            <a:pPr lvl="1"/>
            <a:r>
              <a:rPr lang="pt-BR" dirty="0"/>
              <a:t>0,23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282575" lvl="1" indent="0">
              <a:buNone/>
            </a:pPr>
            <a:endParaRPr lang="pt-BR" dirty="0"/>
          </a:p>
          <a:p>
            <a:pPr lvl="1"/>
            <a:endParaRPr lang="pt-BR" dirty="0"/>
          </a:p>
        </p:txBody>
      </p:sp>
      <p:pic>
        <p:nvPicPr>
          <p:cNvPr id="7" name="Imagem 6" descr="Bebê com a boca aberta&#10;&#10;Descrição gerada automaticamente com confiança média">
            <a:extLst>
              <a:ext uri="{FF2B5EF4-FFF2-40B4-BE49-F238E27FC236}">
                <a16:creationId xmlns:a16="http://schemas.microsoft.com/office/drawing/2014/main" id="{02FE1875-58FD-BDB3-734B-A1F4B244E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57" y="2852936"/>
            <a:ext cx="2208297" cy="150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C4CFB-B79C-5322-8EFF-65286B6F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Fundos LR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437A45-8DFC-03AD-E8BA-10FDEF73B839}"/>
              </a:ext>
            </a:extLst>
          </p:cNvPr>
          <p:cNvSpPr txBox="1"/>
          <p:nvPr/>
        </p:nvSpPr>
        <p:spPr>
          <a:xfrm>
            <a:off x="1773932" y="1981200"/>
            <a:ext cx="609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https://maisretorno.com/</a:t>
            </a:r>
          </a:p>
        </p:txBody>
      </p:sp>
      <p:pic>
        <p:nvPicPr>
          <p:cNvPr id="7" name="Imagem 6" descr="Uma imagem contendo bolo, doce, mesa, pedaço&#10;&#10;Descrição gerada automaticamente">
            <a:extLst>
              <a:ext uri="{FF2B5EF4-FFF2-40B4-BE49-F238E27FC236}">
                <a16:creationId xmlns:a16="http://schemas.microsoft.com/office/drawing/2014/main" id="{55551364-D041-FA84-4C96-C71CC5A8A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2361198"/>
            <a:ext cx="468107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53E9F46-AD9E-F8DD-2FEB-A89BA3E1A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5" y="332656"/>
            <a:ext cx="10814962" cy="5444113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FF61707F-FB1F-48A3-650B-A1941472B9C6}"/>
              </a:ext>
            </a:extLst>
          </p:cNvPr>
          <p:cNvSpPr/>
          <p:nvPr/>
        </p:nvSpPr>
        <p:spPr>
          <a:xfrm rot="927544">
            <a:off x="2297315" y="2911413"/>
            <a:ext cx="158417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8558D30-7A34-472D-C654-C24DDE30A0AA}"/>
              </a:ext>
            </a:extLst>
          </p:cNvPr>
          <p:cNvSpPr/>
          <p:nvPr/>
        </p:nvSpPr>
        <p:spPr>
          <a:xfrm rot="20767392">
            <a:off x="5878388" y="4941168"/>
            <a:ext cx="5766387" cy="92333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sistema.cvm.gov.br</a:t>
            </a:r>
            <a:endParaRPr lang="pt-B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21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8C395-F440-6C51-93F6-CFE5E70E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0D46B494-3E56-A89C-A26A-9A8E8FCC0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300989"/>
            <a:ext cx="10414892" cy="6557011"/>
          </a:xfr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C7EDC732-4EA9-33C2-4D71-50673AB4D662}"/>
              </a:ext>
            </a:extLst>
          </p:cNvPr>
          <p:cNvSpPr/>
          <p:nvPr/>
        </p:nvSpPr>
        <p:spPr>
          <a:xfrm rot="927544">
            <a:off x="4841748" y="2265466"/>
            <a:ext cx="158417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4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FBCAD-ABF7-6A5B-CA22-73B54839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0D5A93C-10F3-6434-2C9C-137614CCF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36" y="401491"/>
            <a:ext cx="10369152" cy="5502155"/>
          </a:xfr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0AB9A6D6-EA51-F908-70AF-BB6D33E57BEF}"/>
              </a:ext>
            </a:extLst>
          </p:cNvPr>
          <p:cNvSpPr/>
          <p:nvPr/>
        </p:nvSpPr>
        <p:spPr>
          <a:xfrm>
            <a:off x="981844" y="3068960"/>
            <a:ext cx="345638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E8C5E5-1512-ACA0-B2D0-633389FBADD2}"/>
              </a:ext>
            </a:extLst>
          </p:cNvPr>
          <p:cNvSpPr/>
          <p:nvPr/>
        </p:nvSpPr>
        <p:spPr>
          <a:xfrm>
            <a:off x="4438227" y="3058763"/>
            <a:ext cx="487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Nome do Fundo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DD05E9F-A18F-165C-0FA2-4C8190D98B78}"/>
              </a:ext>
            </a:extLst>
          </p:cNvPr>
          <p:cNvSpPr/>
          <p:nvPr/>
        </p:nvSpPr>
        <p:spPr>
          <a:xfrm>
            <a:off x="4581701" y="4217798"/>
            <a:ext cx="458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CNPJ do Fundo</a:t>
            </a:r>
          </a:p>
        </p:txBody>
      </p:sp>
    </p:spTree>
    <p:extLst>
      <p:ext uri="{BB962C8B-B14F-4D97-AF65-F5344CB8AC3E}">
        <p14:creationId xmlns:p14="http://schemas.microsoft.com/office/powerpoint/2010/main" val="28254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Aplicativo, Tabela, Word&#10;&#10;Descrição gerada automaticamente">
            <a:extLst>
              <a:ext uri="{FF2B5EF4-FFF2-40B4-BE49-F238E27FC236}">
                <a16:creationId xmlns:a16="http://schemas.microsoft.com/office/drawing/2014/main" id="{75C6D383-CF81-A3F1-6DF8-1F3DB4F17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" y="1988840"/>
            <a:ext cx="12057179" cy="3789040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939426C-388F-D324-9F8A-0176650A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</p:spPr>
        <p:txBody>
          <a:bodyPr/>
          <a:lstStyle/>
          <a:p>
            <a:r>
              <a:rPr lang="pt-BR" dirty="0"/>
              <a:t>VERDE AM SCENA ADVISORY FIC FIM</a:t>
            </a:r>
          </a:p>
        </p:txBody>
      </p:sp>
    </p:spTree>
    <p:extLst>
      <p:ext uri="{BB962C8B-B14F-4D97-AF65-F5344CB8AC3E}">
        <p14:creationId xmlns:p14="http://schemas.microsoft.com/office/powerpoint/2010/main" val="38137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CA0D4-C57F-8FB5-D3D3-5EBA3338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VERDE AM</a:t>
            </a:r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977B4414-7492-0E83-E781-3AE2D6E38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" y="2132856"/>
            <a:ext cx="11981575" cy="3528392"/>
          </a:xfrm>
        </p:spPr>
      </p:pic>
    </p:spTree>
    <p:extLst>
      <p:ext uri="{BB962C8B-B14F-4D97-AF65-F5344CB8AC3E}">
        <p14:creationId xmlns:p14="http://schemas.microsoft.com/office/powerpoint/2010/main" val="7535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7C92A-2C28-5C68-8CC8-0B0F2381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VERDE AM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BBD36AE-6F3F-BAFF-2192-2B00B7F4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2204864"/>
            <a:ext cx="7114649" cy="393226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1E4152B-405A-6B10-FA9B-F937D176D4E4}"/>
              </a:ext>
            </a:extLst>
          </p:cNvPr>
          <p:cNvSpPr/>
          <p:nvPr/>
        </p:nvSpPr>
        <p:spPr>
          <a:xfrm>
            <a:off x="8246610" y="4581128"/>
            <a:ext cx="308328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11.192 Cotistas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80FF411-D5BB-DBDE-A059-26F1133C386F}"/>
              </a:ext>
            </a:extLst>
          </p:cNvPr>
          <p:cNvSpPr/>
          <p:nvPr/>
        </p:nvSpPr>
        <p:spPr>
          <a:xfrm>
            <a:off x="7606580" y="5712634"/>
            <a:ext cx="4070345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i="0" dirty="0">
                <a:solidFill>
                  <a:schemeClr val="bg1"/>
                </a:solidFill>
                <a:effectLst/>
                <a:latin typeface="+mj-lt"/>
              </a:rPr>
              <a:t>R$ 1.092.063.446,61</a:t>
            </a:r>
            <a:endParaRPr lang="pt-BR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8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CF482-64EF-4FAD-B515-1244531D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VERDE AM</a:t>
            </a:r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6AF9236D-2B1B-7436-8007-238615950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2204864"/>
            <a:ext cx="10901383" cy="4068491"/>
          </a:xfrm>
        </p:spPr>
      </p:pic>
    </p:spTree>
    <p:extLst>
      <p:ext uri="{BB962C8B-B14F-4D97-AF65-F5344CB8AC3E}">
        <p14:creationId xmlns:p14="http://schemas.microsoft.com/office/powerpoint/2010/main" val="23830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ímbolos de Moeda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09_TF02895262.potx" id="{CB20A6FF-C920-4878-B305-EFDA9DB737C1}" vid="{0203E328-3FF2-466D-93D3-0E812F4885DB}"/>
    </a:ext>
  </a:extLst>
</a:theme>
</file>

<file path=ppt/theme/theme2.xml><?xml version="1.0" encoding="utf-8"?>
<a:theme xmlns:a="http://schemas.openxmlformats.org/drawingml/2006/main" name="Tema do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símbolos monetários (widescreen)</Template>
  <TotalTime>176</TotalTime>
  <Words>164</Words>
  <Application>Microsoft Office PowerPoint</Application>
  <PresentationFormat>Personalizar</PresentationFormat>
  <Paragraphs>64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Cambria</vt:lpstr>
      <vt:lpstr>Símbolos de Moeda 16:9</vt:lpstr>
      <vt:lpstr>Fundos de Investimentos</vt:lpstr>
      <vt:lpstr>Fundos de Investimentos</vt:lpstr>
      <vt:lpstr>Apresentação do PowerPoint</vt:lpstr>
      <vt:lpstr>Apresentação do PowerPoint</vt:lpstr>
      <vt:lpstr>Apresentação do PowerPoint</vt:lpstr>
      <vt:lpstr>VERDE AM SCENA ADVISORY FIC FIM</vt:lpstr>
      <vt:lpstr>VERDE AM</vt:lpstr>
      <vt:lpstr>VERDE AM</vt:lpstr>
      <vt:lpstr>VERDE AM</vt:lpstr>
      <vt:lpstr>VERDE AM</vt:lpstr>
      <vt:lpstr>VERDE AM</vt:lpstr>
      <vt:lpstr>VERDE AM</vt:lpstr>
      <vt:lpstr>LIXOR BRIDGEWATER CORE GLOBAL MACRO ADVISORY FIC FIM IE</vt:lpstr>
      <vt:lpstr>LIXOR BRIGDEWATER</vt:lpstr>
      <vt:lpstr>LIXOR BRIDGEWATER</vt:lpstr>
      <vt:lpstr>LIXOR BRIGDEWATER</vt:lpstr>
      <vt:lpstr>LIXOR BRIDGEWATER</vt:lpstr>
      <vt:lpstr>LIXOR BRIDGEWATER</vt:lpstr>
      <vt:lpstr>Fundos LR</vt:lpstr>
      <vt:lpstr>Fundos LR</vt:lpstr>
      <vt:lpstr>Fundos LR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Fundos de Investimentos</dc:title>
  <dc:creator>MARCELO moretta</dc:creator>
  <cp:lastModifiedBy>MARCELO moretta</cp:lastModifiedBy>
  <cp:revision>1</cp:revision>
  <dcterms:created xsi:type="dcterms:W3CDTF">2022-09-22T12:09:20Z</dcterms:created>
  <dcterms:modified xsi:type="dcterms:W3CDTF">2022-09-22T15:05:39Z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