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670" r:id="rId2"/>
    <p:sldId id="673" r:id="rId3"/>
    <p:sldId id="259" r:id="rId4"/>
    <p:sldId id="817" r:id="rId5"/>
    <p:sldId id="818" r:id="rId6"/>
    <p:sldId id="685" r:id="rId7"/>
    <p:sldId id="784" r:id="rId8"/>
    <p:sldId id="813" r:id="rId9"/>
    <p:sldId id="785" r:id="rId10"/>
    <p:sldId id="796" r:id="rId11"/>
    <p:sldId id="717" r:id="rId12"/>
    <p:sldId id="816" r:id="rId13"/>
    <p:sldId id="258" r:id="rId14"/>
    <p:sldId id="676" r:id="rId15"/>
    <p:sldId id="675" r:id="rId16"/>
    <p:sldId id="819" r:id="rId17"/>
    <p:sldId id="678" r:id="rId18"/>
    <p:sldId id="680" r:id="rId19"/>
    <p:sldId id="805" r:id="rId20"/>
    <p:sldId id="782" r:id="rId21"/>
    <p:sldId id="788" r:id="rId22"/>
    <p:sldId id="789" r:id="rId23"/>
    <p:sldId id="790" r:id="rId24"/>
    <p:sldId id="791" r:id="rId25"/>
    <p:sldId id="792" r:id="rId26"/>
    <p:sldId id="786" r:id="rId27"/>
    <p:sldId id="701" r:id="rId28"/>
    <p:sldId id="706" r:id="rId29"/>
    <p:sldId id="708" r:id="rId30"/>
    <p:sldId id="709" r:id="rId31"/>
    <p:sldId id="707" r:id="rId32"/>
    <p:sldId id="712" r:id="rId33"/>
    <p:sldId id="711" r:id="rId34"/>
    <p:sldId id="774" r:id="rId35"/>
    <p:sldId id="763" r:id="rId36"/>
    <p:sldId id="764" r:id="rId37"/>
    <p:sldId id="765" r:id="rId38"/>
    <p:sldId id="766" r:id="rId39"/>
    <p:sldId id="767" r:id="rId40"/>
    <p:sldId id="768" r:id="rId41"/>
    <p:sldId id="769" r:id="rId42"/>
    <p:sldId id="770" r:id="rId43"/>
    <p:sldId id="771" r:id="rId44"/>
    <p:sldId id="772" r:id="rId45"/>
    <p:sldId id="773" r:id="rId46"/>
    <p:sldId id="775" r:id="rId47"/>
    <p:sldId id="781" r:id="rId48"/>
    <p:sldId id="724" r:id="rId49"/>
    <p:sldId id="687" r:id="rId50"/>
    <p:sldId id="688" r:id="rId51"/>
    <p:sldId id="689" r:id="rId52"/>
    <p:sldId id="690" r:id="rId53"/>
    <p:sldId id="794" r:id="rId54"/>
    <p:sldId id="795" r:id="rId55"/>
    <p:sldId id="793" r:id="rId56"/>
    <p:sldId id="715" r:id="rId57"/>
    <p:sldId id="787" r:id="rId58"/>
    <p:sldId id="803" r:id="rId59"/>
    <p:sldId id="797" r:id="rId60"/>
    <p:sldId id="798" r:id="rId61"/>
    <p:sldId id="799" r:id="rId62"/>
    <p:sldId id="800" r:id="rId63"/>
    <p:sldId id="801" r:id="rId64"/>
    <p:sldId id="802" r:id="rId65"/>
    <p:sldId id="696" r:id="rId66"/>
    <p:sldId id="697" r:id="rId67"/>
    <p:sldId id="820" r:id="rId68"/>
    <p:sldId id="783" r:id="rId69"/>
    <p:sldId id="810" r:id="rId70"/>
    <p:sldId id="811" r:id="rId71"/>
    <p:sldId id="808" r:id="rId72"/>
    <p:sldId id="804" r:id="rId73"/>
    <p:sldId id="806" r:id="rId74"/>
    <p:sldId id="807" r:id="rId75"/>
    <p:sldId id="589" r:id="rId7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etta\Desktop\Planilha%20da%20Riquez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etta\Desktop\Planilha%20da%20Riquez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FATURAMENTO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strRef>
              <c:f>Plan1!$D$8:$D$19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Plan1!$E$8:$E$19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06-460D-9C71-8C92C77C8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2170704"/>
        <c:axId val="662166896"/>
      </c:lineChart>
      <c:catAx>
        <c:axId val="66217070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2166896"/>
        <c:crosses val="autoZero"/>
        <c:auto val="1"/>
        <c:lblAlgn val="ctr"/>
        <c:lblOffset val="100"/>
        <c:noMultiLvlLbl val="0"/>
      </c:catAx>
      <c:valAx>
        <c:axId val="66216689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217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FATURAMENTO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strRef>
              <c:f>Plan1!$K$8:$K$19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Plan1!$L$8:$L$19</c:f>
              <c:numCache>
                <c:formatCode>General</c:formatCode>
                <c:ptCount val="12"/>
                <c:pt idx="0">
                  <c:v>12</c:v>
                </c:pt>
                <c:pt idx="1">
                  <c:v>11</c:v>
                </c:pt>
                <c:pt idx="2">
                  <c:v>10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90-47B2-A7C5-7C14800FF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3588400"/>
        <c:axId val="903592752"/>
      </c:lineChart>
      <c:catAx>
        <c:axId val="9035884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03592752"/>
        <c:crosses val="autoZero"/>
        <c:auto val="1"/>
        <c:lblAlgn val="ctr"/>
        <c:lblOffset val="100"/>
        <c:noMultiLvlLbl val="0"/>
      </c:catAx>
      <c:valAx>
        <c:axId val="9035927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0358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BCE9-4B9D-96E9-1017FA176A9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BCE9-4B9D-96E9-1017FA176A99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5-BCE9-4B9D-96E9-1017FA176A99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7-BCE9-4B9D-96E9-1017FA176A99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9-BCE9-4B9D-96E9-1017FA176A99}"/>
              </c:ext>
            </c:extLst>
          </c:dPt>
          <c:dLbls>
            <c:dLbl>
              <c:idx val="0"/>
              <c:layout>
                <c:manualLayout>
                  <c:x val="-6.6226548646348596E-2"/>
                  <c:y val="0.15729796672146615"/>
                </c:manualLayout>
              </c:layout>
              <c:tx>
                <c:rich>
                  <a:bodyPr/>
                  <a:lstStyle/>
                  <a:p>
                    <a:fld id="{39800C0A-D9AD-44BF-B262-236C02AC4647}" type="VALUE">
                      <a:rPr lang="en-US" smtClean="0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CE9-4B9D-96E9-1017FA176A99}"/>
                </c:ext>
              </c:extLst>
            </c:dLbl>
            <c:dLbl>
              <c:idx val="1"/>
              <c:layout>
                <c:manualLayout>
                  <c:x val="-8.9746915526984467E-2"/>
                  <c:y val="-5.7420655735446066E-2"/>
                </c:manualLayout>
              </c:layout>
              <c:tx>
                <c:rich>
                  <a:bodyPr/>
                  <a:lstStyle/>
                  <a:p>
                    <a:fld id="{1819B851-8E43-4442-8DC3-5DC81C806F6E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E9-4B9D-96E9-1017FA176A99}"/>
                </c:ext>
              </c:extLst>
            </c:dLbl>
            <c:dLbl>
              <c:idx val="2"/>
              <c:layout>
                <c:manualLayout>
                  <c:x val="-5.0940404116233361E-4"/>
                  <c:y val="-0.195635816403310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CE9-4B9D-96E9-1017FA176A99}"/>
                </c:ext>
              </c:extLst>
            </c:dLbl>
            <c:dLbl>
              <c:idx val="3"/>
              <c:layout>
                <c:manualLayout>
                  <c:x val="9.112128232660581E-2"/>
                  <c:y val="-5.86030434100135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CE9-4B9D-96E9-1017FA176A99}"/>
                </c:ext>
              </c:extLst>
            </c:dLbl>
            <c:dLbl>
              <c:idx val="4"/>
              <c:layout>
                <c:manualLayout>
                  <c:x val="5.7514239950608566E-2"/>
                  <c:y val="0.14310931462665691"/>
                </c:manualLayout>
              </c:layout>
              <c:tx>
                <c:rich>
                  <a:bodyPr/>
                  <a:lstStyle/>
                  <a:p>
                    <a:fld id="{CD0DCF75-11D6-4A4D-BC24-8309FBCD1FFC}" type="VALUE">
                      <a:rPr lang="en-US" smtClean="0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CE9-4B9D-96E9-1017FA176A99}"/>
                </c:ext>
              </c:extLst>
            </c:dLbl>
            <c:spPr>
              <a:gradFill rotWithShape="1">
                <a:gsLst>
                  <a:gs pos="0">
                    <a:schemeClr val="dk1"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Plan1!$B$7:$B$11</c:f>
              <c:strCache>
                <c:ptCount val="5"/>
                <c:pt idx="0">
                  <c:v>ENERGIA</c:v>
                </c:pt>
                <c:pt idx="1">
                  <c:v>BANCOS</c:v>
                </c:pt>
                <c:pt idx="2">
                  <c:v>VAREJO</c:v>
                </c:pt>
                <c:pt idx="3">
                  <c:v>SIDERURGIA</c:v>
                </c:pt>
                <c:pt idx="4">
                  <c:v>MINERAÇÃO</c:v>
                </c:pt>
              </c:strCache>
            </c:strRef>
          </c:cat>
          <c:val>
            <c:numRef>
              <c:f>Plan1!$C$7:$C$11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E9-4B9D-96E9-1017FA176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25303180442325"/>
          <c:y val="0.87181502466535188"/>
          <c:w val="0.65846146080912671"/>
          <c:h val="5.96064902097369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6CAB-43B7-9659-ADBE0F9D510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6CAB-43B7-9659-ADBE0F9D510C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5-6CAB-43B7-9659-ADBE0F9D510C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7-6CAB-43B7-9659-ADBE0F9D510C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9-6CAB-43B7-9659-ADBE0F9D510C}"/>
              </c:ext>
            </c:extLst>
          </c:dPt>
          <c:dLbls>
            <c:dLbl>
              <c:idx val="0"/>
              <c:layout>
                <c:manualLayout>
                  <c:x val="-6.6226548646348596E-2"/>
                  <c:y val="0.1572979667214661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CAB-43B7-9659-ADBE0F9D510C}"/>
                </c:ext>
              </c:extLst>
            </c:dLbl>
            <c:dLbl>
              <c:idx val="1"/>
              <c:layout>
                <c:manualLayout>
                  <c:x val="-8.9746915526984467E-2"/>
                  <c:y val="-5.742065573544606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CAB-43B7-9659-ADBE0F9D510C}"/>
                </c:ext>
              </c:extLst>
            </c:dLbl>
            <c:dLbl>
              <c:idx val="2"/>
              <c:layout>
                <c:manualLayout>
                  <c:x val="-5.0940404116233361E-4"/>
                  <c:y val="-0.195635816403310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CAB-43B7-9659-ADBE0F9D510C}"/>
                </c:ext>
              </c:extLst>
            </c:dLbl>
            <c:dLbl>
              <c:idx val="3"/>
              <c:layout>
                <c:manualLayout>
                  <c:x val="9.112128232660581E-2"/>
                  <c:y val="-5.86030434100135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CAB-43B7-9659-ADBE0F9D510C}"/>
                </c:ext>
              </c:extLst>
            </c:dLbl>
            <c:dLbl>
              <c:idx val="4"/>
              <c:layout>
                <c:manualLayout>
                  <c:x val="5.7514239950608566E-2"/>
                  <c:y val="0.143109314626656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/>
                      <a:t>26%</a:t>
                    </a:r>
                  </a:p>
                </c:rich>
              </c:tx>
              <c:spPr>
                <a:gradFill rotWithShape="1">
                  <a:gsLst>
                    <a:gs pos="0">
                      <a:schemeClr val="dk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dk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dk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CAB-43B7-9659-ADBE0F9D510C}"/>
                </c:ext>
              </c:extLst>
            </c:dLbl>
            <c:spPr>
              <a:gradFill rotWithShape="1">
                <a:gsLst>
                  <a:gs pos="0">
                    <a:schemeClr val="dk1"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Plan1!$B$7:$B$11</c:f>
              <c:strCache>
                <c:ptCount val="5"/>
                <c:pt idx="0">
                  <c:v>ENERGIA</c:v>
                </c:pt>
                <c:pt idx="1">
                  <c:v>BANCOS</c:v>
                </c:pt>
                <c:pt idx="2">
                  <c:v>VAREJO</c:v>
                </c:pt>
                <c:pt idx="3">
                  <c:v>SIDERURGIA</c:v>
                </c:pt>
                <c:pt idx="4">
                  <c:v>MINERAÇÃO</c:v>
                </c:pt>
              </c:strCache>
            </c:strRef>
          </c:cat>
          <c:val>
            <c:numRef>
              <c:f>Plan1!$C$7:$C$11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CAB-43B7-9659-ADBE0F9D5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BCE9-4B9D-96E9-1017FA176A9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BCE9-4B9D-96E9-1017FA176A99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5-BCE9-4B9D-96E9-1017FA176A99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7-BCE9-4B9D-96E9-1017FA176A99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9-BCE9-4B9D-96E9-1017FA176A99}"/>
              </c:ext>
            </c:extLst>
          </c:dPt>
          <c:dLbls>
            <c:dLbl>
              <c:idx val="0"/>
              <c:layout>
                <c:manualLayout>
                  <c:x val="-6.6226548646348596E-2"/>
                  <c:y val="0.15729796672146615"/>
                </c:manualLayout>
              </c:layout>
              <c:tx>
                <c:rich>
                  <a:bodyPr/>
                  <a:lstStyle/>
                  <a:p>
                    <a:fld id="{39800C0A-D9AD-44BF-B262-236C02AC4647}" type="VALUE">
                      <a:rPr lang="en-US" smtClean="0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CE9-4B9D-96E9-1017FA176A99}"/>
                </c:ext>
              </c:extLst>
            </c:dLbl>
            <c:dLbl>
              <c:idx val="1"/>
              <c:layout>
                <c:manualLayout>
                  <c:x val="-8.9746915526984467E-2"/>
                  <c:y val="-5.7420655735446066E-2"/>
                </c:manualLayout>
              </c:layout>
              <c:tx>
                <c:rich>
                  <a:bodyPr/>
                  <a:lstStyle/>
                  <a:p>
                    <a:fld id="{1819B851-8E43-4442-8DC3-5DC81C806F6E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E9-4B9D-96E9-1017FA176A99}"/>
                </c:ext>
              </c:extLst>
            </c:dLbl>
            <c:dLbl>
              <c:idx val="2"/>
              <c:layout>
                <c:manualLayout>
                  <c:x val="-5.0940404116233361E-4"/>
                  <c:y val="-0.195635816403310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CE9-4B9D-96E9-1017FA176A99}"/>
                </c:ext>
              </c:extLst>
            </c:dLbl>
            <c:dLbl>
              <c:idx val="3"/>
              <c:layout>
                <c:manualLayout>
                  <c:x val="9.112128232660581E-2"/>
                  <c:y val="-5.86030434100135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CE9-4B9D-96E9-1017FA176A99}"/>
                </c:ext>
              </c:extLst>
            </c:dLbl>
            <c:dLbl>
              <c:idx val="4"/>
              <c:layout>
                <c:manualLayout>
                  <c:x val="5.7514239950608566E-2"/>
                  <c:y val="0.14310931462665691"/>
                </c:manualLayout>
              </c:layout>
              <c:tx>
                <c:rich>
                  <a:bodyPr/>
                  <a:lstStyle/>
                  <a:p>
                    <a:fld id="{CD0DCF75-11D6-4A4D-BC24-8309FBCD1FFC}" type="VALUE">
                      <a:rPr lang="en-US" smtClean="0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CE9-4B9D-96E9-1017FA176A99}"/>
                </c:ext>
              </c:extLst>
            </c:dLbl>
            <c:spPr>
              <a:gradFill rotWithShape="1">
                <a:gsLst>
                  <a:gs pos="0">
                    <a:schemeClr val="dk1"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Plan1!$B$7:$B$11</c:f>
              <c:strCache>
                <c:ptCount val="5"/>
                <c:pt idx="0">
                  <c:v>ENERGIA</c:v>
                </c:pt>
                <c:pt idx="1">
                  <c:v>BANCOS</c:v>
                </c:pt>
                <c:pt idx="2">
                  <c:v>VAREJO</c:v>
                </c:pt>
                <c:pt idx="3">
                  <c:v>SIDERURGIA</c:v>
                </c:pt>
                <c:pt idx="4">
                  <c:v>MINERAÇÃO</c:v>
                </c:pt>
              </c:strCache>
            </c:strRef>
          </c:cat>
          <c:val>
            <c:numRef>
              <c:f>Plan1!$C$7:$C$11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E9-4B9D-96E9-1017FA176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25303180442325"/>
          <c:y val="0.87181502466535188"/>
          <c:w val="0.65846146080912671"/>
          <c:h val="5.96064902097369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25303180442325"/>
          <c:y val="0.87181502466535188"/>
          <c:w val="0.65846146080912671"/>
          <c:h val="5.96064902097369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25303180442325"/>
          <c:y val="0.87181502466535188"/>
          <c:w val="0.65846146080912671"/>
          <c:h val="5.96064902097369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0.67471</cdr:x>
      <cdr:y>0.55143</cdr:y>
    </cdr:from>
    <cdr:to>
      <cdr:x>0.98561</cdr:x>
      <cdr:y>0.76347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7378880" y="2961426"/>
          <a:ext cx="3400022" cy="1138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800" b="1" dirty="0"/>
            <a:t>REEQUILIBRAR</a:t>
          </a:r>
        </a:p>
        <a:p xmlns:a="http://schemas.openxmlformats.org/drawingml/2006/main">
          <a:pPr algn="ctr"/>
          <a:r>
            <a:rPr lang="pt-BR" sz="2000" b="1" dirty="0">
              <a:solidFill>
                <a:srgbClr val="FFC000"/>
              </a:solidFill>
            </a:rPr>
            <a:t>| Novos aportes |</a:t>
          </a:r>
        </a:p>
        <a:p xmlns:a="http://schemas.openxmlformats.org/drawingml/2006/main">
          <a:pPr algn="ctr"/>
          <a:r>
            <a:rPr lang="pt-BR" sz="2000" b="1" dirty="0">
              <a:solidFill>
                <a:srgbClr val="FFC000"/>
              </a:solidFill>
            </a:rPr>
            <a:t>|Vender lucro |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0.06432</cdr:x>
      <cdr:y>0.04323</cdr:y>
    </cdr:from>
    <cdr:to>
      <cdr:x>0.23935</cdr:x>
      <cdr:y>0.17786</cdr:y>
    </cdr:to>
    <cdr:sp macro="" textlink="">
      <cdr:nvSpPr>
        <cdr:cNvPr id="3" name="Retângulo 2">
          <a:extLst xmlns:a="http://schemas.openxmlformats.org/drawingml/2006/main">
            <a:ext uri="{FF2B5EF4-FFF2-40B4-BE49-F238E27FC236}">
              <a16:creationId xmlns:a16="http://schemas.microsoft.com/office/drawing/2014/main" id="{7B50E1C6-59E4-A36F-04AF-504376179345}"/>
            </a:ext>
          </a:extLst>
        </cdr:cNvPr>
        <cdr:cNvSpPr/>
      </cdr:nvSpPr>
      <cdr:spPr>
        <a:xfrm xmlns:a="http://schemas.openxmlformats.org/drawingml/2006/main">
          <a:off x="784211" y="296460"/>
          <a:ext cx="2133919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pt-BR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rPr>
            <a:t>Banco</a:t>
          </a:r>
          <a:r>
            <a: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</a:p>
      </cdr:txBody>
    </cdr:sp>
  </cdr:relSizeAnchor>
  <cdr:relSizeAnchor xmlns:cdr="http://schemas.openxmlformats.org/drawingml/2006/chartDrawing">
    <cdr:from>
      <cdr:x>0.17957</cdr:x>
      <cdr:y>0.19034</cdr:y>
    </cdr:from>
    <cdr:to>
      <cdr:x>0.82043</cdr:x>
      <cdr:y>0.80966</cdr:y>
    </cdr:to>
    <cdr:sp macro="" textlink="">
      <cdr:nvSpPr>
        <cdr:cNvPr id="4" name="Retângulo 3">
          <a:extLst xmlns:a="http://schemas.openxmlformats.org/drawingml/2006/main">
            <a:ext uri="{FF2B5EF4-FFF2-40B4-BE49-F238E27FC236}">
              <a16:creationId xmlns:a16="http://schemas.microsoft.com/office/drawing/2014/main" id="{7552DC35-7158-0828-4A18-15639F4CE3F2}"/>
            </a:ext>
          </a:extLst>
        </cdr:cNvPr>
        <cdr:cNvSpPr/>
      </cdr:nvSpPr>
      <cdr:spPr>
        <a:xfrm xmlns:a="http://schemas.openxmlformats.org/drawingml/2006/main">
          <a:off x="2189322" y="1305341"/>
          <a:ext cx="7813356" cy="42473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pt-BR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rPr>
            <a:t>BBDC4 –  50 </a:t>
          </a:r>
          <a:r>
            <a:rPr lang="pt-BR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  <a:sym typeface="Wingdings" panose="05000000000000000000" pitchFamily="2" charset="2"/>
            </a:rPr>
            <a:t> R$ 5.467,09</a:t>
          </a:r>
        </a:p>
        <a:p xmlns:a="http://schemas.openxmlformats.org/drawingml/2006/main">
          <a:pPr algn="ctr"/>
          <a:endParaRPr lang="pt-BR" sz="5400" b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Impact" panose="020B0806030902050204" pitchFamily="34" charset="0"/>
          </a:endParaRPr>
        </a:p>
        <a:p xmlns:a="http://schemas.openxmlformats.org/drawingml/2006/main">
          <a:pPr algn="ctr"/>
          <a:r>
            <a:rPr lang="pt-BR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rPr>
            <a:t>BBAS3 – 200 </a:t>
          </a:r>
          <a:r>
            <a:rPr lang="pt-BR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  <a:sym typeface="Wingdings" panose="05000000000000000000" pitchFamily="2" charset="2"/>
            </a:rPr>
            <a:t> R$ 5.400,78</a:t>
          </a:r>
        </a:p>
        <a:p xmlns:a="http://schemas.openxmlformats.org/drawingml/2006/main">
          <a:pPr algn="ctr"/>
          <a:endParaRPr lang="pt-BR" sz="540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Impact" panose="020B0806030902050204" pitchFamily="34" charset="0"/>
          </a:endParaRPr>
        </a:p>
        <a:p xmlns:a="http://schemas.openxmlformats.org/drawingml/2006/main">
          <a:pPr algn="ctr"/>
          <a:r>
            <a:rPr lang="pt-BR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rPr>
            <a:t>ABCB4- 500 </a:t>
          </a:r>
          <a:r>
            <a:rPr lang="pt-BR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  <a:sym typeface="Wingdings" panose="05000000000000000000" pitchFamily="2" charset="2"/>
            </a:rPr>
            <a:t> R$ 3.245,90</a:t>
          </a:r>
          <a:endParaRPr lang="pt-BR" sz="5400" b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Impact" panose="020B080603090205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A95FD-1FEF-403E-8EEA-00ADFE7C4339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5FB15-2324-41AD-B16F-966AD9F5E9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37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>
            <a:extLst>
              <a:ext uri="{FF2B5EF4-FFF2-40B4-BE49-F238E27FC236}">
                <a16:creationId xmlns:a16="http://schemas.microsoft.com/office/drawing/2014/main" id="{92EA9360-585E-4EF6-8334-D2D4EA10E8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0663" y="725488"/>
            <a:ext cx="6437312" cy="36210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>
            <a:extLst>
              <a:ext uri="{FF2B5EF4-FFF2-40B4-BE49-F238E27FC236}">
                <a16:creationId xmlns:a16="http://schemas.microsoft.com/office/drawing/2014/main" id="{37D194D1-C41E-4E76-9DBA-5C8716FB5E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ea typeface="ＭＳ Ｐゴシック" panose="020B0600070205080204" pitchFamily="34" charset="-128"/>
            </a:endParaRPr>
          </a:p>
        </p:txBody>
      </p:sp>
      <p:sp>
        <p:nvSpPr>
          <p:cNvPr id="12292" name="Espaço Reservado para Número de Slide 3">
            <a:extLst>
              <a:ext uri="{FF2B5EF4-FFF2-40B4-BE49-F238E27FC236}">
                <a16:creationId xmlns:a16="http://schemas.microsoft.com/office/drawing/2014/main" id="{B7B4FDCC-CFA2-4388-BB42-96393C1ED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73017F-6A2C-4C0D-B864-EE697AAA0A6F}" type="slidenum">
              <a:rPr lang="pt-BR" altLang="pt-BR" sz="1200" smtClean="0"/>
              <a:pPr/>
              <a:t>6</a:t>
            </a:fld>
            <a:endParaRPr lang="pt-B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D24AE-8B28-4244-97B7-482E1AD6A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060A60-CC11-45AB-A7A5-A09389D5A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213781-4C4B-44DB-8AED-AE125C41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9E035B-7294-407B-B9C2-F616AA34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4B4569-7887-4708-AE64-3AB29B57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70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75AEC-12BE-4CEA-9D12-32BC49F2E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2007B1-BAF2-4032-BDCE-0E17BE34A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327641-EA26-4F36-AD4C-EE0FA7F9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81FDC4-A51D-48E8-BD6A-9925D389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A7009-2515-4C11-AF56-F314FFB0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31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846EA4-49BD-4F63-814E-79C98AEFE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4A9255-55CA-48B0-93F9-6034492A1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C0D045-F6DC-4FE8-A536-A5DE514BA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2ED671-FC6A-42E7-BB18-D5BAEE8B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D1E276-92AB-4414-A12E-120C625A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49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93C905-3C22-4AC6-A5B4-4C5781EAF477}" type="datetime1">
              <a:rPr lang="pt-BR"/>
              <a:pPr>
                <a:defRPr/>
              </a:pPr>
              <a:t>11/04/2024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639576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504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00353291"/>
      </p:ext>
    </p:extLst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CE9D5-5971-4CA3-853C-CC987361F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D8C28C-DCC1-4655-B7E0-00A3B03BD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C7058D-29FD-4EC3-90EA-9AB2CB97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45B281-9BF9-42B6-9B46-441B941A0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06C84F-86DF-4D91-9FCB-7C98CDDA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40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96225-FB28-4DB8-8208-E0132524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6C08C1-C807-4622-897A-8F302F35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23E1CB-E8CF-4BB3-9119-D830BFC8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EE408B-D1CA-4C12-9558-D3DA115E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849BFD-7B11-42F8-AD44-F9E95A7A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88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F037E-4FC4-4CEC-979E-54ACD8EE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7076A6-0C3B-45F9-8737-A7CAB653B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EB149D-FD98-466E-95B0-BE514A63B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904146-D628-46BA-B613-D9041A06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A8D8DD-4CEA-4B2C-A5D3-61D9D4BA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A7746D-C117-4178-8477-BEA8A438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4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39F91-1FF8-4D3C-9F6B-EB0E18FB8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0872F5-361D-48C1-ADD7-1662E88E9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5E2FA8-CBF3-4845-82CA-984E3B3AD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9DEFC18-C614-407D-99AE-F1225FF25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79EA15-7231-4892-A095-D56D07A95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AC36BA8-D9CA-4DB1-8763-8191D9C75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DB8C3B6-0874-4A50-B249-0983C4A1B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AFB8F1C-58DC-485D-BA7E-9424B2272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4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97446-49DD-482C-9097-989EEAC8A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471E2B3-16AC-4B40-83A7-1FA122E1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E715DC3-2A72-4238-A048-C6CE0685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FF7B36D-B0D5-460D-BA45-8D5F5DFB3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96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0F82350-23EE-4C1E-AC53-4F33EB07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E137F7D-6FF4-49C2-B0A1-EADCEA25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D2D5F4-3224-4CC7-BBD9-86F637A5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38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90C7C-DEE1-4909-8E0D-5572E7C4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5E3D27-CA70-4BF2-99B0-0BDB7EF35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4A4D9A-15F2-4816-9C5D-0E8A9678F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3B6121-DDF4-4B88-82DF-395004F3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A967CA-2E7D-48E4-BDB7-26F24622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DF5EF5-C678-48FA-8E16-33F84728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42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F9502-0CC3-4D0C-9136-E806658B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8739E85-1989-41AA-84B9-AA87943C0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9C7CF4-F30C-4F53-B771-CB99B3126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398FED-1F8D-4674-B4B5-541544E7E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A22D55-21BE-43F7-9AFD-A7C10166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4F9AA8-9676-4D6D-926C-C87CAEDC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10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956F53D-6DAD-4FF9-9AC2-427B57A8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2F6944-DB87-43E0-879A-DA65E6906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63C05-FBC9-46BA-8D19-E3007B5E5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4499C-0954-44A3-8763-7AF47E068BD0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89904C-5442-4064-9193-D97F1EF72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2C75A5-B881-4EA7-8EC2-62821FFCC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CFC58-2437-4C49-B2B5-5EA847607D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40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8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2FFC113-C7F7-4C54-B01D-82876D852B51}"/>
              </a:ext>
            </a:extLst>
          </p:cNvPr>
          <p:cNvSpPr txBox="1">
            <a:spLocks/>
          </p:cNvSpPr>
          <p:nvPr/>
        </p:nvSpPr>
        <p:spPr>
          <a:xfrm>
            <a:off x="8842248" y="1481328"/>
            <a:ext cx="2926080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  <a:latin typeface="Impact" panose="020B0806030902050204" pitchFamily="34" charset="0"/>
              </a:rPr>
              <a:t>CARTEIRA DE AÇÕES</a:t>
            </a: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Imagem 2" descr="Tela de computador com fundo verde&#10;&#10;Descrição gerada automaticamente com confiança média">
            <a:extLst>
              <a:ext uri="{FF2B5EF4-FFF2-40B4-BE49-F238E27FC236}">
                <a16:creationId xmlns:a16="http://schemas.microsoft.com/office/drawing/2014/main" id="{F9C4B86D-AE29-4F1C-8A82-6F7AF1A8A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1" b="8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4E0942F-5CAE-9333-6A07-4AE2BE9991F8}"/>
              </a:ext>
            </a:extLst>
          </p:cNvPr>
          <p:cNvSpPr/>
          <p:nvPr/>
        </p:nvSpPr>
        <p:spPr>
          <a:xfrm>
            <a:off x="9209972" y="5567936"/>
            <a:ext cx="1952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19h30</a:t>
            </a:r>
          </a:p>
        </p:txBody>
      </p:sp>
    </p:spTree>
    <p:extLst>
      <p:ext uri="{BB962C8B-B14F-4D97-AF65-F5344CB8AC3E}">
        <p14:creationId xmlns:p14="http://schemas.microsoft.com/office/powerpoint/2010/main" val="3573705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BDDEB43-AD2F-4EEB-91F0-D742F816DC84}"/>
              </a:ext>
            </a:extLst>
          </p:cNvPr>
          <p:cNvSpPr/>
          <p:nvPr/>
        </p:nvSpPr>
        <p:spPr>
          <a:xfrm>
            <a:off x="1034466" y="58846"/>
            <a:ext cx="10293202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BOLSA DE VALORES</a:t>
            </a:r>
          </a:p>
          <a:p>
            <a:pPr algn="ctr"/>
            <a:r>
              <a:rPr lang="pt-BR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É UM LUGAR </a:t>
            </a:r>
          </a:p>
          <a:p>
            <a:pPr algn="ctr"/>
            <a:r>
              <a:rPr lang="pt-BR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 TRANSFERÊNCIA </a:t>
            </a:r>
          </a:p>
          <a:p>
            <a:pPr algn="ctr"/>
            <a:r>
              <a:rPr lang="pt-BR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 DINHEIRO DOS</a:t>
            </a:r>
          </a:p>
          <a:p>
            <a:pPr algn="ctr"/>
            <a:r>
              <a:rPr lang="pt-BR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APRESSADOS PARA OS</a:t>
            </a:r>
          </a:p>
          <a:p>
            <a:pPr algn="ctr"/>
            <a:r>
              <a:rPr lang="pt-BR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TRANQUILOS</a:t>
            </a:r>
          </a:p>
        </p:txBody>
      </p:sp>
    </p:spTree>
    <p:extLst>
      <p:ext uri="{BB962C8B-B14F-4D97-AF65-F5344CB8AC3E}">
        <p14:creationId xmlns:p14="http://schemas.microsoft.com/office/powerpoint/2010/main" val="15351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549AD-E482-430B-877E-6DFCD805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68842CA5-6B4E-4BC9-B209-6D5700BA4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73977D2-A25E-45D1-B22A-EC1290143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7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BDDEB43-AD2F-4EEB-91F0-D742F816DC84}"/>
              </a:ext>
            </a:extLst>
          </p:cNvPr>
          <p:cNvSpPr/>
          <p:nvPr/>
        </p:nvSpPr>
        <p:spPr>
          <a:xfrm>
            <a:off x="1260385" y="2274838"/>
            <a:ext cx="967123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COMO SE INVESTE EM</a:t>
            </a:r>
          </a:p>
          <a:p>
            <a:pPr algn="ctr"/>
            <a:r>
              <a:rPr lang="pt-BR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RENDA VARIÁVEL ?</a:t>
            </a:r>
          </a:p>
        </p:txBody>
      </p:sp>
    </p:spTree>
    <p:extLst>
      <p:ext uri="{BB962C8B-B14F-4D97-AF65-F5344CB8AC3E}">
        <p14:creationId xmlns:p14="http://schemas.microsoft.com/office/powerpoint/2010/main" val="400699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A758C478-AF7D-4F53-BCF7-1ED81C3A7C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Logotipo&#10;&#10;Descrição gerada automaticamente">
            <a:extLst>
              <a:ext uri="{FF2B5EF4-FFF2-40B4-BE49-F238E27FC236}">
                <a16:creationId xmlns:a16="http://schemas.microsoft.com/office/drawing/2014/main" id="{93C39B13-AF24-4AA2-B5CD-CE4BA82FD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960"/>
            <a:ext cx="10058400" cy="56540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6F5041-77ED-40EF-9FB8-9F7D80F60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7879" y="157210"/>
            <a:ext cx="8838348" cy="889540"/>
          </a:xfrm>
        </p:spPr>
        <p:txBody>
          <a:bodyPr/>
          <a:lstStyle/>
          <a:p>
            <a:r>
              <a:rPr lang="pt-BR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1FB935A-17B1-44C9-B33E-45D9AF9E6900}"/>
              </a:ext>
            </a:extLst>
          </p:cNvPr>
          <p:cNvSpPr txBox="1"/>
          <p:nvPr/>
        </p:nvSpPr>
        <p:spPr>
          <a:xfrm>
            <a:off x="906746" y="5265390"/>
            <a:ext cx="37359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dirty="0">
                <a:latin typeface="Calibri Light" pitchFamily="34" charset="0"/>
                <a:cs typeface="Calibri Light" pitchFamily="34" charset="0"/>
              </a:rPr>
              <a:t>É a menor fração do capital de uma empresa</a:t>
            </a:r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8E4A4B-D46D-4D8E-B42A-58C8829A3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40381" y="-71043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RELAÇÃO DOS JUROS COM AS AÇÕES</a:t>
            </a:r>
          </a:p>
        </p:txBody>
      </p:sp>
      <p:pic>
        <p:nvPicPr>
          <p:cNvPr id="3" name="Imagem 2" descr="Interface gráfica do usuário, Gráfico&#10;&#10;Descrição gerada automaticamente">
            <a:extLst>
              <a:ext uri="{FF2B5EF4-FFF2-40B4-BE49-F238E27FC236}">
                <a16:creationId xmlns:a16="http://schemas.microsoft.com/office/drawing/2014/main" id="{FEF4BC81-4D6E-43B6-8D61-B2DFA49FB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C1478C8-F448-44EE-BD27-5681697D8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82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727390" y="2097156"/>
            <a:ext cx="10737219" cy="2663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pt-BR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t-BR" sz="3000" b="1" u="sng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Os Fundamentos SEMPRE prevalecem</a:t>
            </a:r>
            <a:endParaRPr lang="pt-BR" sz="1900" cap="none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pt-BR" sz="32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40381" y="-62529"/>
            <a:ext cx="694413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ONDE VEM O RETORNO?</a:t>
            </a: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BDDEED6-1178-4CA6-851F-6868B3E87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6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737684" y="857597"/>
            <a:ext cx="10737219" cy="2663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pt-BR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3000" b="1" u="sng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VALOR DA AÇÃO</a:t>
            </a:r>
            <a:r>
              <a:rPr lang="pt-BR" sz="30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</a:p>
          <a:p>
            <a:endParaRPr lang="pt-BR" sz="10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600" cap="none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pt-BR" sz="19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Valorização das cotações em bolsa.</a:t>
            </a:r>
          </a:p>
          <a:p>
            <a:r>
              <a:rPr lang="pt-BR" sz="19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(Os FUNDAMENTOS sempre prevalecem ao longo do tempo)</a:t>
            </a:r>
          </a:p>
          <a:p>
            <a:endParaRPr lang="pt-BR" sz="32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540381" y="-62529"/>
            <a:ext cx="694413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ONDE VEM O RETORNO?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7390" y="3791863"/>
            <a:ext cx="1074751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DIVIDENDO e JUROS SOBRE CAPITAL PRÓPRIO</a:t>
            </a:r>
          </a:p>
          <a:p>
            <a:endParaRPr lang="pt-BR" sz="900" b="1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Dividendo e/ou JCP é a distribuição de parte do lucro aos acionistas.</a:t>
            </a:r>
          </a:p>
          <a:p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  	Dividendo é isento de IR.</a:t>
            </a:r>
          </a:p>
          <a:p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	JCP  tem a incidência de 15% no momento do recebimento</a:t>
            </a:r>
          </a:p>
          <a:p>
            <a:endParaRPr lang="pt-BR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074847"/>
            <a:ext cx="12192000" cy="769441"/>
          </a:xfrm>
          <a:prstGeom prst="rect">
            <a:avLst/>
          </a:prstGeom>
          <a:blipFill dpi="0" rotWithShape="1">
            <a:blip r:embed="rId3">
              <a:alphaModFix amt="2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>
                <a:latin typeface="Aharoni" panose="02010803020104030203" pitchFamily="2" charset="-79"/>
                <a:cs typeface="Aharoni" panose="02010803020104030203" pitchFamily="2" charset="-79"/>
              </a:rPr>
              <a:t>A soma dos DIVIDENDOS/JCP e a alta nas cotações propiciam o retorno aos investidores.</a:t>
            </a:r>
          </a:p>
          <a:p>
            <a:pPr algn="ctr"/>
            <a:endParaRPr lang="pt-BR" sz="2600" b="1" u="sng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BDDEED6-1178-4CA6-851F-6868B3E87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61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CÓDIGOS DAS AÇÕES 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40381" y="1137395"/>
            <a:ext cx="11024847" cy="4413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endParaRPr lang="pt-BR" sz="26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6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Formados por quatro letras e por um ou dois algarismos que determinam a classe da ação.</a:t>
            </a:r>
          </a:p>
          <a:p>
            <a:endParaRPr lang="pt-BR" sz="1000" cap="none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PETR4 :		Petrobrás PN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BBAS3 :		Banco do brasil 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VALE 3 :		Vale 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TAEE11:		</a:t>
            </a:r>
            <a:r>
              <a:rPr lang="pt-BR" sz="2600" cap="none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Taesa</a:t>
            </a:r>
            <a:r>
              <a:rPr lang="pt-BR" sz="26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2600" cap="none" dirty="0" err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Units</a:t>
            </a:r>
            <a:r>
              <a:rPr lang="pt-BR" sz="2600" cap="none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-  Ativo composto por mais de uma classe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6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sz="26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sz="2600" cap="none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122311E-4B12-445F-BF4B-F4B7D6955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6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57658" y="2266856"/>
            <a:ext cx="97240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Aprendendo por algumas das técnicas de análise disponível, por exemplo, esta aula.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57658" y="3545430"/>
            <a:ext cx="80235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pt-BR" sz="2600" b="1" dirty="0">
                <a:latin typeface="Aharoni" panose="02010803020104030203" pitchFamily="2" charset="-79"/>
                <a:cs typeface="Aharoni" panose="02010803020104030203" pitchFamily="2" charset="-79"/>
              </a:rPr>
              <a:t>Seu assessor de investimentos.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57658" y="4520312"/>
            <a:ext cx="80235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  As corretoras divulgam carteiras sugeridas. </a:t>
            </a:r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E9843A2-7075-4CC8-AF40-EA5BA870D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40381" y="2262173"/>
            <a:ext cx="802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pt-BR" sz="2600" dirty="0" err="1">
                <a:latin typeface="Aharoni" panose="02010803020104030203" pitchFamily="2" charset="-79"/>
                <a:cs typeface="Aharoni" panose="02010803020104030203" pitchFamily="2" charset="-79"/>
              </a:rPr>
              <a:t>ETF´s</a:t>
            </a: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742950" lvl="1" indent="-285750" fontAlgn="base">
              <a:buFont typeface="Wingdings" panose="05000000000000000000" pitchFamily="2" charset="2"/>
              <a:buChar char="Ø"/>
            </a:pP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BOVA11, da </a:t>
            </a:r>
            <a:r>
              <a:rPr lang="pt-BR" dirty="0" err="1">
                <a:latin typeface="Aharoni" panose="02010803020104030203" pitchFamily="2" charset="-79"/>
                <a:cs typeface="Aharoni" panose="02010803020104030203" pitchFamily="2" charset="-79"/>
              </a:rPr>
              <a:t>BlackRock</a:t>
            </a: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;</a:t>
            </a:r>
          </a:p>
          <a:p>
            <a:pPr marL="742950" lvl="1" indent="-285750" fontAlgn="base">
              <a:buFont typeface="Wingdings" panose="05000000000000000000" pitchFamily="2" charset="2"/>
              <a:buChar char="Ø"/>
            </a:pP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BOVV11, da Itaú </a:t>
            </a:r>
            <a:r>
              <a:rPr lang="pt-BR" dirty="0" err="1">
                <a:latin typeface="Aharoni" panose="02010803020104030203" pitchFamily="2" charset="-79"/>
                <a:cs typeface="Aharoni" panose="02010803020104030203" pitchFamily="2" charset="-79"/>
              </a:rPr>
              <a:t>Asset</a:t>
            </a: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;</a:t>
            </a:r>
          </a:p>
          <a:p>
            <a:pPr marL="742950" lvl="1" indent="-285750" fontAlgn="base">
              <a:buFont typeface="Wingdings" panose="05000000000000000000" pitchFamily="2" charset="2"/>
              <a:buChar char="Ø"/>
            </a:pP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BBOV11, do Banco do Brasil;</a:t>
            </a:r>
          </a:p>
          <a:p>
            <a:pPr marL="742950" lvl="1" indent="-285750" fontAlgn="base">
              <a:buFont typeface="Wingdings" panose="05000000000000000000" pitchFamily="2" charset="2"/>
              <a:buChar char="Ø"/>
            </a:pP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BOVB11, da Bradesco </a:t>
            </a:r>
            <a:r>
              <a:rPr lang="pt-BR" dirty="0" err="1">
                <a:latin typeface="Aharoni" panose="02010803020104030203" pitchFamily="2" charset="-79"/>
                <a:cs typeface="Aharoni" panose="02010803020104030203" pitchFamily="2" charset="-79"/>
              </a:rPr>
              <a:t>Asset</a:t>
            </a: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;</a:t>
            </a:r>
          </a:p>
          <a:p>
            <a:pPr marL="742950" lvl="1" indent="-285750" fontAlgn="base">
              <a:buFont typeface="Wingdings" panose="05000000000000000000" pitchFamily="2" charset="2"/>
              <a:buChar char="Ø"/>
            </a:pP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SAET11, do Banco Safra;</a:t>
            </a:r>
          </a:p>
          <a:p>
            <a:pPr marL="742950" lvl="1" indent="-285750" fontAlgn="base">
              <a:buFont typeface="Wingdings" panose="05000000000000000000" pitchFamily="2" charset="2"/>
              <a:buChar char="Ø"/>
            </a:pP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XBOV11, da Caixa Econômica Federal</a:t>
            </a:r>
            <a:r>
              <a:rPr lang="pt-BR" dirty="0"/>
              <a:t>.</a:t>
            </a:r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E9843A2-7075-4CC8-AF40-EA5BA870D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  <p:pic>
        <p:nvPicPr>
          <p:cNvPr id="4" name="Imagem 3" descr="Uma imagem contendo natação&#10;&#10;Descrição gerada automaticamente">
            <a:extLst>
              <a:ext uri="{FF2B5EF4-FFF2-40B4-BE49-F238E27FC236}">
                <a16:creationId xmlns:a16="http://schemas.microsoft.com/office/drawing/2014/main" id="{48ECA52E-98FC-46D3-BB05-459A02AA4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78" y="3961454"/>
            <a:ext cx="3474863" cy="2316575"/>
          </a:xfrm>
          <a:prstGeom prst="rect">
            <a:avLst/>
          </a:prstGeom>
        </p:spPr>
      </p:pic>
      <p:pic>
        <p:nvPicPr>
          <p:cNvPr id="10" name="Imagem 9" descr="Homem em pé em frente a água&#10;&#10;Descrição gerada automaticamente">
            <a:extLst>
              <a:ext uri="{FF2B5EF4-FFF2-40B4-BE49-F238E27FC236}">
                <a16:creationId xmlns:a16="http://schemas.microsoft.com/office/drawing/2014/main" id="{E55D75F1-7C02-4757-A6EA-01C888FEB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06" y="803704"/>
            <a:ext cx="4918179" cy="20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7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la de computador com fundo verde&#10;&#10;Descrição gerada automaticamente com confiança média">
            <a:extLst>
              <a:ext uri="{FF2B5EF4-FFF2-40B4-BE49-F238E27FC236}">
                <a16:creationId xmlns:a16="http://schemas.microsoft.com/office/drawing/2014/main" id="{0B52829A-958E-40D9-A426-6A8FEC8F4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" r="3" b="110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A8E08CB-077F-43A1-B51E-E3322A067D16}"/>
              </a:ext>
            </a:extLst>
          </p:cNvPr>
          <p:cNvSpPr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RENDA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VARIÁVEL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4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7DA3DA-2CD2-4027-835F-58DCEE7E2923}"/>
              </a:ext>
            </a:extLst>
          </p:cNvPr>
          <p:cNvSpPr txBox="1"/>
          <p:nvPr/>
        </p:nvSpPr>
        <p:spPr>
          <a:xfrm>
            <a:off x="1048658" y="1578870"/>
            <a:ext cx="97240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Escolha de </a:t>
            </a:r>
            <a:r>
              <a:rPr lang="pt-BR" sz="2600" dirty="0">
                <a:solidFill>
                  <a:srgbClr val="FF0000"/>
                </a:solidFill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Cinco</a:t>
            </a:r>
            <a:r>
              <a:rPr lang="pt-BR" sz="2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Sete Setores Diferentes</a:t>
            </a: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2 ou 3 Empresas por setor;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Escolha os papéis;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Efetue a compra;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Reequilibre a cada aporte;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Reveja os fundamentos a cada 3 meses.</a:t>
            </a: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26F5049-74CC-424D-B4AF-AF7AE93F8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8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33BCC9E9-D5CA-4006-824B-E226E40DCE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68" y="338386"/>
            <a:ext cx="6588807" cy="6588807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120AF08-D4BD-41F9-BDFE-2ADFCB6EB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638"/>
            <a:ext cx="12192000" cy="4922592"/>
          </a:xfrm>
          <a:prstGeom prst="rect">
            <a:avLst/>
          </a:prstGeom>
        </p:spPr>
      </p:pic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782C771-C888-473E-AB90-9FA19FC73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58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33BCC9E9-D5CA-4006-824B-E226E40DCE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68" y="338386"/>
            <a:ext cx="6588807" cy="6588807"/>
          </a:xfrm>
          <a:prstGeom prst="rect">
            <a:avLst/>
          </a:prstGeom>
        </p:spPr>
      </p:pic>
      <p:pic>
        <p:nvPicPr>
          <p:cNvPr id="4" name="Imagem 3" descr="Interface gráfica do usuário, Aplicativo, Email&#10;&#10;Descrição gerada automaticamente">
            <a:extLst>
              <a:ext uri="{FF2B5EF4-FFF2-40B4-BE49-F238E27FC236}">
                <a16:creationId xmlns:a16="http://schemas.microsoft.com/office/drawing/2014/main" id="{54EECDE0-E557-4812-8374-95A70EEA8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537"/>
            <a:ext cx="12192000" cy="4988286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37A783A-C8F8-432A-A640-41B7F629D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5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33BCC9E9-D5CA-4006-824B-E226E40DCE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68" y="338386"/>
            <a:ext cx="6588807" cy="6588807"/>
          </a:xfrm>
          <a:prstGeom prst="rect">
            <a:avLst/>
          </a:prstGeom>
        </p:spPr>
      </p:pic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59BCC90-D77E-47A1-84FD-D724BB451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817"/>
            <a:ext cx="12192000" cy="4637797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7F5BDB7-67A7-46A8-8796-7C9CC5D1D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51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33BCC9E9-D5CA-4006-824B-E226E40DCE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68" y="338386"/>
            <a:ext cx="6588807" cy="6588807"/>
          </a:xfrm>
          <a:prstGeom prst="rect">
            <a:avLst/>
          </a:prstGeom>
        </p:spPr>
      </p:pic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49D5A05-BA24-42F4-A840-0ED8299C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685"/>
            <a:ext cx="12192000" cy="4675991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811169F-0975-449D-A564-E4F59D2C2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76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7DA3DA-2CD2-4027-835F-58DCEE7E2923}"/>
              </a:ext>
            </a:extLst>
          </p:cNvPr>
          <p:cNvSpPr txBox="1"/>
          <p:nvPr/>
        </p:nvSpPr>
        <p:spPr>
          <a:xfrm>
            <a:off x="1048658" y="1578870"/>
            <a:ext cx="97240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Escolha de Cinco a Sete Setores Diferentes;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ou 3 Empresas por setor;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Escolha os papéis;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Efetue a compra;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Reequilibre a cada aporte;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Reveja os fundamentos a cada 3 meses.</a:t>
            </a: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8569823-49C3-4C2A-ABC4-276E56625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4789" y="1802680"/>
            <a:ext cx="726086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P/L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P/VPA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CRESCIMENTO DA RECEITA (5a)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3E789BA-5B56-48EA-9115-4FE6FD410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47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598661" y="1648047"/>
            <a:ext cx="11054623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altLang="pt-BR" sz="150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Preço / Lucro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D7CB44E-D137-42D1-98DD-B7D2CE8368DE}"/>
              </a:ext>
            </a:extLst>
          </p:cNvPr>
          <p:cNvSpPr txBox="1"/>
          <p:nvPr/>
        </p:nvSpPr>
        <p:spPr>
          <a:xfrm>
            <a:off x="437881" y="312878"/>
            <a:ext cx="1129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MÉTODO MAIS TEMPO</a:t>
            </a: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D43B616-4990-4EBC-A4EF-29041A02E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78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37881" y="312878"/>
            <a:ext cx="1129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MÉTODO MAIS TEMPO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77513" y="1794447"/>
            <a:ext cx="668849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pt-BR" sz="3200" b="1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QUAL É A AÇÃO MAIS BARATA ?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07569" y="2967335"/>
            <a:ext cx="3384375" cy="258532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  <a:sp3d>
              <a:extrusionClr>
                <a:schemeClr val="tx1"/>
              </a:extrusionClr>
            </a:sp3d>
          </a:bodyPr>
          <a:lstStyle/>
          <a:p>
            <a:pPr algn="ctr" eaLnBrk="1" hangingPunct="1">
              <a:defRPr/>
            </a:pPr>
            <a:r>
              <a:rPr lang="pt-BR" sz="54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</a:p>
          <a:p>
            <a:pPr algn="ctr" eaLnBrk="1" hangingPunct="1">
              <a:defRPr/>
            </a:pPr>
            <a:endParaRPr lang="pt-BR" sz="5400" b="1" dirty="0">
              <a:ln w="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R$ 100</a:t>
            </a:r>
          </a:p>
        </p:txBody>
      </p:sp>
      <p:sp>
        <p:nvSpPr>
          <p:cNvPr id="8" name="Retângulo 7"/>
          <p:cNvSpPr/>
          <p:nvPr/>
        </p:nvSpPr>
        <p:spPr>
          <a:xfrm>
            <a:off x="6600056" y="2967335"/>
            <a:ext cx="3384376" cy="258532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</a:p>
          <a:p>
            <a:pPr algn="ctr" eaLnBrk="1" hangingPunct="1">
              <a:defRPr/>
            </a:pPr>
            <a:endParaRPr lang="pt-BR" sz="5400" b="1" dirty="0">
              <a:ln w="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R$ 50</a:t>
            </a:r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39E12D7-AC03-4093-8805-3C3776C3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74574" y="1799277"/>
            <a:ext cx="668849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pt-BR" sz="3200" b="1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QUAL É A AÇÃO MAIS BARATA 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37881" y="312878"/>
            <a:ext cx="9437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MÉTODO MAIS TEMPO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07569" y="2967335"/>
            <a:ext cx="3384375" cy="258532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  <a:sp3d>
              <a:extrusionClr>
                <a:schemeClr val="tx1"/>
              </a:extrusionClr>
            </a:sp3d>
          </a:bodyPr>
          <a:lstStyle/>
          <a:p>
            <a:pPr algn="ctr" eaLnBrk="1" hangingPunct="1">
              <a:defRPr/>
            </a:pPr>
            <a:r>
              <a:rPr lang="pt-BR" sz="54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</a:t>
            </a:r>
          </a:p>
          <a:p>
            <a:pPr algn="ctr" eaLnBrk="1" hangingPunct="1">
              <a:defRPr/>
            </a:pPr>
            <a:endParaRPr lang="pt-BR" sz="5400" b="1" dirty="0">
              <a:ln w="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R$ 100</a:t>
            </a:r>
          </a:p>
        </p:txBody>
      </p:sp>
      <p:sp>
        <p:nvSpPr>
          <p:cNvPr id="8" name="Retângulo 7"/>
          <p:cNvSpPr/>
          <p:nvPr/>
        </p:nvSpPr>
        <p:spPr>
          <a:xfrm>
            <a:off x="6600056" y="2967335"/>
            <a:ext cx="3384376" cy="258532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</a:t>
            </a:r>
          </a:p>
          <a:p>
            <a:pPr algn="ctr" eaLnBrk="1" hangingPunct="1">
              <a:defRPr/>
            </a:pPr>
            <a:endParaRPr lang="pt-BR" sz="5400" b="1" dirty="0">
              <a:ln w="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R$ 50</a:t>
            </a:r>
          </a:p>
        </p:txBody>
      </p:sp>
      <p:sp>
        <p:nvSpPr>
          <p:cNvPr id="9" name="CaixaDeTexto 2"/>
          <p:cNvSpPr txBox="1">
            <a:spLocks noChangeArrowheads="1"/>
          </p:cNvSpPr>
          <p:nvPr/>
        </p:nvSpPr>
        <p:spPr bwMode="auto">
          <a:xfrm>
            <a:off x="2212975" y="5715000"/>
            <a:ext cx="3378969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PAGA R$ 10 DE LUCRO POR ANO</a:t>
            </a:r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6600057" y="5715000"/>
            <a:ext cx="3384376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PAGA R$ 1 DE LUCRO POR ANO</a:t>
            </a:r>
          </a:p>
        </p:txBody>
      </p:sp>
      <p:pic>
        <p:nvPicPr>
          <p:cNvPr id="11" name="Imagem 1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AB5DEEC-FC58-4858-B1D9-ABBDB6D18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2">
            <a:extLst>
              <a:ext uri="{FF2B5EF4-FFF2-40B4-BE49-F238E27FC236}">
                <a16:creationId xmlns:a16="http://schemas.microsoft.com/office/drawing/2014/main" id="{781AACC8-D3B1-4CF9-BD93-BF3447BFF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8482" r="17940" b="8482"/>
          <a:stretch>
            <a:fillRect/>
          </a:stretch>
        </p:blipFill>
        <p:spPr bwMode="auto">
          <a:xfrm>
            <a:off x="0" y="-1108075"/>
            <a:ext cx="12192000" cy="79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2D1037A-0417-477A-9481-EDAE640C6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212924" y="3267976"/>
            <a:ext cx="3576900" cy="34163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</a:t>
            </a:r>
          </a:p>
          <a:p>
            <a:pPr algn="ctr" eaLnBrk="1" hangingPunct="1">
              <a:defRPr/>
            </a:pPr>
            <a:endParaRPr lang="pt-BR" sz="3600" b="1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t-BR" sz="36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R$ 100,00 / R$10,00</a:t>
            </a:r>
          </a:p>
          <a:p>
            <a:pPr algn="ctr" eaLnBrk="1" hangingPunct="1">
              <a:defRPr/>
            </a:pPr>
            <a:endParaRPr lang="pt-BR" sz="3600" b="1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t-BR" sz="36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anos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6728999" y="3267976"/>
            <a:ext cx="3504486" cy="34163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</a:t>
            </a:r>
          </a:p>
          <a:p>
            <a:pPr algn="ctr" eaLnBrk="1" hangingPunct="1">
              <a:defRPr/>
            </a:pPr>
            <a:endParaRPr lang="pt-BR" sz="3600" b="1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t-BR" sz="36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R$ 50,00 / R$ 1,00</a:t>
            </a:r>
          </a:p>
          <a:p>
            <a:pPr algn="ctr" eaLnBrk="1" hangingPunct="1">
              <a:defRPr/>
            </a:pPr>
            <a:endParaRPr lang="pt-BR" sz="3600" b="1" dirty="0">
              <a:ln w="9525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t-BR" sz="3600" b="1" dirty="0">
                <a:ln w="952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 anos</a:t>
            </a:r>
          </a:p>
        </p:txBody>
      </p:sp>
      <p:sp>
        <p:nvSpPr>
          <p:cNvPr id="2" name="Seta para baixo 1"/>
          <p:cNvSpPr/>
          <p:nvPr/>
        </p:nvSpPr>
        <p:spPr>
          <a:xfrm rot="7757475">
            <a:off x="4242817" y="4119107"/>
            <a:ext cx="1655174" cy="2865977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880545" y="2315120"/>
            <a:ext cx="668849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pt-BR" sz="3200" b="1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QUAL É A AÇÃO MAIS BARATA 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37881" y="312878"/>
            <a:ext cx="1129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MÉTODO MAIS TEMPO</a:t>
            </a:r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85DA4AE-704E-49B8-9A5D-B82CC036A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437881" y="312878"/>
            <a:ext cx="1129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MÉTODO MAIS TEMPO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46281" y="1863323"/>
            <a:ext cx="110629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altLang="pt-BR" sz="3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o Índice Preço/Lucro da Poupança ?</a:t>
            </a:r>
          </a:p>
        </p:txBody>
      </p:sp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2020209" y="2890413"/>
            <a:ext cx="831509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Invisto R$ 100,00 na poupança, quanto terei de lucro em um ano ?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R$ 100,00 no final do ano R$ 106,00, portanto meu lucro foi de R$ 6,00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Índice P/L = 100 divido por 6 = 17 anos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F1AF475-27D6-4CFA-8149-27817A07E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9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38683" y="312878"/>
            <a:ext cx="1129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MÉTODO MAIS TEMPO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27340" y="1395503"/>
            <a:ext cx="1142356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altLang="pt-BR" sz="3200" b="1" u="sng" dirty="0">
                <a:solidFill>
                  <a:schemeClr val="tx1"/>
                </a:solidFill>
              </a:rPr>
              <a:t>Qual o Índice Preço/Lucro do Tesouro ?</a:t>
            </a: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2045966" y="2538503"/>
            <a:ext cx="8315097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Invisto R$ 100,00 no tesouro, quanto terei de lucro em um ano ?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Investimento - R$ 100,00      SELIC – 10,75 %        IR – 17,50 %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R$ 100,00 no final do ano R$ 108,87, portanto meu lucro foi de R$ 8,87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Índice P/L = 100 divido por 8,87 = 12 anos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pt-BR" altLang="pt-BR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BF73486-99FE-40BA-9E9F-35F7010F4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63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37881" y="312878"/>
            <a:ext cx="1129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MÉTODO MAIS TEMPO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092548" y="3503009"/>
            <a:ext cx="8229600" cy="2520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pt-BR" altLang="pt-BR" sz="2800" dirty="0">
              <a:solidFill>
                <a:srgbClr val="FFFF00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pt-BR" altLang="pt-BR" sz="6000" dirty="0">
                <a:solidFill>
                  <a:schemeClr val="accent6">
                    <a:lumMod val="75000"/>
                  </a:schemeClr>
                </a:solidFill>
              </a:rPr>
              <a:t>Poupança – 17 anos</a:t>
            </a:r>
          </a:p>
          <a:p>
            <a:pPr algn="ctr">
              <a:buFont typeface="Arial" panose="020B0604020202020204" pitchFamily="34" charset="0"/>
              <a:buNone/>
            </a:pPr>
            <a:endParaRPr lang="pt-BR" altLang="pt-BR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pt-BR" altLang="pt-BR" sz="6000" dirty="0">
                <a:solidFill>
                  <a:schemeClr val="accent6">
                    <a:lumMod val="75000"/>
                  </a:schemeClr>
                </a:solidFill>
              </a:rPr>
              <a:t>Tesouro – 12 anos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60608" y="2452957"/>
            <a:ext cx="1142356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Onde vou investir ?</a:t>
            </a:r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38CFA37-A2F3-40B0-AA20-C7398E4BE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76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4789" y="1802680"/>
            <a:ext cx="71601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P/VPA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CRESCIMENTO DA RECEITA (5a)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0318E07-0DF0-40CF-95E0-73E51655E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3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2" descr="Mulher segurando uma rosquinha na cozinha&#10;&#10;Descrição gerada automaticamente com confiança média">
            <a:extLst>
              <a:ext uri="{FF2B5EF4-FFF2-40B4-BE49-F238E27FC236}">
                <a16:creationId xmlns:a16="http://schemas.microsoft.com/office/drawing/2014/main" id="{58F9762E-49B1-471B-B92A-F9F5D297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b="18872"/>
          <a:stretch>
            <a:fillRect/>
          </a:stretch>
        </p:blipFill>
        <p:spPr bwMode="auto">
          <a:xfrm>
            <a:off x="6594102" y="1604745"/>
            <a:ext cx="3803657" cy="213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P/VP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41" y="17912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7641668" y="1853248"/>
            <a:ext cx="17491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spc="50" dirty="0">
                <a:ln w="0"/>
                <a:solidFill>
                  <a:schemeClr val="tx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VP</a:t>
            </a:r>
            <a:endParaRPr lang="pt-BR" sz="9600" b="0" cap="none" spc="0" dirty="0">
              <a:ln w="0"/>
              <a:solidFill>
                <a:schemeClr val="tx1">
                  <a:lumMod val="95000"/>
                </a:schemeClr>
              </a:solidFill>
              <a:effectLst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41" y="19436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41" y="20960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41" y="22484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41" y="24008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41" y="25532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41" y="27056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41" y="28580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41" y="30104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1506456" y="1894425"/>
            <a:ext cx="8803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spc="50" dirty="0">
                <a:ln w="0"/>
                <a:solidFill>
                  <a:schemeClr val="tx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endParaRPr lang="pt-BR" sz="9600" b="0" cap="none" spc="0" dirty="0">
              <a:ln w="0"/>
              <a:solidFill>
                <a:schemeClr val="tx1">
                  <a:lumMod val="95000"/>
                </a:schemeClr>
              </a:solidFill>
              <a:effectLst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B258AD9-B567-4717-BC2B-942DEB452502}"/>
              </a:ext>
            </a:extLst>
          </p:cNvPr>
          <p:cNvGrpSpPr/>
          <p:nvPr/>
        </p:nvGrpSpPr>
        <p:grpSpPr>
          <a:xfrm>
            <a:off x="553594" y="4647845"/>
            <a:ext cx="2460631" cy="1015663"/>
            <a:chOff x="553594" y="4647845"/>
            <a:chExt cx="2460631" cy="1015663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7CDEB60-5488-48F4-B5C8-E4B115747DA0}"/>
                </a:ext>
              </a:extLst>
            </p:cNvPr>
            <p:cNvSpPr/>
            <p:nvPr/>
          </p:nvSpPr>
          <p:spPr>
            <a:xfrm>
              <a:off x="558772" y="4854883"/>
              <a:ext cx="1672253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R$ 1.000.000,00</a:t>
              </a:r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2A881D29-351A-4A8B-8125-9625CC9BFFF5}"/>
                </a:ext>
              </a:extLst>
            </p:cNvPr>
            <p:cNvCxnSpPr>
              <a:cxnSpLocks/>
            </p:cNvCxnSpPr>
            <p:nvPr/>
          </p:nvCxnSpPr>
          <p:spPr>
            <a:xfrm>
              <a:off x="646111" y="5176007"/>
              <a:ext cx="14529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CAB7DA06-F52F-45CE-AC96-1BB83613AB41}"/>
                </a:ext>
              </a:extLst>
            </p:cNvPr>
            <p:cNvSpPr/>
            <p:nvPr/>
          </p:nvSpPr>
          <p:spPr>
            <a:xfrm>
              <a:off x="553594" y="5155678"/>
              <a:ext cx="1672253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R$ 1.000.000,00</a:t>
              </a:r>
            </a:p>
          </p:txBody>
        </p:sp>
        <p:sp>
          <p:nvSpPr>
            <p:cNvPr id="11" name="Igual a 10">
              <a:extLst>
                <a:ext uri="{FF2B5EF4-FFF2-40B4-BE49-F238E27FC236}">
                  <a16:creationId xmlns:a16="http://schemas.microsoft.com/office/drawing/2014/main" id="{C85E962C-855E-4A92-9C9F-439A4C5482D0}"/>
                </a:ext>
              </a:extLst>
            </p:cNvPr>
            <p:cNvSpPr/>
            <p:nvPr/>
          </p:nvSpPr>
          <p:spPr>
            <a:xfrm>
              <a:off x="2109986" y="4972636"/>
              <a:ext cx="406400" cy="406742"/>
            </a:xfrm>
            <a:prstGeom prst="mathEqual">
              <a:avLst>
                <a:gd name="adj1" fmla="val 4958"/>
                <a:gd name="adj2" fmla="val 1588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369C92E0-B4AC-4339-86C7-5D18D554B047}"/>
                </a:ext>
              </a:extLst>
            </p:cNvPr>
            <p:cNvSpPr/>
            <p:nvPr/>
          </p:nvSpPr>
          <p:spPr>
            <a:xfrm>
              <a:off x="2403159" y="4647845"/>
              <a:ext cx="6110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sp>
        <p:nvSpPr>
          <p:cNvPr id="37" name="Retângulo 36">
            <a:extLst>
              <a:ext uri="{FF2B5EF4-FFF2-40B4-BE49-F238E27FC236}">
                <a16:creationId xmlns:a16="http://schemas.microsoft.com/office/drawing/2014/main" id="{C4B2695F-C6A5-492A-937E-C69D4BA39CAC}"/>
              </a:ext>
            </a:extLst>
          </p:cNvPr>
          <p:cNvSpPr/>
          <p:nvPr/>
        </p:nvSpPr>
        <p:spPr>
          <a:xfrm>
            <a:off x="4446099" y="4818403"/>
            <a:ext cx="15023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R$ 800.000,00</a:t>
            </a:r>
          </a:p>
        </p:txBody>
      </p: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1251D48A-108F-45A7-8909-A450230C38B6}"/>
              </a:ext>
            </a:extLst>
          </p:cNvPr>
          <p:cNvCxnSpPr>
            <a:cxnSpLocks/>
          </p:cNvCxnSpPr>
          <p:nvPr/>
        </p:nvCxnSpPr>
        <p:spPr>
          <a:xfrm>
            <a:off x="4448479" y="5139527"/>
            <a:ext cx="14529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>
            <a:extLst>
              <a:ext uri="{FF2B5EF4-FFF2-40B4-BE49-F238E27FC236}">
                <a16:creationId xmlns:a16="http://schemas.microsoft.com/office/drawing/2014/main" id="{115A72C4-C6B9-4DA6-84CA-DC92430083F0}"/>
              </a:ext>
            </a:extLst>
          </p:cNvPr>
          <p:cNvSpPr/>
          <p:nvPr/>
        </p:nvSpPr>
        <p:spPr>
          <a:xfrm>
            <a:off x="4343100" y="5120306"/>
            <a:ext cx="167225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R$ 1.000.000,00</a:t>
            </a:r>
          </a:p>
        </p:txBody>
      </p:sp>
      <p:sp>
        <p:nvSpPr>
          <p:cNvPr id="40" name="Igual a 39">
            <a:extLst>
              <a:ext uri="{FF2B5EF4-FFF2-40B4-BE49-F238E27FC236}">
                <a16:creationId xmlns:a16="http://schemas.microsoft.com/office/drawing/2014/main" id="{998A51FF-450F-4A2D-BEC2-73FE18B71E65}"/>
              </a:ext>
            </a:extLst>
          </p:cNvPr>
          <p:cNvSpPr/>
          <p:nvPr/>
        </p:nvSpPr>
        <p:spPr>
          <a:xfrm>
            <a:off x="5912354" y="4936156"/>
            <a:ext cx="406400" cy="406742"/>
          </a:xfrm>
          <a:prstGeom prst="mathEqual">
            <a:avLst>
              <a:gd name="adj1" fmla="val 4958"/>
              <a:gd name="adj2" fmla="val 1588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A4B33874-C7AB-47E1-82E4-875F18D77E11}"/>
              </a:ext>
            </a:extLst>
          </p:cNvPr>
          <p:cNvSpPr/>
          <p:nvPr/>
        </p:nvSpPr>
        <p:spPr>
          <a:xfrm>
            <a:off x="6257903" y="4592486"/>
            <a:ext cx="12506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0,8</a:t>
            </a:r>
            <a:endParaRPr lang="pt-BR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6F28030-2F6E-41FE-AE8F-33B17C61E025}"/>
              </a:ext>
            </a:extLst>
          </p:cNvPr>
          <p:cNvGrpSpPr/>
          <p:nvPr/>
        </p:nvGrpSpPr>
        <p:grpSpPr>
          <a:xfrm>
            <a:off x="8423750" y="4624928"/>
            <a:ext cx="3209478" cy="1015663"/>
            <a:chOff x="7421356" y="4610085"/>
            <a:chExt cx="3209478" cy="1015663"/>
          </a:xfrm>
        </p:grpSpPr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FD9F4ACA-932F-461B-AA0F-553069AC3FD7}"/>
                </a:ext>
              </a:extLst>
            </p:cNvPr>
            <p:cNvSpPr/>
            <p:nvPr/>
          </p:nvSpPr>
          <p:spPr>
            <a:xfrm>
              <a:off x="7426533" y="4817123"/>
              <a:ext cx="1672254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R$ 1.800.000,00</a:t>
              </a:r>
            </a:p>
          </p:txBody>
        </p: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EB5E547F-555C-4BA9-A2CF-62966FC80AB7}"/>
                </a:ext>
              </a:extLst>
            </p:cNvPr>
            <p:cNvCxnSpPr>
              <a:cxnSpLocks/>
            </p:cNvCxnSpPr>
            <p:nvPr/>
          </p:nvCxnSpPr>
          <p:spPr>
            <a:xfrm>
              <a:off x="7513873" y="5138247"/>
              <a:ext cx="145293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4B38FFA-EFF8-4AE8-AAE4-C03D12E9F7AC}"/>
                </a:ext>
              </a:extLst>
            </p:cNvPr>
            <p:cNvSpPr/>
            <p:nvPr/>
          </p:nvSpPr>
          <p:spPr>
            <a:xfrm>
              <a:off x="7421356" y="5117918"/>
              <a:ext cx="1672253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R$ 1.000.000,00</a:t>
              </a:r>
            </a:p>
          </p:txBody>
        </p:sp>
        <p:sp>
          <p:nvSpPr>
            <p:cNvPr id="46" name="Igual a 45">
              <a:extLst>
                <a:ext uri="{FF2B5EF4-FFF2-40B4-BE49-F238E27FC236}">
                  <a16:creationId xmlns:a16="http://schemas.microsoft.com/office/drawing/2014/main" id="{068F4EF7-5CF2-45FE-B81A-F65A982501E7}"/>
                </a:ext>
              </a:extLst>
            </p:cNvPr>
            <p:cNvSpPr/>
            <p:nvPr/>
          </p:nvSpPr>
          <p:spPr>
            <a:xfrm>
              <a:off x="8977748" y="4934876"/>
              <a:ext cx="406400" cy="406742"/>
            </a:xfrm>
            <a:prstGeom prst="mathEqual">
              <a:avLst>
                <a:gd name="adj1" fmla="val 4958"/>
                <a:gd name="adj2" fmla="val 1588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5F9807EE-D338-4236-B6BC-9DBF4600F201}"/>
                </a:ext>
              </a:extLst>
            </p:cNvPr>
            <p:cNvSpPr/>
            <p:nvPr/>
          </p:nvSpPr>
          <p:spPr>
            <a:xfrm>
              <a:off x="9380171" y="4968970"/>
              <a:ext cx="184731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76386FAE-5769-4CF5-B750-EACE3656EEDD}"/>
                </a:ext>
              </a:extLst>
            </p:cNvPr>
            <p:cNvSpPr/>
            <p:nvPr/>
          </p:nvSpPr>
          <p:spPr>
            <a:xfrm>
              <a:off x="9380171" y="4610085"/>
              <a:ext cx="125066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6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1,8</a:t>
              </a:r>
              <a:endParaRPr lang="pt-BR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6" name="Imagem 3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BE8220E-F227-462D-99D6-3122458FE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C8888D0-81D1-06CD-A33D-525A6800C79E}"/>
              </a:ext>
            </a:extLst>
          </p:cNvPr>
          <p:cNvSpPr/>
          <p:nvPr/>
        </p:nvSpPr>
        <p:spPr>
          <a:xfrm>
            <a:off x="3367496" y="5901837"/>
            <a:ext cx="41410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Aceitável de 0,80 à 1,20</a:t>
            </a:r>
          </a:p>
        </p:txBody>
      </p:sp>
    </p:spTree>
    <p:extLst>
      <p:ext uri="{BB962C8B-B14F-4D97-AF65-F5344CB8AC3E}">
        <p14:creationId xmlns:p14="http://schemas.microsoft.com/office/powerpoint/2010/main" val="2698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4790" y="1802680"/>
            <a:ext cx="73866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P/VPA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CRESCIMENTO DA RECEITA (5a)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3E707F9-CEBE-47BC-A5FB-CAAEFAEEE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79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CRESCIMENTO DA RECEITA</a:t>
            </a:r>
          </a:p>
        </p:txBody>
      </p:sp>
      <p:graphicFrame>
        <p:nvGraphicFramePr>
          <p:cNvPr id="20" name="Gráfico 19"/>
          <p:cNvGraphicFramePr>
            <a:graphicFrameLocks/>
          </p:cNvGraphicFramePr>
          <p:nvPr/>
        </p:nvGraphicFramePr>
        <p:xfrm>
          <a:off x="881062" y="24145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Gráfico 33"/>
          <p:cNvGraphicFramePr>
            <a:graphicFrameLocks/>
          </p:cNvGraphicFramePr>
          <p:nvPr/>
        </p:nvGraphicFramePr>
        <p:xfrm>
          <a:off x="6498268" y="24003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tângulo 7"/>
          <p:cNvSpPr/>
          <p:nvPr/>
        </p:nvSpPr>
        <p:spPr>
          <a:xfrm>
            <a:off x="7100055" y="610136"/>
            <a:ext cx="3680816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</a:t>
            </a:r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6FC7C55-53DD-46DE-BDC1-DE6A71DCC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2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4790" y="1802680"/>
            <a:ext cx="73866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P/VPA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CRESCIMENTO DA RECEITA (5a)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4D1D6AD-BE13-42AA-8FD4-78613B00D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61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DÍVIDA BRUTA SOBRE PATRIMÔNIO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0179" y="5102652"/>
            <a:ext cx="2757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ATÉ 0,5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7665" y="4627078"/>
            <a:ext cx="1019175" cy="161220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1642515"/>
            <a:ext cx="2381250" cy="20383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209" y="3369957"/>
            <a:ext cx="971221" cy="83136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DC2F1730-3C56-4D22-9777-086EF0BF3FD3}"/>
              </a:ext>
            </a:extLst>
          </p:cNvPr>
          <p:cNvSpPr/>
          <p:nvPr/>
        </p:nvSpPr>
        <p:spPr>
          <a:xfrm>
            <a:off x="2741720" y="3429000"/>
            <a:ext cx="2305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Dívida</a:t>
            </a:r>
          </a:p>
        </p:txBody>
      </p:sp>
      <p:pic>
        <p:nvPicPr>
          <p:cNvPr id="9" name="Imagem 8" descr="Mulher segurando uma rosquinha na cozinha&#10;&#10;Descrição gerada automaticamente com confiança média">
            <a:extLst>
              <a:ext uri="{FF2B5EF4-FFF2-40B4-BE49-F238E27FC236}">
                <a16:creationId xmlns:a16="http://schemas.microsoft.com/office/drawing/2014/main" id="{EDDCE00D-E333-4FA5-8FAA-172B0585C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528" y="2274751"/>
            <a:ext cx="1012077" cy="673702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505435" y="307199"/>
            <a:ext cx="247257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00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</a:t>
            </a:r>
          </a:p>
        </p:txBody>
      </p:sp>
      <p:pic>
        <p:nvPicPr>
          <p:cNvPr id="15" name="Imagem 14" descr="Mulher segurando uma rosquinha na cozinha&#10;&#10;Descrição gerada automaticamente com confiança média">
            <a:extLst>
              <a:ext uri="{FF2B5EF4-FFF2-40B4-BE49-F238E27FC236}">
                <a16:creationId xmlns:a16="http://schemas.microsoft.com/office/drawing/2014/main" id="{B5A943D0-D7C7-4CB4-92E9-692F0FFB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270" y="2661690"/>
            <a:ext cx="3376936" cy="224790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1AE86F23-9EF9-49F3-9873-A33EEF6E86AC}"/>
              </a:ext>
            </a:extLst>
          </p:cNvPr>
          <p:cNvSpPr/>
          <p:nvPr/>
        </p:nvSpPr>
        <p:spPr>
          <a:xfrm>
            <a:off x="10069088" y="4201322"/>
            <a:ext cx="6174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1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Dívida</a:t>
            </a:r>
          </a:p>
        </p:txBody>
      </p:sp>
      <p:pic>
        <p:nvPicPr>
          <p:cNvPr id="13" name="Imagem 1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7112969-64C2-4F4B-BAEF-4010A89F0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7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4-04-09 at 10.48.31">
            <a:hlinkClick r:id="" action="ppaction://media"/>
            <a:extLst>
              <a:ext uri="{FF2B5EF4-FFF2-40B4-BE49-F238E27FC236}">
                <a16:creationId xmlns:a16="http://schemas.microsoft.com/office/drawing/2014/main" id="{6B8926E4-5294-01DB-67D6-5C056BD272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1355" y="-19902"/>
            <a:ext cx="3869290" cy="6877902"/>
          </a:xfrm>
        </p:spPr>
      </p:pic>
    </p:spTree>
    <p:extLst>
      <p:ext uri="{BB962C8B-B14F-4D97-AF65-F5344CB8AC3E}">
        <p14:creationId xmlns:p14="http://schemas.microsoft.com/office/powerpoint/2010/main" val="31723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4790" y="1802680"/>
            <a:ext cx="74034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P/VPA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CRESCIMENTO DA RECEITA (5a)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AE2D133-A7D4-4B42-A1CF-59E06B83E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9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DIVIDEND YELD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41" y="30104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41" y="31628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41" y="33152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241" y="34676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41" y="36200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41" y="37724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41" y="3924874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39733" y="1886586"/>
            <a:ext cx="3360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R$ 100,00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98" y="2809916"/>
            <a:ext cx="3999164" cy="284321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7413876" y="1853248"/>
            <a:ext cx="2965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R$ 10,00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270012" y="5646558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DY = 10 %</a:t>
            </a:r>
          </a:p>
        </p:txBody>
      </p:sp>
      <p:pic>
        <p:nvPicPr>
          <p:cNvPr id="15" name="Imagem 1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3D9848B-4968-4823-831F-974CFFDA7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4790" y="1802680"/>
            <a:ext cx="75544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P/VPA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CRESCIMENTO DA RECEITA (5a)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FF43FAD-616C-4E8C-94D7-2D7143642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ROE </a:t>
            </a:r>
          </a:p>
        </p:txBody>
      </p:sp>
      <p:sp>
        <p:nvSpPr>
          <p:cNvPr id="3" name="Retângulo 2"/>
          <p:cNvSpPr/>
          <p:nvPr/>
        </p:nvSpPr>
        <p:spPr>
          <a:xfrm>
            <a:off x="646111" y="2095797"/>
            <a:ext cx="3273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R$ 1.000.000,00</a:t>
            </a:r>
          </a:p>
        </p:txBody>
      </p:sp>
      <p:sp>
        <p:nvSpPr>
          <p:cNvPr id="5" name="Retângulo 4"/>
          <p:cNvSpPr/>
          <p:nvPr/>
        </p:nvSpPr>
        <p:spPr>
          <a:xfrm>
            <a:off x="8142286" y="2095796"/>
            <a:ext cx="3273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R$ 1.000.000,00</a:t>
            </a:r>
          </a:p>
        </p:txBody>
      </p:sp>
      <p:sp>
        <p:nvSpPr>
          <p:cNvPr id="6" name="Retângulo 5"/>
          <p:cNvSpPr/>
          <p:nvPr/>
        </p:nvSpPr>
        <p:spPr>
          <a:xfrm>
            <a:off x="4465636" y="2095797"/>
            <a:ext cx="3273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R$ 1.000.000,00</a:t>
            </a:r>
          </a:p>
        </p:txBody>
      </p:sp>
      <p:sp>
        <p:nvSpPr>
          <p:cNvPr id="7" name="Retângulo 6"/>
          <p:cNvSpPr/>
          <p:nvPr/>
        </p:nvSpPr>
        <p:spPr>
          <a:xfrm>
            <a:off x="646110" y="3134022"/>
            <a:ext cx="3273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R$ 1.300.000,00</a:t>
            </a:r>
          </a:p>
        </p:txBody>
      </p:sp>
      <p:sp>
        <p:nvSpPr>
          <p:cNvPr id="8" name="Retângulo 7"/>
          <p:cNvSpPr/>
          <p:nvPr/>
        </p:nvSpPr>
        <p:spPr>
          <a:xfrm>
            <a:off x="4465636" y="3134022"/>
            <a:ext cx="3273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R$ 1.300.000,00</a:t>
            </a:r>
          </a:p>
        </p:txBody>
      </p:sp>
      <p:sp>
        <p:nvSpPr>
          <p:cNvPr id="9" name="Retângulo 8"/>
          <p:cNvSpPr/>
          <p:nvPr/>
        </p:nvSpPr>
        <p:spPr>
          <a:xfrm>
            <a:off x="8142285" y="3134022"/>
            <a:ext cx="32736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R$ 1.100.000,00</a:t>
            </a:r>
          </a:p>
        </p:txBody>
      </p:sp>
      <p:sp>
        <p:nvSpPr>
          <p:cNvPr id="10" name="Seta para baixo 9"/>
          <p:cNvSpPr/>
          <p:nvPr/>
        </p:nvSpPr>
        <p:spPr>
          <a:xfrm>
            <a:off x="8874217" y="3817158"/>
            <a:ext cx="2088745" cy="28419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0B73925-516A-4E69-B426-7A4AB4438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4790" y="1802680"/>
            <a:ext cx="73389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P/VPA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CRESCIMENTO DA RECEITA (5a)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2B6004C-D901-47CD-983F-E1E7F5C94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04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MARGEM LÍQUIDA</a:t>
            </a:r>
          </a:p>
        </p:txBody>
      </p:sp>
      <p:pic>
        <p:nvPicPr>
          <p:cNvPr id="5" name="Imagem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96" y="2673760"/>
            <a:ext cx="3059724" cy="203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04029" y="2452985"/>
            <a:ext cx="6819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RECEITA – R$ 100,00</a:t>
            </a:r>
            <a:endParaRPr lang="pt-BR" sz="5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701574" y="3790246"/>
            <a:ext cx="6024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LUCRO – R$ 10,00</a:t>
            </a:r>
            <a:endParaRPr lang="pt-BR" sz="5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692559" y="5532141"/>
            <a:ext cx="8632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MARGEM LÍQUIDA –  10%</a:t>
            </a:r>
            <a:endParaRPr lang="pt-BR" sz="5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03F74C7-AA88-4449-A899-4049B4C8F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91465" y="1314697"/>
            <a:ext cx="89573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P/L </a:t>
            </a:r>
            <a:r>
              <a:rPr lang="pt-BR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(menor que tesouro)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P/VPA </a:t>
            </a:r>
            <a:r>
              <a:rPr lang="pt-BR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(menor melhor)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CRESCIMENTO DA RECEITA (5a) </a:t>
            </a:r>
            <a:r>
              <a:rPr lang="pt-BR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(maior melhor)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 </a:t>
            </a:r>
            <a:r>
              <a:rPr lang="pt-BR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(menor que 0,5)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 </a:t>
            </a:r>
            <a:r>
              <a:rPr lang="pt-BR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(maior melhor)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  <a:r>
              <a:rPr lang="pt-BR" sz="2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(maior melhor)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 </a:t>
            </a:r>
            <a:r>
              <a:rPr lang="pt-BR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(maior melhor)</a:t>
            </a:r>
          </a:p>
          <a:p>
            <a:pPr lvl="1"/>
            <a:endParaRPr lang="pt-B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BCC580C-EE83-447E-8B86-1F7562C5F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22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 FUNDAMENTALISTAS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4789" y="1802680"/>
            <a:ext cx="799909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P/VPA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CRESCIMENTO DA RECEITA (5a)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DÍVIDA BRUTA/PATRIMÔNIO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DIVIDENDO YIELD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MARGEM LIQUIDA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RECEITA LÍQUIDA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LUCRO LÍQUIDO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MOEDA E PRAZO DO ENDIVIDAMENTO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6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ETC...</a:t>
            </a: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08E3553-872E-4290-A082-75E0EC99C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91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48614" y="1238"/>
            <a:ext cx="1129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MÉTODO MT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9BC43E9-EFB2-450E-AE53-56D48AFC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1338465"/>
            <a:ext cx="9620250" cy="11304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AAAE494-6227-4951-A07F-A22B72D42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2443992"/>
            <a:ext cx="9620250" cy="438788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0F20C73-B6DB-47DD-B845-DA943A8A1F03}"/>
              </a:ext>
            </a:extLst>
          </p:cNvPr>
          <p:cNvSpPr txBox="1"/>
          <p:nvPr/>
        </p:nvSpPr>
        <p:spPr>
          <a:xfrm>
            <a:off x="1393371" y="993017"/>
            <a:ext cx="647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www.fundamentus.com.br</a:t>
            </a:r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7C555D0-2C26-422C-B1E7-8AAD22A54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50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CAMINHO NO FUNDAMENTUS 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37" y="1995287"/>
            <a:ext cx="9503580" cy="4438650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079FCA3-EB10-470B-ABE2-A3409976C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4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BCAE014-A390-F5D2-708F-80BA164CAB5A}"/>
              </a:ext>
            </a:extLst>
          </p:cNvPr>
          <p:cNvSpPr/>
          <p:nvPr/>
        </p:nvSpPr>
        <p:spPr>
          <a:xfrm>
            <a:off x="687500" y="2136338"/>
            <a:ext cx="1081700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Luiz Alves Paes de Barros</a:t>
            </a:r>
          </a:p>
          <a:p>
            <a:pPr algn="ctr"/>
            <a:endParaRPr lang="pt-BR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pt-B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 Bi</a:t>
            </a:r>
          </a:p>
        </p:txBody>
      </p:sp>
    </p:spTree>
    <p:extLst>
      <p:ext uri="{BB962C8B-B14F-4D97-AF65-F5344CB8AC3E}">
        <p14:creationId xmlns:p14="http://schemas.microsoft.com/office/powerpoint/2010/main" val="1461699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CAMINHO NO FUNDAMENTUS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919" y="1979591"/>
            <a:ext cx="9663043" cy="4495800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6FA6D11-0EA9-43FD-8945-76689DFAA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60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CAMINHO NO FUNDAMENTUS 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254" y="1919201"/>
            <a:ext cx="9485636" cy="4565063"/>
          </a:xfrm>
          <a:prstGeom prst="rect">
            <a:avLst/>
          </a:prstGeom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60EC781-575C-4DEF-8925-4EFD49BC0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5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CAMINHO NO FUNDAMENTUS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07" y="1612139"/>
            <a:ext cx="5589963" cy="48958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448" y="1612139"/>
            <a:ext cx="5589963" cy="4895850"/>
          </a:xfrm>
          <a:prstGeom prst="rect">
            <a:avLst/>
          </a:prstGeom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3642A2F-3785-4F93-B7E8-72E91988F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110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127ECE3-D423-4C77-B282-DB3437C95B1D}"/>
              </a:ext>
            </a:extLst>
          </p:cNvPr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STATUS INVEST</a:t>
            </a:r>
          </a:p>
        </p:txBody>
      </p:sp>
      <p:pic>
        <p:nvPicPr>
          <p:cNvPr id="6" name="Imagem 5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C8184682-699B-4E79-B081-674F7702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828"/>
            <a:ext cx="12192000" cy="4933839"/>
          </a:xfrm>
          <a:prstGeom prst="rect">
            <a:avLst/>
          </a:prstGeom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A600251-34A0-4F58-AA61-D6EA282FB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91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127ECE3-D423-4C77-B282-DB3437C95B1D}"/>
              </a:ext>
            </a:extLst>
          </p:cNvPr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STATUS INVEST</a:t>
            </a:r>
          </a:p>
        </p:txBody>
      </p:sp>
      <p:pic>
        <p:nvPicPr>
          <p:cNvPr id="3" name="Imagem 2" descr="Calendário&#10;&#10;Descrição gerada automaticamente com confiança média">
            <a:extLst>
              <a:ext uri="{FF2B5EF4-FFF2-40B4-BE49-F238E27FC236}">
                <a16:creationId xmlns:a16="http://schemas.microsoft.com/office/drawing/2014/main" id="{3E57520C-6736-4174-8717-79E26BC58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539"/>
            <a:ext cx="12192000" cy="4805502"/>
          </a:xfrm>
          <a:prstGeom prst="rect">
            <a:avLst/>
          </a:prstGeom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CD3C5A7-7081-4924-B6C3-B43DAA5A5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12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7DA3DA-2CD2-4027-835F-58DCEE7E2923}"/>
              </a:ext>
            </a:extLst>
          </p:cNvPr>
          <p:cNvSpPr txBox="1"/>
          <p:nvPr/>
        </p:nvSpPr>
        <p:spPr>
          <a:xfrm>
            <a:off x="1048658" y="1578870"/>
            <a:ext cx="97240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Escolha de Cinco a Sete Setores Diferentes;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2 ou 3 Empresas por setor;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Escolha os papéis;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Efetue a compra;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Reequilibre a cada aporte;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Reveja os fundamentos a cada 3 meses.</a:t>
            </a: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D2DC430-4478-4369-AFB6-743084699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14D7BC4-9B43-4DD4-A3F3-41DDFCD8A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0"/>
            <a:ext cx="768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34EB1BA-41F1-4281-915E-81E2DD58B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70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Placa vermelha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9488327-ED19-43A7-B5C4-929E98FE6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5" y="682462"/>
            <a:ext cx="4314256" cy="323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Espaço Reservado para Conteúdo 4" descr="Logotipo&#10;&#10;Descrição gerada automaticamente">
            <a:extLst>
              <a:ext uri="{FF2B5EF4-FFF2-40B4-BE49-F238E27FC236}">
                <a16:creationId xmlns:a16="http://schemas.microsoft.com/office/drawing/2014/main" id="{54892BC8-F10A-4AF5-A5F0-0900A3613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30" y="3711085"/>
            <a:ext cx="4486215" cy="252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94E44FCD-2E5C-4568-A384-C429A19DF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70" y="313174"/>
            <a:ext cx="4362276" cy="2453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8FF1884-AAE2-401F-9E7B-502625806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63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7DA3DA-2CD2-4027-835F-58DCEE7E2923}"/>
              </a:ext>
            </a:extLst>
          </p:cNvPr>
          <p:cNvSpPr txBox="1"/>
          <p:nvPr/>
        </p:nvSpPr>
        <p:spPr>
          <a:xfrm>
            <a:off x="1048658" y="1578870"/>
            <a:ext cx="97240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Escolha de Cinco a Sete Setores Diferentes;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2 ou 3 Empresas por setor;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Escolha os papéis;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Efetue a compra;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Reequilibre a cada aporte;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Reveja os fundamentos a cada 3 meses.</a:t>
            </a: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D2DC430-4478-4369-AFB6-743084699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5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45FF8D-5B52-468F-8F08-BD70C3CD6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Mulher com computador na mesa&#10;&#10;Descrição gerada automaticamente">
            <a:extLst>
              <a:ext uri="{FF2B5EF4-FFF2-40B4-BE49-F238E27FC236}">
                <a16:creationId xmlns:a16="http://schemas.microsoft.com/office/drawing/2014/main" id="{3A46CC11-F805-4DE6-9642-A1E317CEE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17841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E0597C8-A619-4F94-8BAD-832ADAA4DE08}"/>
              </a:ext>
            </a:extLst>
          </p:cNvPr>
          <p:cNvSpPr/>
          <p:nvPr/>
        </p:nvSpPr>
        <p:spPr>
          <a:xfrm rot="19852689">
            <a:off x="517509" y="982548"/>
            <a:ext cx="4288353" cy="17543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mpact" panose="020B0806030902050204" pitchFamily="34" charset="0"/>
              </a:rPr>
              <a:t>Não Emocione </a:t>
            </a:r>
          </a:p>
          <a:p>
            <a:pPr algn="ctr"/>
            <a:r>
              <a:rPr lang="pt-BR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Impact" panose="020B0806030902050204" pitchFamily="34" charset="0"/>
              </a:rPr>
              <a:t>na Bolsa</a:t>
            </a:r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B1B9718-E2E3-4D19-A31F-93D70D1AB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0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2" descr="Desenho de um homem&#10;&#10;Descrição gerada automaticamente">
            <a:extLst>
              <a:ext uri="{FF2B5EF4-FFF2-40B4-BE49-F238E27FC236}">
                <a16:creationId xmlns:a16="http://schemas.microsoft.com/office/drawing/2014/main" id="{525604CC-BB52-4A27-9C00-A28DB0A8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r="17348" b="-10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ixaDeTexto 2">
            <a:extLst>
              <a:ext uri="{FF2B5EF4-FFF2-40B4-BE49-F238E27FC236}">
                <a16:creationId xmlns:a16="http://schemas.microsoft.com/office/drawing/2014/main" id="{392EF70A-169D-4383-8C7B-AB4F88C5F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526" y="230279"/>
            <a:ext cx="6262153" cy="98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54" tIns="52227" rIns="104454" bIns="522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5712" b="1">
                <a:latin typeface="Lucida Handwriting" panose="03010101010101010101" pitchFamily="66" charset="0"/>
              </a:rPr>
              <a:t>7 PRINCÍPIOS</a:t>
            </a:r>
          </a:p>
        </p:txBody>
      </p:sp>
      <p:sp>
        <p:nvSpPr>
          <p:cNvPr id="11268" name="CaixaDeTexto 7">
            <a:extLst>
              <a:ext uri="{FF2B5EF4-FFF2-40B4-BE49-F238E27FC236}">
                <a16:creationId xmlns:a16="http://schemas.microsoft.com/office/drawing/2014/main" id="{03EB74D3-EC95-43A6-8D5D-3DA94EBB0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698" y="1365087"/>
            <a:ext cx="6528413" cy="341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454" tIns="52227" rIns="104454" bIns="5222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13" dirty="0">
                <a:latin typeface="Lucida Handwriting" panose="03010101010101010101" pitchFamily="66" charset="0"/>
              </a:rPr>
              <a:t>1. INVESTIR COM REGULARIDADE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13" dirty="0">
                <a:latin typeface="Lucida Handwriting" panose="03010101010101010101" pitchFamily="66" charset="0"/>
              </a:rPr>
              <a:t>2. REINVESTIR DIVIDENDOS E JUROS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13" dirty="0">
                <a:latin typeface="Lucida Handwriting" panose="03010101010101010101" pitchFamily="66" charset="0"/>
              </a:rPr>
              <a:t>3. INVESTIR EM EMPRESAS E SETORES DE CRESCIMENTO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13" dirty="0">
                <a:latin typeface="Lucida Handwriting" panose="03010101010101010101" pitchFamily="66" charset="0"/>
              </a:rPr>
              <a:t>4. DIVERSIFICAR EM TUDO, RF, RV E IMÓVEIS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13" dirty="0">
                <a:latin typeface="Lucida Handwriting" panose="03010101010101010101" pitchFamily="66" charset="0"/>
              </a:rPr>
              <a:t>5. PROTEGER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13" dirty="0">
                <a:latin typeface="Lucida Handwriting" panose="03010101010101010101" pitchFamily="66" charset="0"/>
              </a:rPr>
              <a:t>6. ATUALIZAR-SE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13" dirty="0">
                <a:latin typeface="Lucida Handwriting" panose="03010101010101010101" pitchFamily="66" charset="0"/>
              </a:rPr>
              <a:t>7. ATUAR</a:t>
            </a: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7136A2B-4FDD-4785-8859-CB204C10C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6FDCD637-159E-4C1D-9C0E-CDA928592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39" y="1253331"/>
            <a:ext cx="4351338" cy="4351338"/>
          </a:xfr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20721F2-1A15-4D3C-8A22-2DF817427A1A}"/>
              </a:ext>
            </a:extLst>
          </p:cNvPr>
          <p:cNvSpPr/>
          <p:nvPr/>
        </p:nvSpPr>
        <p:spPr>
          <a:xfrm>
            <a:off x="1820747" y="1080354"/>
            <a:ext cx="3361819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Conto </a:t>
            </a:r>
          </a:p>
          <a:p>
            <a:pPr algn="ctr"/>
            <a:r>
              <a:rPr lang="pt-BR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uma </a:t>
            </a:r>
          </a:p>
          <a:p>
            <a:pPr algn="ctr"/>
            <a:r>
              <a:rPr lang="pt-BR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Piada</a:t>
            </a:r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9790673-E4CC-45B2-97D6-288AC4EBB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6FDCD637-159E-4C1D-9C0E-CDA928592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39" y="1253331"/>
            <a:ext cx="4351338" cy="4351338"/>
          </a:xfr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20721F2-1A15-4D3C-8A22-2DF817427A1A}"/>
              </a:ext>
            </a:extLst>
          </p:cNvPr>
          <p:cNvSpPr/>
          <p:nvPr/>
        </p:nvSpPr>
        <p:spPr>
          <a:xfrm>
            <a:off x="1363568" y="580624"/>
            <a:ext cx="4403770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Conto </a:t>
            </a:r>
          </a:p>
          <a:p>
            <a:pPr algn="ctr"/>
            <a:r>
              <a:rPr lang="pt-BR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uma </a:t>
            </a:r>
          </a:p>
          <a:p>
            <a:pPr algn="ctr"/>
            <a:r>
              <a:rPr lang="pt-BR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História </a:t>
            </a:r>
          </a:p>
          <a:p>
            <a:pPr algn="ctr"/>
            <a:r>
              <a:rPr lang="pt-BR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Triste</a:t>
            </a:r>
            <a:endParaRPr lang="pt-BR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35FF15F-74A1-4D6C-85F6-90AEED122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6FDCD637-159E-4C1D-9C0E-CDA928592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39" y="1253331"/>
            <a:ext cx="4351338" cy="4351338"/>
          </a:xfr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20721F2-1A15-4D3C-8A22-2DF817427A1A}"/>
              </a:ext>
            </a:extLst>
          </p:cNvPr>
          <p:cNvSpPr/>
          <p:nvPr/>
        </p:nvSpPr>
        <p:spPr>
          <a:xfrm>
            <a:off x="815623" y="1080354"/>
            <a:ext cx="5474576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Convido</a:t>
            </a:r>
          </a:p>
          <a:p>
            <a:pPr algn="ctr"/>
            <a:r>
              <a:rPr lang="pt-BR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para um</a:t>
            </a:r>
          </a:p>
          <a:p>
            <a:pPr algn="ctr"/>
            <a:r>
              <a:rPr lang="pt-BR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Churrasco</a:t>
            </a:r>
            <a:endParaRPr lang="pt-BR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FE730A7-DA15-485E-90FB-535604DA0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6FDCD637-159E-4C1D-9C0E-CDA928592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39" y="1253331"/>
            <a:ext cx="4351338" cy="4351338"/>
          </a:xfr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20721F2-1A15-4D3C-8A22-2DF817427A1A}"/>
              </a:ext>
            </a:extLst>
          </p:cNvPr>
          <p:cNvSpPr/>
          <p:nvPr/>
        </p:nvSpPr>
        <p:spPr>
          <a:xfrm>
            <a:off x="1395910" y="1080354"/>
            <a:ext cx="431400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Convido</a:t>
            </a:r>
          </a:p>
          <a:p>
            <a:pPr algn="ctr"/>
            <a:r>
              <a:rPr lang="pt-BR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para um</a:t>
            </a:r>
          </a:p>
          <a:p>
            <a:pPr algn="ctr"/>
            <a:r>
              <a:rPr lang="pt-BR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Velório</a:t>
            </a:r>
            <a:endParaRPr lang="pt-BR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B652F4B-3472-436B-B7A9-7902F3EE4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6FDCD637-159E-4C1D-9C0E-CDA928592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89" y="717927"/>
            <a:ext cx="1785810" cy="1785810"/>
          </a:xfrm>
        </p:spPr>
      </p:pic>
      <p:pic>
        <p:nvPicPr>
          <p:cNvPr id="6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2294578C-A5D6-47B7-95A3-72F9A362B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919" y="725590"/>
            <a:ext cx="1785810" cy="1785810"/>
          </a:xfrm>
          <a:prstGeom prst="rect">
            <a:avLst/>
          </a:prstGeom>
        </p:spPr>
      </p:pic>
      <p:pic>
        <p:nvPicPr>
          <p:cNvPr id="10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240C74C1-406A-4E81-8E64-064215CDE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35" y="717927"/>
            <a:ext cx="1785810" cy="1785810"/>
          </a:xfrm>
          <a:prstGeom prst="rect">
            <a:avLst/>
          </a:prstGeom>
        </p:spPr>
      </p:pic>
      <p:pic>
        <p:nvPicPr>
          <p:cNvPr id="13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5AE261B8-4C3D-4667-AB38-F673A3AC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0" y="717927"/>
            <a:ext cx="1785810" cy="1785810"/>
          </a:xfrm>
          <a:prstGeom prst="rect">
            <a:avLst/>
          </a:prstGeom>
        </p:spPr>
      </p:pic>
      <p:pic>
        <p:nvPicPr>
          <p:cNvPr id="15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B8017967-3A38-402D-B3AC-9440A97AF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51" y="725590"/>
            <a:ext cx="1785810" cy="1785810"/>
          </a:xfrm>
          <a:prstGeom prst="rect">
            <a:avLst/>
          </a:prstGeom>
        </p:spPr>
      </p:pic>
      <p:pic>
        <p:nvPicPr>
          <p:cNvPr id="16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42A728DF-6D29-452C-BC4E-4A23E634F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89" y="3953769"/>
            <a:ext cx="1785810" cy="1785810"/>
          </a:xfrm>
          <a:prstGeom prst="rect">
            <a:avLst/>
          </a:prstGeom>
        </p:spPr>
      </p:pic>
      <p:pic>
        <p:nvPicPr>
          <p:cNvPr id="17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C730C759-9D13-455C-8EA7-B72737DF8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919" y="3961432"/>
            <a:ext cx="1785810" cy="1785810"/>
          </a:xfrm>
          <a:prstGeom prst="rect">
            <a:avLst/>
          </a:prstGeom>
        </p:spPr>
      </p:pic>
      <p:pic>
        <p:nvPicPr>
          <p:cNvPr id="18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D423F574-2F58-4C9F-932F-FB545B8E2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35" y="3953769"/>
            <a:ext cx="1785810" cy="1785810"/>
          </a:xfrm>
          <a:prstGeom prst="rect">
            <a:avLst/>
          </a:prstGeom>
        </p:spPr>
      </p:pic>
      <p:pic>
        <p:nvPicPr>
          <p:cNvPr id="19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BFEB6502-9E00-4B2A-912C-B7525D04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0" y="3953769"/>
            <a:ext cx="1785810" cy="1785810"/>
          </a:xfrm>
          <a:prstGeom prst="rect">
            <a:avLst/>
          </a:prstGeom>
        </p:spPr>
      </p:pic>
      <p:pic>
        <p:nvPicPr>
          <p:cNvPr id="20" name="Espaço Reservado para Conteúdo 6" descr="Homem de barba sorrindo&#10;&#10;Descrição gerada automaticamente">
            <a:extLst>
              <a:ext uri="{FF2B5EF4-FFF2-40B4-BE49-F238E27FC236}">
                <a16:creationId xmlns:a16="http://schemas.microsoft.com/office/drawing/2014/main" id="{3EDA4A25-1C88-4D0A-8E88-83209469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51" y="3961432"/>
            <a:ext cx="1785810" cy="178581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4D2EBCB-B906-4EBA-9CFD-FF701059BD98}"/>
              </a:ext>
            </a:extLst>
          </p:cNvPr>
          <p:cNvSpPr/>
          <p:nvPr/>
        </p:nvSpPr>
        <p:spPr>
          <a:xfrm>
            <a:off x="1434776" y="2610220"/>
            <a:ext cx="8518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Raiva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66490CE-6650-4205-948C-8B51742B11BE}"/>
              </a:ext>
            </a:extLst>
          </p:cNvPr>
          <p:cNvSpPr/>
          <p:nvPr/>
        </p:nvSpPr>
        <p:spPr>
          <a:xfrm>
            <a:off x="7981172" y="2610220"/>
            <a:ext cx="8114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ACD3EB4-C4A3-45E7-A252-E34CBE51E388}"/>
              </a:ext>
            </a:extLst>
          </p:cNvPr>
          <p:cNvSpPr/>
          <p:nvPr/>
        </p:nvSpPr>
        <p:spPr>
          <a:xfrm>
            <a:off x="5727685" y="2614075"/>
            <a:ext cx="8825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Fome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C69A95C-2624-4258-8D00-8498CBD90E7E}"/>
              </a:ext>
            </a:extLst>
          </p:cNvPr>
          <p:cNvSpPr/>
          <p:nvPr/>
        </p:nvSpPr>
        <p:spPr>
          <a:xfrm>
            <a:off x="3496325" y="2610221"/>
            <a:ext cx="10567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Alegria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3DC4072-1EB8-4C39-8381-DFE642D64DD4}"/>
              </a:ext>
            </a:extLst>
          </p:cNvPr>
          <p:cNvSpPr/>
          <p:nvPr/>
        </p:nvSpPr>
        <p:spPr>
          <a:xfrm>
            <a:off x="9883956" y="2610222"/>
            <a:ext cx="14417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Felicidade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6875DD3-33A4-4F25-A6B7-82C852F95283}"/>
              </a:ext>
            </a:extLst>
          </p:cNvPr>
          <p:cNvSpPr/>
          <p:nvPr/>
        </p:nvSpPr>
        <p:spPr>
          <a:xfrm>
            <a:off x="1109592" y="5909240"/>
            <a:ext cx="15022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Desespero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A147F050-7C8F-4713-9E55-B02923E84395}"/>
              </a:ext>
            </a:extLst>
          </p:cNvPr>
          <p:cNvSpPr/>
          <p:nvPr/>
        </p:nvSpPr>
        <p:spPr>
          <a:xfrm>
            <a:off x="7550702" y="5909240"/>
            <a:ext cx="1672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Namorando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AF6F047-8983-43EA-A4BB-B6A5A7DC8614}"/>
              </a:ext>
            </a:extLst>
          </p:cNvPr>
          <p:cNvSpPr/>
          <p:nvPr/>
        </p:nvSpPr>
        <p:spPr>
          <a:xfrm>
            <a:off x="3387323" y="5909241"/>
            <a:ext cx="12747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Bolsa</a:t>
            </a:r>
          </a:p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Subindo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D59678B9-85DC-46F2-9ACE-09B2E5B7636A}"/>
              </a:ext>
            </a:extLst>
          </p:cNvPr>
          <p:cNvSpPr/>
          <p:nvPr/>
        </p:nvSpPr>
        <p:spPr>
          <a:xfrm>
            <a:off x="9736706" y="5909242"/>
            <a:ext cx="17362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banheiro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E48FD33-D893-49AC-BB75-A7022E0CB3DC}"/>
              </a:ext>
            </a:extLst>
          </p:cNvPr>
          <p:cNvSpPr/>
          <p:nvPr/>
        </p:nvSpPr>
        <p:spPr>
          <a:xfrm>
            <a:off x="5726530" y="5882428"/>
            <a:ext cx="10518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Bolsa</a:t>
            </a:r>
          </a:p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Caindo</a:t>
            </a:r>
          </a:p>
        </p:txBody>
      </p:sp>
      <p:pic>
        <p:nvPicPr>
          <p:cNvPr id="31" name="Imagem 3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BD51065-E5C4-403B-BC96-A1B81A8A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5" grpId="0"/>
      <p:bldP spid="26" grpId="0"/>
      <p:bldP spid="28" grpId="0"/>
      <p:bldP spid="3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82520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3F7AF4A-F16A-4B39-B2E0-C27519505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31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REEQUILIBRAR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41846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6506765-3508-483E-B204-60A137A2C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15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63107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</a:rPr>
              <a:t>REEQUILIBRAR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631840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6506765-3508-483E-B204-60A137A2C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39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08059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312000B-D6D0-4456-9A47-B8A889B66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24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312000B-D6D0-4456-9A47-B8A889B66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D0CC49B-0248-530C-6422-B1D69FD0E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646" y="420363"/>
            <a:ext cx="9644708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8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DD941EA-E81D-48B4-8F9E-86635047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DFFA1BC-B58B-462A-BC0E-257B1A63B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0509"/>
      </p:ext>
    </p:extLst>
  </p:cSld>
  <p:clrMapOvr>
    <a:masterClrMapping/>
  </p:clrMapOvr>
  <p:transition spd="slow">
    <p:wheel spokes="8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EF15CA-B0F9-4E6C-BC17-D3394C6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81" y="557042"/>
            <a:ext cx="364181" cy="402167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312000B-D6D0-4456-9A47-B8A889B66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8FBF468-528C-3351-38C9-216834D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646" y="420363"/>
            <a:ext cx="9644708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039D6D9-602E-F434-A591-A65CE4E21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0" y="0"/>
            <a:ext cx="12192000" cy="12174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69D091-60E4-DC2A-81EF-F104D60F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Quando devo vender 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67EA5F-1041-3B27-CFB9-65336694F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Defina um percentual de ganho (20%,30%,40%)</a:t>
            </a:r>
          </a:p>
          <a:p>
            <a:pPr marL="0" indent="0">
              <a:buNone/>
            </a:pPr>
            <a:endParaRPr lang="pt-BR" dirty="0">
              <a:latin typeface="Impact" panose="020B0806030902050204" pitchFamily="34" charset="0"/>
            </a:endParaRPr>
          </a:p>
          <a:p>
            <a:r>
              <a:rPr lang="pt-BR" dirty="0">
                <a:latin typeface="Impact" panose="020B0806030902050204" pitchFamily="34" charset="0"/>
              </a:rPr>
              <a:t>Atingiu o percentual</a:t>
            </a:r>
          </a:p>
          <a:p>
            <a:pPr marL="0" indent="0">
              <a:buNone/>
            </a:pPr>
            <a:endParaRPr lang="pt-BR" dirty="0">
              <a:latin typeface="Impact" panose="020B0806030902050204" pitchFamily="34" charset="0"/>
            </a:endParaRPr>
          </a:p>
          <a:p>
            <a:r>
              <a:rPr lang="pt-BR" dirty="0">
                <a:latin typeface="Impact" panose="020B0806030902050204" pitchFamily="34" charset="0"/>
              </a:rPr>
              <a:t>Verifique a empresa:</a:t>
            </a:r>
          </a:p>
          <a:p>
            <a:pPr marL="0" indent="0">
              <a:buNone/>
            </a:pPr>
            <a:endParaRPr lang="pt-BR" dirty="0">
              <a:latin typeface="Impact" panose="020B0806030902050204" pitchFamily="34" charset="0"/>
            </a:endParaRPr>
          </a:p>
          <a:p>
            <a:pPr lvl="2"/>
            <a:r>
              <a:rPr lang="pt-BR" dirty="0">
                <a:latin typeface="Impact" panose="020B0806030902050204" pitchFamily="34" charset="0"/>
              </a:rPr>
              <a:t>Continua Boa – Venda o Lucro</a:t>
            </a:r>
          </a:p>
          <a:p>
            <a:pPr lvl="2"/>
            <a:r>
              <a:rPr lang="pt-BR" dirty="0">
                <a:latin typeface="Impact" panose="020B0806030902050204" pitchFamily="34" charset="0"/>
              </a:rPr>
              <a:t>Perdeu Fundamento – Venda Tudo</a:t>
            </a:r>
          </a:p>
        </p:txBody>
      </p:sp>
    </p:spTree>
    <p:extLst>
      <p:ext uri="{BB962C8B-B14F-4D97-AF65-F5344CB8AC3E}">
        <p14:creationId xmlns:p14="http://schemas.microsoft.com/office/powerpoint/2010/main" val="8045171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381" y="41916"/>
            <a:ext cx="9633929" cy="10302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INICIAR?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7DA3DA-2CD2-4027-835F-58DCEE7E2923}"/>
              </a:ext>
            </a:extLst>
          </p:cNvPr>
          <p:cNvSpPr txBox="1"/>
          <p:nvPr/>
        </p:nvSpPr>
        <p:spPr>
          <a:xfrm>
            <a:off x="1048658" y="1578870"/>
            <a:ext cx="97240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Escolha de Cinco a Sete Setores Diferentes;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2 ou 3 Empresas por setor;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Escolha os papéis;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Efetue a compra;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latin typeface="Aharoni" panose="02010803020104030203" pitchFamily="2" charset="-79"/>
                <a:cs typeface="Aharoni" panose="02010803020104030203" pitchFamily="2" charset="-79"/>
              </a:rPr>
              <a:t>Reequilibre a cada aporte;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Reveja obrigatoriamente os fundamentos a cada 3 meses.</a:t>
            </a: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D2DC430-4478-4369-AFB6-743084699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0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795C6E7-4738-40B2-B8C1-39EF4C5C5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92139C6-5D1F-42EC-B436-01AE87B3A2E2}"/>
              </a:ext>
            </a:extLst>
          </p:cNvPr>
          <p:cNvSpPr/>
          <p:nvPr/>
        </p:nvSpPr>
        <p:spPr>
          <a:xfrm>
            <a:off x="5932967" y="372140"/>
            <a:ext cx="744280" cy="4678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5412B14-AED8-4AC0-88BB-CA95E3AB4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30CC323-CD56-469B-8936-A9956DC94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" y="0"/>
            <a:ext cx="12181343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92139C6-5D1F-42EC-B436-01AE87B3A2E2}"/>
              </a:ext>
            </a:extLst>
          </p:cNvPr>
          <p:cNvSpPr/>
          <p:nvPr/>
        </p:nvSpPr>
        <p:spPr>
          <a:xfrm>
            <a:off x="3997841" y="3934045"/>
            <a:ext cx="6390167" cy="25518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1F9776F-F891-4257-84C1-F43A44858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6" y="6486612"/>
            <a:ext cx="1317753" cy="3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D2412E40-4B33-4737-89CE-1E9D2337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A567417-83E1-4ABE-8929-5B72F95606E6}"/>
              </a:ext>
            </a:extLst>
          </p:cNvPr>
          <p:cNvSpPr/>
          <p:nvPr/>
        </p:nvSpPr>
        <p:spPr>
          <a:xfrm>
            <a:off x="5468685" y="115340"/>
            <a:ext cx="672331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88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11 93938 0079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62C6B8-EE22-4E69-8867-807F7E4A4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35" y="4416773"/>
            <a:ext cx="3630857" cy="85432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A3E1D7F-6780-4BF1-B658-64A9A658B9B3}"/>
              </a:ext>
            </a:extLst>
          </p:cNvPr>
          <p:cNvSpPr/>
          <p:nvPr/>
        </p:nvSpPr>
        <p:spPr>
          <a:xfrm>
            <a:off x="7261331" y="1961732"/>
            <a:ext cx="368722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FALECOM@MORETTA.COM.BR</a:t>
            </a:r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DD941EA-E81D-48B4-8F9E-86635047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DFFA1BC-B58B-462A-BC0E-257B1A63B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86" y="6429709"/>
            <a:ext cx="1656060" cy="4282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1996867-2110-2D52-5940-B93F09CAC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04" y="578354"/>
            <a:ext cx="8913564" cy="528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743430"/>
      </p:ext>
    </p:extLst>
  </p:cSld>
  <p:clrMapOvr>
    <a:masterClrMapping/>
  </p:clrMapOvr>
  <p:transition spd="slow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7B3DC-E5D5-4FE2-BA8A-B626F2CE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BC7977-4A5C-4CC7-BAE1-E0853A564FF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Uma imagem contendo objeto, mesa, relógio&#10;&#10;Descrição gerada automaticamente">
            <a:extLst>
              <a:ext uri="{FF2B5EF4-FFF2-40B4-BE49-F238E27FC236}">
                <a16:creationId xmlns:a16="http://schemas.microsoft.com/office/drawing/2014/main" id="{B0DA967F-2534-46A8-BFC7-1894D6FFBA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589" cy="6858000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5C0EB27-9187-4F1E-99F7-2A236374AB45}"/>
              </a:ext>
            </a:extLst>
          </p:cNvPr>
          <p:cNvSpPr/>
          <p:nvPr/>
        </p:nvSpPr>
        <p:spPr>
          <a:xfrm>
            <a:off x="673338" y="5408599"/>
            <a:ext cx="21002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GRAFISTA</a:t>
            </a:r>
            <a:endParaRPr lang="pt-BR" sz="3200" b="0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4F9392E-FD9A-4001-B66F-687B0D44B006}"/>
              </a:ext>
            </a:extLst>
          </p:cNvPr>
          <p:cNvSpPr/>
          <p:nvPr/>
        </p:nvSpPr>
        <p:spPr>
          <a:xfrm>
            <a:off x="8191540" y="196977"/>
            <a:ext cx="40190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FUNDAMENTALISTA</a:t>
            </a:r>
            <a:endParaRPr lang="pt-BR" sz="3200" b="0" cap="none" spc="0" dirty="0">
              <a:ln w="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79ABAE3-E538-4F0D-BF4D-4806DB73A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29" y="6369216"/>
            <a:ext cx="1656060" cy="4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808"/>
      </p:ext>
    </p:extLst>
  </p:cSld>
  <p:clrMapOvr>
    <a:masterClrMapping/>
  </p:clrMapOvr>
  <p:transition spd="slow">
    <p:wheel spokes="8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1308</Words>
  <Application>Microsoft Office PowerPoint</Application>
  <PresentationFormat>Widescreen</PresentationFormat>
  <Paragraphs>392</Paragraphs>
  <Slides>75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6" baseType="lpstr">
      <vt:lpstr>MS PGothic</vt:lpstr>
      <vt:lpstr>Aharoni</vt:lpstr>
      <vt:lpstr>Arial</vt:lpstr>
      <vt:lpstr>Calibri</vt:lpstr>
      <vt:lpstr>Calibri Light</vt:lpstr>
      <vt:lpstr>Courier New</vt:lpstr>
      <vt:lpstr>Impact</vt:lpstr>
      <vt:lpstr>Lucida Handwriting</vt:lpstr>
      <vt:lpstr>Rockwell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P/VP</vt:lpstr>
      <vt:lpstr>Apresentação do PowerPoint</vt:lpstr>
      <vt:lpstr>CRESCIMENTO DA RECEITA</vt:lpstr>
      <vt:lpstr>Apresentação do PowerPoint</vt:lpstr>
      <vt:lpstr>DÍVIDA BRUTA SOBRE PATRIMÔNIO</vt:lpstr>
      <vt:lpstr>Apresentação do PowerPoint</vt:lpstr>
      <vt:lpstr>DIVIDEND YELD</vt:lpstr>
      <vt:lpstr>Apresentação do PowerPoint</vt:lpstr>
      <vt:lpstr>ROE </vt:lpstr>
      <vt:lpstr>Apresentação do PowerPoint</vt:lpstr>
      <vt:lpstr>MARGEM LÍQUIDA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Quando devo vender Ação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Klaudia Moretta</dc:creator>
  <cp:lastModifiedBy>MARCELO moretta</cp:lastModifiedBy>
  <cp:revision>35</cp:revision>
  <dcterms:created xsi:type="dcterms:W3CDTF">2021-02-23T01:41:40Z</dcterms:created>
  <dcterms:modified xsi:type="dcterms:W3CDTF">2024-04-11T20:59:07Z</dcterms:modified>
</cp:coreProperties>
</file>