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87" r:id="rId2"/>
    <p:sldId id="256" r:id="rId3"/>
    <p:sldId id="261" r:id="rId4"/>
    <p:sldId id="262" r:id="rId5"/>
    <p:sldId id="257" r:id="rId6"/>
    <p:sldId id="259" r:id="rId7"/>
    <p:sldId id="258" r:id="rId8"/>
    <p:sldId id="959" r:id="rId9"/>
    <p:sldId id="955" r:id="rId10"/>
    <p:sldId id="956" r:id="rId11"/>
    <p:sldId id="958" r:id="rId12"/>
    <p:sldId id="263" r:id="rId13"/>
    <p:sldId id="948" r:id="rId14"/>
    <p:sldId id="949" r:id="rId15"/>
    <p:sldId id="951" r:id="rId16"/>
    <p:sldId id="952" r:id="rId17"/>
    <p:sldId id="954" r:id="rId18"/>
    <p:sldId id="960" r:id="rId19"/>
    <p:sldId id="945" r:id="rId20"/>
    <p:sldId id="271" r:id="rId21"/>
    <p:sldId id="264" r:id="rId22"/>
    <p:sldId id="961" r:id="rId23"/>
    <p:sldId id="962" r:id="rId24"/>
    <p:sldId id="265" r:id="rId25"/>
    <p:sldId id="272" r:id="rId26"/>
    <p:sldId id="273" r:id="rId27"/>
    <p:sldId id="963" r:id="rId28"/>
    <p:sldId id="274" r:id="rId29"/>
    <p:sldId id="276" r:id="rId30"/>
    <p:sldId id="277" r:id="rId31"/>
    <p:sldId id="964" r:id="rId32"/>
    <p:sldId id="278" r:id="rId33"/>
    <p:sldId id="279" r:id="rId34"/>
    <p:sldId id="966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91" r:id="rId44"/>
    <p:sldId id="946" r:id="rId45"/>
    <p:sldId id="967" r:id="rId46"/>
    <p:sldId id="968" r:id="rId47"/>
    <p:sldId id="969" r:id="rId48"/>
    <p:sldId id="292" r:id="rId49"/>
    <p:sldId id="943" r:id="rId5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11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3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CBDC-9D57-4D4D-9496-A4B2E6F74CFE}" type="datetimeFigureOut">
              <a:rPr lang="pt-BR" smtClean="0"/>
              <a:t>08/11/2023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7E0C-AAEF-4B32-AC79-377E6CEEF1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28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CBDC-9D57-4D4D-9496-A4B2E6F74CFE}" type="datetimeFigureOut">
              <a:rPr lang="pt-BR" smtClean="0"/>
              <a:t>08/11/2023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7E0C-AAEF-4B32-AC79-377E6CEEF1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4388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CBDC-9D57-4D4D-9496-A4B2E6F74CFE}" type="datetimeFigureOut">
              <a:rPr lang="pt-BR" smtClean="0"/>
              <a:t>08/11/2023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7E0C-AAEF-4B32-AC79-377E6CEEF1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216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993C905-3C22-4AC6-A5B4-4C5781EAF477}" type="datetime1">
              <a:rPr lang="pt-BR"/>
              <a:pPr>
                <a:defRPr/>
              </a:pPr>
              <a:t>08/11/2023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831357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CBDC-9D57-4D4D-9496-A4B2E6F74CFE}" type="datetimeFigureOut">
              <a:rPr lang="pt-BR" smtClean="0"/>
              <a:t>08/11/2023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7E0C-AAEF-4B32-AC79-377E6CEEF1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46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CBDC-9D57-4D4D-9496-A4B2E6F74CFE}" type="datetimeFigureOut">
              <a:rPr lang="pt-BR" smtClean="0"/>
              <a:t>08/11/2023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7E0C-AAEF-4B32-AC79-377E6CEEF1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330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CBDC-9D57-4D4D-9496-A4B2E6F74CFE}" type="datetimeFigureOut">
              <a:rPr lang="pt-BR" smtClean="0"/>
              <a:t>08/11/2023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7E0C-AAEF-4B32-AC79-377E6CEEF1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593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CBDC-9D57-4D4D-9496-A4B2E6F74CFE}" type="datetimeFigureOut">
              <a:rPr lang="pt-BR" smtClean="0"/>
              <a:t>08/11/2023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7E0C-AAEF-4B32-AC79-377E6CEEF1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492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CBDC-9D57-4D4D-9496-A4B2E6F74CFE}" type="datetimeFigureOut">
              <a:rPr lang="pt-BR" smtClean="0"/>
              <a:t>08/11/2023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7E0C-AAEF-4B32-AC79-377E6CEEF1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5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CBDC-9D57-4D4D-9496-A4B2E6F74CFE}" type="datetimeFigureOut">
              <a:rPr lang="pt-BR" smtClean="0"/>
              <a:t>08/11/2023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7E0C-AAEF-4B32-AC79-377E6CEEF1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97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CBDC-9D57-4D4D-9496-A4B2E6F74CFE}" type="datetimeFigureOut">
              <a:rPr lang="pt-BR" smtClean="0"/>
              <a:t>08/11/2023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7E0C-AAEF-4B32-AC79-377E6CEEF1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6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CBDC-9D57-4D4D-9496-A4B2E6F74CFE}" type="datetimeFigureOut">
              <a:rPr lang="pt-BR" smtClean="0"/>
              <a:t>08/11/2023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7E0C-AAEF-4B32-AC79-377E6CEEF1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87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8CBDC-9D57-4D4D-9496-A4B2E6F74CFE}" type="datetimeFigureOut">
              <a:rPr lang="pt-BR" smtClean="0"/>
              <a:t>08/11/2023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A7E0C-AAEF-4B32-AC79-377E6CEEF1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614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>
            <a:extLst>
              <a:ext uri="{FF2B5EF4-FFF2-40B4-BE49-F238E27FC236}">
                <a16:creationId xmlns:a16="http://schemas.microsoft.com/office/drawing/2014/main" id="{B93166CE-76F2-4D7A-986D-37CD2A5A16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4" b="2779"/>
          <a:stretch>
            <a:fillRect/>
          </a:stretch>
        </p:blipFill>
        <p:spPr bwMode="auto">
          <a:xfrm>
            <a:off x="0" y="0"/>
            <a:ext cx="12196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617D26B9-092C-4BFD-92CE-9B62A40B6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055" y="5277710"/>
            <a:ext cx="5445125" cy="1477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8A435DD-DD66-42BB-988B-BD8F63994264}"/>
              </a:ext>
            </a:extLst>
          </p:cNvPr>
          <p:cNvSpPr/>
          <p:nvPr/>
        </p:nvSpPr>
        <p:spPr>
          <a:xfrm>
            <a:off x="766763" y="987533"/>
            <a:ext cx="36166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COTIZAÇÃO </a:t>
            </a:r>
          </a:p>
          <a:p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DE CARTEIRA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7842" y="459129"/>
            <a:ext cx="10515600" cy="132556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Cotizando uma Carteira de Investimentos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81999"/>
            <a:ext cx="10515600" cy="435133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pt-BR" sz="4400" dirty="0">
                <a:latin typeface="Cooper Black" panose="0208090404030B020404" pitchFamily="18" charset="0"/>
              </a:rPr>
              <a:t>Rentabilidade</a:t>
            </a:r>
          </a:p>
          <a:p>
            <a:pPr marL="0" indent="0" algn="ctr">
              <a:buNone/>
            </a:pPr>
            <a:r>
              <a:rPr lang="pt-BR" sz="4400" dirty="0">
                <a:latin typeface="Cooper Black" panose="0208090404030B020404" pitchFamily="18" charset="0"/>
              </a:rPr>
              <a:t>12.000 / 10.000 = 1,2</a:t>
            </a:r>
          </a:p>
          <a:p>
            <a:pPr marL="0" indent="0" algn="ctr">
              <a:buNone/>
            </a:pPr>
            <a:r>
              <a:rPr lang="pt-BR" sz="4400" dirty="0">
                <a:latin typeface="Cooper Black" panose="0208090404030B020404" pitchFamily="18" charset="0"/>
              </a:rPr>
              <a:t>1,2 -1  = 0,2</a:t>
            </a:r>
          </a:p>
          <a:p>
            <a:pPr marL="0" indent="0" algn="ctr">
              <a:buNone/>
            </a:pPr>
            <a:r>
              <a:rPr lang="pt-BR" sz="4400" dirty="0">
                <a:latin typeface="Cooper Black" panose="0208090404030B020404" pitchFamily="18" charset="0"/>
              </a:rPr>
              <a:t>0,2 * 100 = 20% </a:t>
            </a:r>
            <a:r>
              <a:rPr lang="pt-BR" sz="4400" dirty="0" err="1">
                <a:latin typeface="Cooper Black" panose="0208090404030B020404" pitchFamily="18" charset="0"/>
              </a:rPr>
              <a:t>am</a:t>
            </a:r>
            <a:endParaRPr lang="pt-BR" sz="4400" dirty="0">
              <a:latin typeface="Cooper Black" panose="0208090404030B0204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57FB5B38-858A-4FBC-A7C0-02698099F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13" y="6381750"/>
            <a:ext cx="16525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7F4F1817-70C0-8955-5026-CA2815D1CBA7}"/>
              </a:ext>
            </a:extLst>
          </p:cNvPr>
          <p:cNvSpPr/>
          <p:nvPr/>
        </p:nvSpPr>
        <p:spPr>
          <a:xfrm>
            <a:off x="1401467" y="5937206"/>
            <a:ext cx="20360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((SF/SI)-1)*100</a:t>
            </a:r>
          </a:p>
        </p:txBody>
      </p:sp>
    </p:spTree>
    <p:extLst>
      <p:ext uri="{BB962C8B-B14F-4D97-AF65-F5344CB8AC3E}">
        <p14:creationId xmlns:p14="http://schemas.microsoft.com/office/powerpoint/2010/main" val="2588479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7842" y="459129"/>
            <a:ext cx="10515600" cy="132556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Cotizando uma Carteira de Investimentos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81999"/>
            <a:ext cx="10515600" cy="435133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pt-BR" sz="4400" dirty="0">
                <a:latin typeface="Cooper Black" panose="0208090404030B020404" pitchFamily="18" charset="0"/>
              </a:rPr>
              <a:t>Tenho R$ 10.000,00</a:t>
            </a:r>
          </a:p>
          <a:p>
            <a:pPr marL="0" indent="0" algn="ctr">
              <a:buNone/>
            </a:pPr>
            <a:r>
              <a:rPr lang="pt-BR" sz="4400" dirty="0">
                <a:latin typeface="Cooper Black" panose="0208090404030B020404" pitchFamily="18" charset="0"/>
              </a:rPr>
              <a:t>Comprei uma ação</a:t>
            </a:r>
          </a:p>
          <a:p>
            <a:pPr marL="0" indent="0" algn="ctr">
              <a:buNone/>
            </a:pPr>
            <a:r>
              <a:rPr lang="pt-BR" sz="4400" dirty="0">
                <a:latin typeface="Cooper Black" panose="0208090404030B020404" pitchFamily="18" charset="0"/>
              </a:rPr>
              <a:t>coloquei na conta 3.000,00</a:t>
            </a:r>
          </a:p>
          <a:p>
            <a:pPr marL="0" indent="0" algn="ctr">
              <a:buNone/>
            </a:pPr>
            <a:r>
              <a:rPr lang="pt-BR" sz="4400" dirty="0">
                <a:latin typeface="Cooper Black" panose="0208090404030B020404" pitchFamily="18" charset="0"/>
              </a:rPr>
              <a:t>Tirei no meio do mês 456,89</a:t>
            </a:r>
          </a:p>
          <a:p>
            <a:pPr marL="0" indent="0" algn="ctr">
              <a:buNone/>
            </a:pPr>
            <a:r>
              <a:rPr lang="pt-BR" sz="4400" dirty="0">
                <a:latin typeface="Cooper Black" panose="0208090404030B020404" pitchFamily="18" charset="0"/>
              </a:rPr>
              <a:t>Recebi dividendos... </a:t>
            </a:r>
          </a:p>
          <a:p>
            <a:pPr marL="0" indent="0" algn="ctr">
              <a:buNone/>
            </a:pPr>
            <a:r>
              <a:rPr lang="pt-BR" sz="4400" dirty="0">
                <a:latin typeface="Cooper Black" panose="0208090404030B020404" pitchFamily="18" charset="0"/>
              </a:rPr>
              <a:t>Saldo = R$ 16.700,00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57FB5B38-858A-4FBC-A7C0-02698099F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13" y="6381750"/>
            <a:ext cx="16525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C0441B6F-775F-E5C7-711D-82A89B935691}"/>
              </a:ext>
            </a:extLst>
          </p:cNvPr>
          <p:cNvSpPr/>
          <p:nvPr/>
        </p:nvSpPr>
        <p:spPr>
          <a:xfrm rot="19416493">
            <a:off x="1942075" y="3231104"/>
            <a:ext cx="8008924" cy="92333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Qual a Rentabilidade ?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984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7842" y="459129"/>
            <a:ext cx="10515600" cy="132556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Cotizando uma Carteira de Investimentos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81999"/>
            <a:ext cx="10515600" cy="435133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pt-BR" sz="4400" dirty="0">
                <a:latin typeface="Cooper Black" panose="0208090404030B020404" pitchFamily="18" charset="0"/>
              </a:rPr>
              <a:t>O passo mais importante</a:t>
            </a:r>
          </a:p>
          <a:p>
            <a:pPr marL="0" indent="0" algn="ctr">
              <a:buNone/>
            </a:pPr>
            <a:r>
              <a:rPr lang="pt-BR" sz="4400" dirty="0">
                <a:latin typeface="Cooper Black" panose="0208090404030B020404" pitchFamily="18" charset="0"/>
              </a:rPr>
              <a:t>é definir o que você irá controlar.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57FB5B38-858A-4FBC-A7C0-02698099F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13" y="6381750"/>
            <a:ext cx="16525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247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7842" y="459129"/>
            <a:ext cx="10515600" cy="132556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Cotizando uma Carteira de Investimentos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81999"/>
            <a:ext cx="10515600" cy="1567055"/>
          </a:xfrm>
        </p:spPr>
        <p:txBody>
          <a:bodyPr anchor="ctr"/>
          <a:lstStyle/>
          <a:p>
            <a:pPr marL="0" indent="0" algn="ctr">
              <a:buNone/>
            </a:pPr>
            <a:r>
              <a:rPr lang="pt-BR" sz="4400" dirty="0">
                <a:latin typeface="Cooper Black" panose="0208090404030B020404" pitchFamily="18" charset="0"/>
              </a:rPr>
              <a:t>Chame isso de Sistema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57FB5B38-858A-4FBC-A7C0-02698099F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13" y="6381750"/>
            <a:ext cx="16525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C4BD41E3-B788-C7FB-B279-934A2627659C}"/>
              </a:ext>
            </a:extLst>
          </p:cNvPr>
          <p:cNvSpPr/>
          <p:nvPr/>
        </p:nvSpPr>
        <p:spPr>
          <a:xfrm>
            <a:off x="3005145" y="5035417"/>
            <a:ext cx="21139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Corretora 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8559868-233C-FC0E-D272-AF1CB4B03668}"/>
              </a:ext>
            </a:extLst>
          </p:cNvPr>
          <p:cNvSpPr/>
          <p:nvPr/>
        </p:nvSpPr>
        <p:spPr>
          <a:xfrm>
            <a:off x="4925192" y="4230688"/>
            <a:ext cx="20994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Corretora B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0BB38E2-3ADD-F94E-A58A-20810A516FC8}"/>
              </a:ext>
            </a:extLst>
          </p:cNvPr>
          <p:cNvSpPr/>
          <p:nvPr/>
        </p:nvSpPr>
        <p:spPr>
          <a:xfrm>
            <a:off x="6702897" y="5035416"/>
            <a:ext cx="20962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Corretora C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2500FA4-AF40-47FC-8700-6B61FAE643BE}"/>
              </a:ext>
            </a:extLst>
          </p:cNvPr>
          <p:cNvSpPr/>
          <p:nvPr/>
        </p:nvSpPr>
        <p:spPr>
          <a:xfrm>
            <a:off x="2760291" y="4648912"/>
            <a:ext cx="2668992" cy="144423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B4096B29-941B-8144-204E-D580374DAB51}"/>
              </a:ext>
            </a:extLst>
          </p:cNvPr>
          <p:cNvSpPr/>
          <p:nvPr/>
        </p:nvSpPr>
        <p:spPr>
          <a:xfrm rot="20592040">
            <a:off x="2848706" y="3859816"/>
            <a:ext cx="4317023" cy="216818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FA39ED90-6C0D-383D-6F09-2C9918C494B2}"/>
              </a:ext>
            </a:extLst>
          </p:cNvPr>
          <p:cNvSpPr/>
          <p:nvPr/>
        </p:nvSpPr>
        <p:spPr>
          <a:xfrm>
            <a:off x="2627501" y="3438983"/>
            <a:ext cx="6402200" cy="316660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474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7842" y="459129"/>
            <a:ext cx="10515600" cy="132556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Cotizando uma Carteira de Investimentos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81999"/>
            <a:ext cx="10515600" cy="1567055"/>
          </a:xfrm>
        </p:spPr>
        <p:txBody>
          <a:bodyPr anchor="ctr"/>
          <a:lstStyle/>
          <a:p>
            <a:pPr marL="0" indent="0" algn="ctr">
              <a:buNone/>
            </a:pPr>
            <a:r>
              <a:rPr lang="pt-BR" sz="4400" dirty="0">
                <a:latin typeface="Cooper Black" panose="0208090404030B020404" pitchFamily="18" charset="0"/>
              </a:rPr>
              <a:t>A cotização possui 4 movimentos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57FB5B38-858A-4FBC-A7C0-02698099F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13" y="6381750"/>
            <a:ext cx="16525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835DF671-4FF0-395E-A46D-F844E36744C4}"/>
              </a:ext>
            </a:extLst>
          </p:cNvPr>
          <p:cNvSpPr/>
          <p:nvPr/>
        </p:nvSpPr>
        <p:spPr>
          <a:xfrm>
            <a:off x="3628308" y="3429000"/>
            <a:ext cx="4026615" cy="33855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sz="4000" cap="none" spc="0" dirty="0">
                <a:ln w="0"/>
                <a:solidFill>
                  <a:schemeClr val="tx1"/>
                </a:solidFill>
                <a:latin typeface="Cooper Black" panose="0208090404030B020404" pitchFamily="18" charset="0"/>
              </a:rPr>
              <a:t>Aporte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sz="4000" dirty="0">
                <a:ln w="0"/>
                <a:latin typeface="Cooper Black" panose="0208090404030B020404" pitchFamily="18" charset="0"/>
              </a:rPr>
              <a:t>Resgate</a:t>
            </a:r>
            <a:endParaRPr lang="pt-BR" sz="4000" cap="none" spc="0" dirty="0">
              <a:ln w="0"/>
              <a:solidFill>
                <a:schemeClr val="tx1"/>
              </a:solidFill>
              <a:latin typeface="Cooper Black" panose="0208090404030B0204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sz="4000" dirty="0">
                <a:ln w="0"/>
                <a:latin typeface="Cooper Black" panose="0208090404030B020404" pitchFamily="18" charset="0"/>
              </a:rPr>
              <a:t>Parcial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sz="4000" cap="none" spc="0" dirty="0">
                <a:ln w="0"/>
                <a:solidFill>
                  <a:schemeClr val="tx1"/>
                </a:solidFill>
                <a:latin typeface="Cooper Black" panose="0208090404030B020404" pitchFamily="18" charset="0"/>
              </a:rPr>
              <a:t>Fechamento</a:t>
            </a:r>
          </a:p>
          <a:p>
            <a:pPr algn="ctr"/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1961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7842" y="459129"/>
            <a:ext cx="10515600" cy="132556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Cotizando uma Carteira de Investimentos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81999"/>
            <a:ext cx="10515600" cy="1567055"/>
          </a:xfrm>
        </p:spPr>
        <p:txBody>
          <a:bodyPr anchor="ctr"/>
          <a:lstStyle/>
          <a:p>
            <a:pPr marL="0" indent="0" algn="ctr">
              <a:buNone/>
            </a:pPr>
            <a:r>
              <a:rPr lang="pt-BR" sz="4400" dirty="0">
                <a:latin typeface="Cooper Black" panose="0208090404030B020404" pitchFamily="18" charset="0"/>
              </a:rPr>
              <a:t>Sistema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57FB5B38-858A-4FBC-A7C0-02698099F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13" y="6381750"/>
            <a:ext cx="16525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C4BD41E3-B788-C7FB-B279-934A2627659C}"/>
              </a:ext>
            </a:extLst>
          </p:cNvPr>
          <p:cNvSpPr/>
          <p:nvPr/>
        </p:nvSpPr>
        <p:spPr>
          <a:xfrm>
            <a:off x="3005145" y="5035417"/>
            <a:ext cx="21139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Corretora 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8559868-233C-FC0E-D272-AF1CB4B03668}"/>
              </a:ext>
            </a:extLst>
          </p:cNvPr>
          <p:cNvSpPr/>
          <p:nvPr/>
        </p:nvSpPr>
        <p:spPr>
          <a:xfrm>
            <a:off x="4925192" y="4230688"/>
            <a:ext cx="20994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Corretora B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0BB38E2-3ADD-F94E-A58A-20810A516FC8}"/>
              </a:ext>
            </a:extLst>
          </p:cNvPr>
          <p:cNvSpPr/>
          <p:nvPr/>
        </p:nvSpPr>
        <p:spPr>
          <a:xfrm>
            <a:off x="6702897" y="5035416"/>
            <a:ext cx="20962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Corretora C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2500FA4-AF40-47FC-8700-6B61FAE643BE}"/>
              </a:ext>
            </a:extLst>
          </p:cNvPr>
          <p:cNvSpPr/>
          <p:nvPr/>
        </p:nvSpPr>
        <p:spPr>
          <a:xfrm>
            <a:off x="2760291" y="4648912"/>
            <a:ext cx="2668992" cy="144423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2FDB580B-3085-4D3D-B906-99BA5A60CE44}"/>
              </a:ext>
            </a:extLst>
          </p:cNvPr>
          <p:cNvSpPr/>
          <p:nvPr/>
        </p:nvSpPr>
        <p:spPr>
          <a:xfrm rot="20177857">
            <a:off x="3184373" y="4056984"/>
            <a:ext cx="256877" cy="6226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93F0D91B-FC96-7FDD-C634-8F82042DD937}"/>
              </a:ext>
            </a:extLst>
          </p:cNvPr>
          <p:cNvSpPr/>
          <p:nvPr/>
        </p:nvSpPr>
        <p:spPr>
          <a:xfrm rot="9380720">
            <a:off x="2903064" y="4127121"/>
            <a:ext cx="289745" cy="658852"/>
          </a:xfrm>
          <a:prstGeom prst="down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96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7842" y="459129"/>
            <a:ext cx="10515600" cy="132556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Cotizando uma Carteira de Investimentos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81999"/>
            <a:ext cx="10515600" cy="1567055"/>
          </a:xfrm>
        </p:spPr>
        <p:txBody>
          <a:bodyPr anchor="ctr"/>
          <a:lstStyle/>
          <a:p>
            <a:pPr marL="0" indent="0" algn="ctr">
              <a:buNone/>
            </a:pPr>
            <a:r>
              <a:rPr lang="pt-BR" sz="4400" dirty="0">
                <a:latin typeface="Cooper Black" panose="0208090404030B020404" pitchFamily="18" charset="0"/>
              </a:rPr>
              <a:t>Sistema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57FB5B38-858A-4FBC-A7C0-02698099F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13" y="6381750"/>
            <a:ext cx="16525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C4BD41E3-B788-C7FB-B279-934A2627659C}"/>
              </a:ext>
            </a:extLst>
          </p:cNvPr>
          <p:cNvSpPr/>
          <p:nvPr/>
        </p:nvSpPr>
        <p:spPr>
          <a:xfrm>
            <a:off x="3005145" y="5035417"/>
            <a:ext cx="21139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Corretora 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8559868-233C-FC0E-D272-AF1CB4B03668}"/>
              </a:ext>
            </a:extLst>
          </p:cNvPr>
          <p:cNvSpPr/>
          <p:nvPr/>
        </p:nvSpPr>
        <p:spPr>
          <a:xfrm>
            <a:off x="4925192" y="4230688"/>
            <a:ext cx="20994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Corretora B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0BB38E2-3ADD-F94E-A58A-20810A516FC8}"/>
              </a:ext>
            </a:extLst>
          </p:cNvPr>
          <p:cNvSpPr/>
          <p:nvPr/>
        </p:nvSpPr>
        <p:spPr>
          <a:xfrm>
            <a:off x="6702897" y="5035416"/>
            <a:ext cx="20962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Corretora C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2500FA4-AF40-47FC-8700-6B61FAE643BE}"/>
              </a:ext>
            </a:extLst>
          </p:cNvPr>
          <p:cNvSpPr/>
          <p:nvPr/>
        </p:nvSpPr>
        <p:spPr>
          <a:xfrm rot="20107703">
            <a:off x="2655224" y="3715864"/>
            <a:ext cx="4673428" cy="241503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2FDB580B-3085-4D3D-B906-99BA5A60CE44}"/>
              </a:ext>
            </a:extLst>
          </p:cNvPr>
          <p:cNvSpPr/>
          <p:nvPr/>
        </p:nvSpPr>
        <p:spPr>
          <a:xfrm rot="19539729">
            <a:off x="3335698" y="3667244"/>
            <a:ext cx="256877" cy="6226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93F0D91B-FC96-7FDD-C634-8F82042DD937}"/>
              </a:ext>
            </a:extLst>
          </p:cNvPr>
          <p:cNvSpPr/>
          <p:nvPr/>
        </p:nvSpPr>
        <p:spPr>
          <a:xfrm rot="8605169">
            <a:off x="3050011" y="3777114"/>
            <a:ext cx="289745" cy="658852"/>
          </a:xfrm>
          <a:prstGeom prst="down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56E87669-7EF2-B6FA-722D-052223DFEEFB}"/>
              </a:ext>
            </a:extLst>
          </p:cNvPr>
          <p:cNvSpPr/>
          <p:nvPr/>
        </p:nvSpPr>
        <p:spPr>
          <a:xfrm rot="13545612">
            <a:off x="5141063" y="4685976"/>
            <a:ext cx="289745" cy="658852"/>
          </a:xfrm>
          <a:prstGeom prst="down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: para Baixo 11">
            <a:extLst>
              <a:ext uri="{FF2B5EF4-FFF2-40B4-BE49-F238E27FC236}">
                <a16:creationId xmlns:a16="http://schemas.microsoft.com/office/drawing/2014/main" id="{D0EE93EB-6D72-ACBA-3DF2-A2EF2F8ADA4A}"/>
              </a:ext>
            </a:extLst>
          </p:cNvPr>
          <p:cNvSpPr/>
          <p:nvPr/>
        </p:nvSpPr>
        <p:spPr>
          <a:xfrm rot="2568108">
            <a:off x="4910613" y="4612041"/>
            <a:ext cx="256877" cy="6226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831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7842" y="459129"/>
            <a:ext cx="10515600" cy="132556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Cotizando uma Carteira de Investimentos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81999"/>
            <a:ext cx="10515600" cy="1567055"/>
          </a:xfrm>
        </p:spPr>
        <p:txBody>
          <a:bodyPr anchor="ctr"/>
          <a:lstStyle/>
          <a:p>
            <a:pPr marL="0" indent="0" algn="ctr">
              <a:buNone/>
            </a:pPr>
            <a:r>
              <a:rPr lang="pt-BR" sz="4400" dirty="0">
                <a:latin typeface="Cooper Black" panose="0208090404030B020404" pitchFamily="18" charset="0"/>
              </a:rPr>
              <a:t>Sistema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57FB5B38-858A-4FBC-A7C0-02698099F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13" y="6381750"/>
            <a:ext cx="16525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C4BD41E3-B788-C7FB-B279-934A2627659C}"/>
              </a:ext>
            </a:extLst>
          </p:cNvPr>
          <p:cNvSpPr/>
          <p:nvPr/>
        </p:nvSpPr>
        <p:spPr>
          <a:xfrm>
            <a:off x="3005145" y="5035417"/>
            <a:ext cx="21139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Corretora 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8559868-233C-FC0E-D272-AF1CB4B03668}"/>
              </a:ext>
            </a:extLst>
          </p:cNvPr>
          <p:cNvSpPr/>
          <p:nvPr/>
        </p:nvSpPr>
        <p:spPr>
          <a:xfrm>
            <a:off x="4925192" y="4230688"/>
            <a:ext cx="20994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Corretora B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0BB38E2-3ADD-F94E-A58A-20810A516FC8}"/>
              </a:ext>
            </a:extLst>
          </p:cNvPr>
          <p:cNvSpPr/>
          <p:nvPr/>
        </p:nvSpPr>
        <p:spPr>
          <a:xfrm>
            <a:off x="6702897" y="5035416"/>
            <a:ext cx="20962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Corretora C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2500FA4-AF40-47FC-8700-6B61FAE643BE}"/>
              </a:ext>
            </a:extLst>
          </p:cNvPr>
          <p:cNvSpPr/>
          <p:nvPr/>
        </p:nvSpPr>
        <p:spPr>
          <a:xfrm>
            <a:off x="2882225" y="3649054"/>
            <a:ext cx="6041967" cy="310244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2FDB580B-3085-4D3D-B906-99BA5A60CE44}"/>
              </a:ext>
            </a:extLst>
          </p:cNvPr>
          <p:cNvSpPr/>
          <p:nvPr/>
        </p:nvSpPr>
        <p:spPr>
          <a:xfrm rot="19539729">
            <a:off x="3209897" y="3487494"/>
            <a:ext cx="256877" cy="6226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93F0D91B-FC96-7FDD-C634-8F82042DD937}"/>
              </a:ext>
            </a:extLst>
          </p:cNvPr>
          <p:cNvSpPr/>
          <p:nvPr/>
        </p:nvSpPr>
        <p:spPr>
          <a:xfrm rot="8605169">
            <a:off x="2880805" y="3616934"/>
            <a:ext cx="289745" cy="658852"/>
          </a:xfrm>
          <a:prstGeom prst="down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56E87669-7EF2-B6FA-722D-052223DFEEFB}"/>
              </a:ext>
            </a:extLst>
          </p:cNvPr>
          <p:cNvSpPr/>
          <p:nvPr/>
        </p:nvSpPr>
        <p:spPr>
          <a:xfrm rot="13545612">
            <a:off x="5141063" y="4685976"/>
            <a:ext cx="289745" cy="658852"/>
          </a:xfrm>
          <a:prstGeom prst="down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: para Baixo 11">
            <a:extLst>
              <a:ext uri="{FF2B5EF4-FFF2-40B4-BE49-F238E27FC236}">
                <a16:creationId xmlns:a16="http://schemas.microsoft.com/office/drawing/2014/main" id="{D0EE93EB-6D72-ACBA-3DF2-A2EF2F8ADA4A}"/>
              </a:ext>
            </a:extLst>
          </p:cNvPr>
          <p:cNvSpPr/>
          <p:nvPr/>
        </p:nvSpPr>
        <p:spPr>
          <a:xfrm rot="2568108">
            <a:off x="4910613" y="4612041"/>
            <a:ext cx="256877" cy="6226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ara Baixo 12">
            <a:extLst>
              <a:ext uri="{FF2B5EF4-FFF2-40B4-BE49-F238E27FC236}">
                <a16:creationId xmlns:a16="http://schemas.microsoft.com/office/drawing/2014/main" id="{C49FFD40-DE56-E152-9823-7DC46800AD05}"/>
              </a:ext>
            </a:extLst>
          </p:cNvPr>
          <p:cNvSpPr/>
          <p:nvPr/>
        </p:nvSpPr>
        <p:spPr>
          <a:xfrm rot="19017411">
            <a:off x="7226274" y="4569215"/>
            <a:ext cx="256877" cy="6226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: para Baixo 13">
            <a:extLst>
              <a:ext uri="{FF2B5EF4-FFF2-40B4-BE49-F238E27FC236}">
                <a16:creationId xmlns:a16="http://schemas.microsoft.com/office/drawing/2014/main" id="{DB244AE6-73E7-9C61-1DB5-4EAABAC57DAB}"/>
              </a:ext>
            </a:extLst>
          </p:cNvPr>
          <p:cNvSpPr/>
          <p:nvPr/>
        </p:nvSpPr>
        <p:spPr>
          <a:xfrm rot="8267146">
            <a:off x="6966289" y="4645264"/>
            <a:ext cx="289745" cy="658852"/>
          </a:xfrm>
          <a:prstGeom prst="down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383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7842" y="459129"/>
            <a:ext cx="10515600" cy="132556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Cotizando uma Carteira de Investimentos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81999"/>
            <a:ext cx="10515600" cy="435133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pt-BR" sz="4400" dirty="0">
                <a:latin typeface="Cooper Black" panose="0208090404030B020404" pitchFamily="18" charset="0"/>
              </a:rPr>
              <a:t>O que significa COTIZAR carteira ?</a:t>
            </a:r>
          </a:p>
          <a:p>
            <a:pPr marL="0" indent="0" algn="ctr">
              <a:buNone/>
            </a:pPr>
            <a:endParaRPr lang="pt-BR" sz="4400" dirty="0">
              <a:latin typeface="Cooper Black" panose="0208090404030B020404" pitchFamily="18" charset="0"/>
            </a:endParaRPr>
          </a:p>
          <a:p>
            <a:pPr marL="0" indent="0" algn="ctr">
              <a:buNone/>
            </a:pPr>
            <a:r>
              <a:rPr lang="pt-BR" sz="4400" dirty="0">
                <a:latin typeface="Cooper Black" panose="0208090404030B020404" pitchFamily="18" charset="0"/>
              </a:rPr>
              <a:t>Transformar seu cotas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57FB5B38-858A-4FBC-A7C0-02698099F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13" y="6381750"/>
            <a:ext cx="16525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267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7842" y="459129"/>
            <a:ext cx="10515600" cy="132556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Cotizando uma Carteira de Investimentos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8199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/>
              <a:t>Quanto você possui no sistema hoje ?   </a:t>
            </a:r>
          </a:p>
          <a:p>
            <a:pPr marL="0" indent="0">
              <a:buNone/>
            </a:pPr>
            <a:endParaRPr lang="pt-BR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pt-BR" sz="4400" dirty="0">
                <a:latin typeface="Cooper Black" panose="0208090404030B020404" pitchFamily="18" charset="0"/>
                <a:sym typeface="Wingdings" panose="05000000000000000000" pitchFamily="2" charset="2"/>
              </a:rPr>
              <a:t>    </a:t>
            </a:r>
            <a:r>
              <a:rPr lang="pt-BR" sz="4400" dirty="0">
                <a:latin typeface="Cooper Black" panose="0208090404030B020404" pitchFamily="18" charset="0"/>
              </a:rPr>
              <a:t>R$ 126.000,00</a:t>
            </a:r>
          </a:p>
          <a:p>
            <a:pPr marL="0" indent="0" algn="ctr">
              <a:buNone/>
            </a:pPr>
            <a:endParaRPr lang="pt-BR" sz="4400" dirty="0">
              <a:latin typeface="Cooper Black" panose="0208090404030B020404" pitchFamily="18" charset="0"/>
            </a:endParaRPr>
          </a:p>
          <a:p>
            <a:pPr marL="0" indent="0" algn="ctr">
              <a:buNone/>
            </a:pPr>
            <a:r>
              <a:rPr lang="pt-BR" sz="4400" dirty="0">
                <a:latin typeface="Cooper Black" panose="0208090404030B020404" pitchFamily="18" charset="0"/>
              </a:rPr>
              <a:t>No primeiro dia a cota vale R$ 1,00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57FB5B38-858A-4FBC-A7C0-02698099F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13" y="6381750"/>
            <a:ext cx="16525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422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7"/>
            <a:ext cx="12192000" cy="684770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82311" y="-1304643"/>
            <a:ext cx="9144000" cy="2387600"/>
          </a:xfrm>
        </p:spPr>
        <p:txBody>
          <a:bodyPr/>
          <a:lstStyle/>
          <a:p>
            <a:r>
              <a:rPr lang="pt-BR" dirty="0">
                <a:latin typeface="Cooper Black" panose="0208090404030B020404" pitchFamily="18" charset="0"/>
              </a:rPr>
              <a:t>Cotização de Carteira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48911" y="1565796"/>
            <a:ext cx="5167357" cy="1655762"/>
          </a:xfrm>
        </p:spPr>
        <p:txBody>
          <a:bodyPr>
            <a:normAutofit fontScale="92500"/>
          </a:bodyPr>
          <a:lstStyle/>
          <a:p>
            <a:endParaRPr lang="pt-BR" dirty="0"/>
          </a:p>
          <a:p>
            <a:r>
              <a:rPr lang="pt-BR" sz="3600" dirty="0">
                <a:latin typeface="Cooper Black" panose="0208090404030B020404" pitchFamily="18" charset="0"/>
              </a:rPr>
              <a:t>Medir a Rentabilidade</a:t>
            </a:r>
          </a:p>
          <a:p>
            <a:r>
              <a:rPr lang="pt-BR" sz="3600" dirty="0">
                <a:latin typeface="Cooper Black" panose="0208090404030B020404" pitchFamily="18" charset="0"/>
              </a:rPr>
              <a:t>da sua carteira</a:t>
            </a:r>
          </a:p>
        </p:txBody>
      </p:sp>
      <p:pic>
        <p:nvPicPr>
          <p:cNvPr id="6" name="Imagem 5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55118A5B-C05B-46AE-BB29-FD31C5FE2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192" y="6137476"/>
            <a:ext cx="1922808" cy="49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40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914400" lvl="2" indent="0" algn="ctr">
              <a:buNone/>
            </a:pPr>
            <a:r>
              <a:rPr lang="pt-BR" sz="6600" dirty="0">
                <a:latin typeface="Cooper Black" panose="0208090404030B020404" pitchFamily="18" charset="0"/>
              </a:rPr>
              <a:t>126.000 / 1,00 = </a:t>
            </a:r>
          </a:p>
          <a:p>
            <a:pPr marL="914400" lvl="2" indent="0" algn="ctr">
              <a:buNone/>
            </a:pPr>
            <a:endParaRPr lang="pt-BR" sz="6600" dirty="0">
              <a:latin typeface="Cooper Black" panose="0208090404030B020404" pitchFamily="18" charset="0"/>
            </a:endParaRPr>
          </a:p>
          <a:p>
            <a:pPr marL="914400" lvl="2" indent="0" algn="ctr">
              <a:buNone/>
            </a:pPr>
            <a:r>
              <a:rPr lang="pt-BR" sz="6600" dirty="0">
                <a:latin typeface="Cooper Black" panose="0208090404030B020404" pitchFamily="18" charset="0"/>
              </a:rPr>
              <a:t>126.000 cotas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/>
              <a:t>Cotizando uma Carteira de Investimentos</a:t>
            </a:r>
          </a:p>
        </p:txBody>
      </p:sp>
      <p:pic>
        <p:nvPicPr>
          <p:cNvPr id="6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1A36A95B-FDE8-486F-9B9E-4FAC23FFD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13" y="6381750"/>
            <a:ext cx="16525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137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sz="4400" dirty="0">
              <a:latin typeface="Cooper Black" panose="0208090404030B020404" pitchFamily="18" charset="0"/>
            </a:endParaRPr>
          </a:p>
          <a:p>
            <a:pPr marL="0" indent="0" algn="ctr">
              <a:buNone/>
            </a:pPr>
            <a:r>
              <a:rPr lang="pt-BR" sz="4400" dirty="0">
                <a:latin typeface="Cooper Black" panose="0208090404030B020404" pitchFamily="18" charset="0"/>
              </a:rPr>
              <a:t>A quantidade de cotas </a:t>
            </a:r>
          </a:p>
          <a:p>
            <a:pPr marL="0" indent="0" algn="ctr">
              <a:buNone/>
            </a:pPr>
            <a:r>
              <a:rPr lang="pt-BR" sz="4400" dirty="0">
                <a:latin typeface="Cooper Black" panose="0208090404030B020404" pitchFamily="18" charset="0"/>
              </a:rPr>
              <a:t>somente se altera</a:t>
            </a:r>
          </a:p>
          <a:p>
            <a:pPr marL="0" indent="0" algn="ctr">
              <a:buNone/>
            </a:pPr>
            <a:r>
              <a:rPr lang="pt-BR" sz="4400" dirty="0">
                <a:latin typeface="Cooper Black" panose="0208090404030B020404" pitchFamily="18" charset="0"/>
              </a:rPr>
              <a:t> quando ocorre um </a:t>
            </a:r>
          </a:p>
          <a:p>
            <a:pPr marL="0" indent="0" algn="ctr">
              <a:buNone/>
            </a:pPr>
            <a:r>
              <a:rPr lang="pt-BR" sz="4400" dirty="0">
                <a:latin typeface="Cooper Black" panose="0208090404030B020404" pitchFamily="18" charset="0"/>
              </a:rPr>
              <a:t>Aporte ou Resgate</a:t>
            </a:r>
          </a:p>
          <a:p>
            <a:pPr marL="0" indent="0">
              <a:buNone/>
            </a:pPr>
            <a:endParaRPr lang="pt-BR" dirty="0"/>
          </a:p>
          <a:p>
            <a:pPr marL="914400" lvl="2" indent="0">
              <a:buNone/>
            </a:pP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/>
              <a:t>Cotizando uma Carteira de Investimentos</a:t>
            </a:r>
          </a:p>
        </p:txBody>
      </p:sp>
      <p:pic>
        <p:nvPicPr>
          <p:cNvPr id="6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5BA5F37E-9F58-4340-A288-0D3474B96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13" y="6381750"/>
            <a:ext cx="16525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180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sz="4400" dirty="0">
              <a:latin typeface="Cooper Black" panose="0208090404030B020404" pitchFamily="18" charset="0"/>
            </a:endParaRPr>
          </a:p>
          <a:p>
            <a:pPr marL="0" indent="0" algn="ctr">
              <a:buNone/>
            </a:pPr>
            <a:r>
              <a:rPr lang="pt-BR" sz="4400" dirty="0">
                <a:latin typeface="Cooper Black" panose="0208090404030B020404" pitchFamily="18" charset="0"/>
              </a:rPr>
              <a:t>Quando a carteira rende algo</a:t>
            </a:r>
          </a:p>
          <a:p>
            <a:pPr marL="0" indent="0" algn="ctr">
              <a:buNone/>
            </a:pPr>
            <a:r>
              <a:rPr lang="pt-BR" sz="4400" dirty="0">
                <a:latin typeface="Cooper Black" panose="0208090404030B020404" pitchFamily="18" charset="0"/>
              </a:rPr>
              <a:t>O que muda é o valor da cota</a:t>
            </a:r>
          </a:p>
          <a:p>
            <a:pPr marL="0" indent="0" algn="ctr">
              <a:buNone/>
            </a:pPr>
            <a:r>
              <a:rPr lang="pt-BR" sz="4400" dirty="0">
                <a:latin typeface="Cooper Black" panose="0208090404030B020404" pitchFamily="18" charset="0"/>
              </a:rPr>
              <a:t>e não o número de cotas</a:t>
            </a:r>
          </a:p>
          <a:p>
            <a:pPr marL="0" indent="0">
              <a:buNone/>
            </a:pPr>
            <a:endParaRPr lang="pt-BR" dirty="0"/>
          </a:p>
          <a:p>
            <a:pPr marL="914400" lvl="2" indent="0">
              <a:buNone/>
            </a:pP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/>
              <a:t>Cotizando uma Carteira de Investimentos</a:t>
            </a:r>
          </a:p>
        </p:txBody>
      </p:sp>
      <p:pic>
        <p:nvPicPr>
          <p:cNvPr id="6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5BA5F37E-9F58-4340-A288-0D3474B96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13" y="6381750"/>
            <a:ext cx="16525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372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914400" lvl="2" indent="0" algn="ctr">
              <a:buNone/>
            </a:pPr>
            <a:r>
              <a:rPr lang="pt-BR" sz="6600" dirty="0">
                <a:latin typeface="Cooper Black" panose="0208090404030B020404" pitchFamily="18" charset="0"/>
              </a:rPr>
              <a:t>126.000 / 1,00 = </a:t>
            </a:r>
          </a:p>
          <a:p>
            <a:pPr marL="914400" lvl="2" indent="0" algn="ctr">
              <a:buNone/>
            </a:pPr>
            <a:endParaRPr lang="pt-BR" sz="6600" dirty="0">
              <a:latin typeface="Cooper Black" panose="0208090404030B020404" pitchFamily="18" charset="0"/>
            </a:endParaRPr>
          </a:p>
          <a:p>
            <a:pPr marL="914400" lvl="2" indent="0" algn="ctr">
              <a:buNone/>
            </a:pPr>
            <a:r>
              <a:rPr lang="pt-BR" sz="6600" dirty="0">
                <a:latin typeface="Cooper Black" panose="0208090404030B020404" pitchFamily="18" charset="0"/>
              </a:rPr>
              <a:t>126.000 cotas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/>
              <a:t>Cotizando uma Carteira de Investimentos</a:t>
            </a:r>
          </a:p>
        </p:txBody>
      </p:sp>
      <p:pic>
        <p:nvPicPr>
          <p:cNvPr id="6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1A36A95B-FDE8-486F-9B9E-4FAC23FFD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13" y="6381750"/>
            <a:ext cx="16525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847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>
              <a:buNone/>
            </a:pPr>
            <a:endParaRPr lang="pt-BR" dirty="0"/>
          </a:p>
          <a:p>
            <a:pPr marL="914400" lvl="2" indent="0">
              <a:buNone/>
            </a:pPr>
            <a:endParaRPr lang="pt-BR" dirty="0"/>
          </a:p>
          <a:p>
            <a:pPr marL="914400" lvl="2" indent="0" algn="ctr">
              <a:buNone/>
            </a:pPr>
            <a:r>
              <a:rPr lang="pt-BR" sz="4400" dirty="0">
                <a:latin typeface="Cooper Black" panose="0208090404030B020404" pitchFamily="18" charset="0"/>
              </a:rPr>
              <a:t>No último dia do mês  calcule o novo valor da cota</a:t>
            </a:r>
          </a:p>
          <a:p>
            <a:pPr marL="914400" lvl="2" indent="0" algn="ctr">
              <a:buNone/>
            </a:pPr>
            <a:endParaRPr lang="pt-BR" sz="4400" dirty="0">
              <a:latin typeface="Cooper Black" panose="0208090404030B020404" pitchFamily="18" charset="0"/>
            </a:endParaRPr>
          </a:p>
          <a:p>
            <a:pPr marL="914400" lvl="2" indent="0" algn="ctr">
              <a:buNone/>
            </a:pPr>
            <a:r>
              <a:rPr lang="pt-BR" sz="4400" dirty="0">
                <a:latin typeface="Cooper Black" panose="0208090404030B020404" pitchFamily="18" charset="0"/>
              </a:rPr>
              <a:t>Divida o valor do saldo na corretora pelo número de cotas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/>
              <a:t>Cotizando uma Carteira de Investimentos</a:t>
            </a:r>
          </a:p>
        </p:txBody>
      </p:sp>
      <p:pic>
        <p:nvPicPr>
          <p:cNvPr id="6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E6D07FD1-9443-44EF-8804-24F12909E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13" y="6381750"/>
            <a:ext cx="16525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822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>
              <a:buNone/>
            </a:pPr>
            <a:endParaRPr lang="pt-BR" dirty="0"/>
          </a:p>
          <a:p>
            <a:pPr marL="914400" lvl="2" indent="0" algn="ctr">
              <a:buNone/>
            </a:pPr>
            <a:r>
              <a:rPr lang="pt-BR" sz="4400" dirty="0">
                <a:latin typeface="Cooper Black" panose="0208090404030B020404" pitchFamily="18" charset="0"/>
              </a:rPr>
              <a:t>Saldo </a:t>
            </a:r>
            <a:r>
              <a:rPr lang="pt-BR" sz="4400" dirty="0">
                <a:latin typeface="Cooper Black" panose="0208090404030B020404" pitchFamily="18" charset="0"/>
                <a:sym typeface="Wingdings" panose="05000000000000000000" pitchFamily="2" charset="2"/>
              </a:rPr>
              <a:t> R$ 127.890,65</a:t>
            </a:r>
          </a:p>
          <a:p>
            <a:pPr marL="914400" lvl="2" indent="0" algn="ctr">
              <a:buNone/>
            </a:pPr>
            <a:endParaRPr lang="pt-BR" sz="44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r>
              <a:rPr lang="pt-BR" sz="4400" dirty="0">
                <a:latin typeface="Cooper Black" panose="0208090404030B020404" pitchFamily="18" charset="0"/>
                <a:sym typeface="Wingdings" panose="05000000000000000000" pitchFamily="2" charset="2"/>
              </a:rPr>
              <a:t>127.890,65 / 126.000 = </a:t>
            </a:r>
          </a:p>
          <a:p>
            <a:pPr marL="914400" lvl="2" indent="0" algn="ctr">
              <a:buNone/>
            </a:pPr>
            <a:endParaRPr lang="pt-BR" sz="44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r>
              <a:rPr lang="pt-BR" sz="4400" dirty="0">
                <a:latin typeface="Cooper Black" panose="0208090404030B020404" pitchFamily="18" charset="0"/>
                <a:sym typeface="Wingdings" panose="05000000000000000000" pitchFamily="2" charset="2"/>
              </a:rPr>
              <a:t>1,01500515</a:t>
            </a:r>
            <a:endParaRPr lang="pt-BR" sz="4400" dirty="0">
              <a:latin typeface="Cooper Black" panose="0208090404030B020404" pitchFamily="18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/>
              <a:t>Cotizando uma Carteira de Investimentos</a:t>
            </a:r>
          </a:p>
        </p:txBody>
      </p:sp>
      <p:pic>
        <p:nvPicPr>
          <p:cNvPr id="6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7B3654B2-8A10-4503-931C-6DCA46C6F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13" y="6381750"/>
            <a:ext cx="16525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97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>
              <a:buNone/>
            </a:pPr>
            <a:endParaRPr lang="pt-BR" dirty="0"/>
          </a:p>
          <a:p>
            <a:pPr marL="914400" lvl="2" indent="0" algn="ctr">
              <a:buNone/>
            </a:pPr>
            <a:endParaRPr lang="pt-BR" sz="44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r>
              <a:rPr lang="pt-BR" sz="4400" dirty="0">
                <a:latin typeface="Cooper Black" panose="0208090404030B020404" pitchFamily="18" charset="0"/>
                <a:sym typeface="Wingdings" panose="05000000000000000000" pitchFamily="2" charset="2"/>
              </a:rPr>
              <a:t>1,01500515</a:t>
            </a:r>
          </a:p>
          <a:p>
            <a:pPr marL="914400" lvl="2" indent="0" algn="ctr">
              <a:buNone/>
            </a:pPr>
            <a:endParaRPr lang="pt-BR" sz="44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r>
              <a:rPr lang="pt-BR" sz="4400" dirty="0">
                <a:latin typeface="Cooper Black" panose="0208090404030B020404" pitchFamily="18" charset="0"/>
                <a:sym typeface="Wingdings" panose="05000000000000000000" pitchFamily="2" charset="2"/>
              </a:rPr>
              <a:t>É o novo valor das cotas !!!</a:t>
            </a:r>
            <a:endParaRPr lang="pt-BR" sz="4400" dirty="0">
              <a:latin typeface="Cooper Black" panose="0208090404030B020404" pitchFamily="18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/>
              <a:t>Cotizando uma Carteira de Investimentos</a:t>
            </a:r>
          </a:p>
        </p:txBody>
      </p:sp>
      <p:pic>
        <p:nvPicPr>
          <p:cNvPr id="6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1E0524E3-EDFA-4918-B4E8-DED869BF8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13" y="6381750"/>
            <a:ext cx="16525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628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>
              <a:buNone/>
            </a:pPr>
            <a:endParaRPr lang="pt-BR" dirty="0"/>
          </a:p>
          <a:p>
            <a:pPr marL="914400" lvl="2" indent="0" algn="ctr">
              <a:buNone/>
            </a:pPr>
            <a:endParaRPr lang="pt-BR" sz="44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r>
              <a:rPr lang="pt-BR" sz="4400" dirty="0">
                <a:latin typeface="Cooper Black" panose="0208090404030B020404" pitchFamily="18" charset="0"/>
                <a:sym typeface="Wingdings" panose="05000000000000000000" pitchFamily="2" charset="2"/>
              </a:rPr>
              <a:t>1,01500515 x 126.000 =</a:t>
            </a:r>
          </a:p>
          <a:p>
            <a:pPr marL="914400" lvl="2" indent="0" algn="ctr">
              <a:buNone/>
            </a:pPr>
            <a:endParaRPr lang="pt-BR" sz="44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r>
              <a:rPr lang="pt-BR" sz="4400" dirty="0">
                <a:latin typeface="Cooper Black" panose="0208090404030B020404" pitchFamily="18" charset="0"/>
                <a:sym typeface="Wingdings" panose="05000000000000000000" pitchFamily="2" charset="2"/>
              </a:rPr>
              <a:t>R$ 127.890,65</a:t>
            </a:r>
          </a:p>
          <a:p>
            <a:pPr marL="914400" lvl="2" indent="0" algn="ctr">
              <a:buNone/>
            </a:pPr>
            <a:endParaRPr lang="pt-BR" sz="4400" dirty="0">
              <a:latin typeface="Cooper Black" panose="0208090404030B020404" pitchFamily="18" charset="0"/>
              <a:sym typeface="Wingdings" panose="050000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/>
              <a:t>Cotizando uma Carteira de Investimentos</a:t>
            </a:r>
          </a:p>
        </p:txBody>
      </p:sp>
      <p:pic>
        <p:nvPicPr>
          <p:cNvPr id="6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1E0524E3-EDFA-4918-B4E8-DED869BF8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13" y="6381750"/>
            <a:ext cx="16525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376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>
              <a:buNone/>
            </a:pPr>
            <a:endParaRPr lang="pt-BR" dirty="0"/>
          </a:p>
          <a:p>
            <a:pPr marL="914400" lvl="2" indent="0" algn="ctr">
              <a:buNone/>
            </a:pPr>
            <a:endParaRPr lang="pt-BR" sz="44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r>
              <a:rPr lang="pt-BR" sz="4400" dirty="0">
                <a:latin typeface="Cooper Black" panose="0208090404030B020404" pitchFamily="18" charset="0"/>
                <a:sym typeface="Wingdings" panose="05000000000000000000" pitchFamily="2" charset="2"/>
              </a:rPr>
              <a:t>Comparando o valor das cotas</a:t>
            </a:r>
          </a:p>
          <a:p>
            <a:pPr marL="914400" lvl="2" indent="0" algn="ctr">
              <a:buNone/>
            </a:pPr>
            <a:endParaRPr lang="pt-BR" sz="44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r>
              <a:rPr lang="pt-BR" sz="4400" dirty="0">
                <a:latin typeface="Cooper Black" panose="0208090404030B020404" pitchFamily="18" charset="0"/>
                <a:sym typeface="Wingdings" panose="05000000000000000000" pitchFamily="2" charset="2"/>
              </a:rPr>
              <a:t>Calcule quanto seus investimentos renderam...</a:t>
            </a:r>
            <a:endParaRPr lang="pt-BR" sz="4400" dirty="0">
              <a:latin typeface="Cooper Black" panose="0208090404030B020404" pitchFamily="18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/>
              <a:t>Cotizando uma Carteira de Investimentos</a:t>
            </a:r>
          </a:p>
        </p:txBody>
      </p:sp>
      <p:pic>
        <p:nvPicPr>
          <p:cNvPr id="6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5AE3F0C3-2FEC-4D11-BF9E-4838E7B30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13" y="6381750"/>
            <a:ext cx="16525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238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>
              <a:buNone/>
            </a:pPr>
            <a:endParaRPr lang="pt-BR" dirty="0"/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r>
              <a:rPr lang="pt-BR" sz="3200" dirty="0">
                <a:latin typeface="Cooper Black" panose="0208090404030B020404" pitchFamily="18" charset="0"/>
                <a:sym typeface="Wingdings" panose="05000000000000000000" pitchFamily="2" charset="2"/>
              </a:rPr>
              <a:t>Valor da Cota Atual / Valor da Cota Inicial</a:t>
            </a:r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</a:endParaRPr>
          </a:p>
          <a:p>
            <a:pPr marL="914400" lvl="2" indent="0" algn="ctr">
              <a:buNone/>
            </a:pPr>
            <a:r>
              <a:rPr lang="pt-BR" sz="3200" dirty="0">
                <a:latin typeface="Cooper Black" panose="0208090404030B020404" pitchFamily="18" charset="0"/>
                <a:sym typeface="Wingdings" panose="05000000000000000000" pitchFamily="2" charset="2"/>
              </a:rPr>
              <a:t>Menos 1</a:t>
            </a:r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r>
              <a:rPr lang="pt-BR" sz="3200" dirty="0">
                <a:latin typeface="Cooper Black" panose="0208090404030B020404" pitchFamily="18" charset="0"/>
                <a:sym typeface="Wingdings" panose="05000000000000000000" pitchFamily="2" charset="2"/>
              </a:rPr>
              <a:t>Vezes 100</a:t>
            </a:r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/>
              <a:t>Cotizando uma Carteira de Investimentos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2170632" y="2657742"/>
            <a:ext cx="4161802" cy="487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pt-BR" sz="4400" dirty="0">
                <a:solidFill>
                  <a:schemeClr val="tx1"/>
                </a:solidFill>
                <a:latin typeface="Cooper Black" panose="0208090404030B020404" pitchFamily="18" charset="0"/>
                <a:sym typeface="Wingdings" panose="05000000000000000000" pitchFamily="2" charset="2"/>
              </a:rPr>
              <a:t>1,01500515</a:t>
            </a:r>
            <a:endParaRPr lang="pt-BR" sz="4400" dirty="0">
              <a:latin typeface="Cooper Black" panose="0208090404030B0204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640082" y="2657742"/>
            <a:ext cx="4443813" cy="546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chemeClr val="tx1"/>
                </a:solidFill>
                <a:latin typeface="Cooper Black" panose="0208090404030B020404" pitchFamily="18" charset="0"/>
              </a:rPr>
              <a:t>1,00000</a:t>
            </a:r>
          </a:p>
        </p:txBody>
      </p:sp>
      <p:sp>
        <p:nvSpPr>
          <p:cNvPr id="6" name="Retângulo 5"/>
          <p:cNvSpPr/>
          <p:nvPr/>
        </p:nvSpPr>
        <p:spPr>
          <a:xfrm>
            <a:off x="2170632" y="3693831"/>
            <a:ext cx="8793622" cy="6323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chemeClr val="tx1"/>
                </a:solidFill>
                <a:latin typeface="Cooper Black" panose="0208090404030B020404" pitchFamily="18" charset="0"/>
              </a:rPr>
              <a:t>0,01500515 – 1 = 0,01500515</a:t>
            </a:r>
          </a:p>
        </p:txBody>
      </p:sp>
      <p:sp>
        <p:nvSpPr>
          <p:cNvPr id="7" name="Retângulo 6"/>
          <p:cNvSpPr/>
          <p:nvPr/>
        </p:nvSpPr>
        <p:spPr>
          <a:xfrm>
            <a:off x="1657884" y="5084748"/>
            <a:ext cx="9152546" cy="7093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chemeClr val="tx1"/>
                </a:solidFill>
                <a:latin typeface="Cooper Black" panose="0208090404030B020404" pitchFamily="18" charset="0"/>
              </a:rPr>
              <a:t>0,01500515 x 100 = 1,5000515 %</a:t>
            </a:r>
          </a:p>
        </p:txBody>
      </p:sp>
      <p:pic>
        <p:nvPicPr>
          <p:cNvPr id="9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DE1D5421-9D7C-474B-B482-803A49BCB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13" y="6381750"/>
            <a:ext cx="16525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31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45"/>
            <a:ext cx="12192001" cy="6859425"/>
          </a:xfrm>
        </p:spPr>
      </p:pic>
      <p:sp>
        <p:nvSpPr>
          <p:cNvPr id="5" name="CaixaDeTexto 4"/>
          <p:cNvSpPr txBox="1"/>
          <p:nvPr/>
        </p:nvSpPr>
        <p:spPr>
          <a:xfrm>
            <a:off x="4819959" y="296759"/>
            <a:ext cx="72747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Independência </a:t>
            </a:r>
          </a:p>
          <a:p>
            <a:pPr algn="r"/>
            <a:r>
              <a:rPr lang="pt-BR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Financeira</a:t>
            </a:r>
          </a:p>
        </p:txBody>
      </p:sp>
      <p:pic>
        <p:nvPicPr>
          <p:cNvPr id="7" name="Imagem 6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26F54B5E-3D82-4AB5-9C21-02DA247C4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192" y="6145865"/>
            <a:ext cx="1922808" cy="49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69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>
              <a:buNone/>
            </a:pPr>
            <a:endParaRPr lang="pt-BR" dirty="0"/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r>
              <a:rPr lang="pt-BR" sz="6000" dirty="0">
                <a:latin typeface="Cooper Black" panose="0208090404030B020404" pitchFamily="18" charset="0"/>
                <a:sym typeface="Wingdings" panose="05000000000000000000" pitchFamily="2" charset="2"/>
              </a:rPr>
              <a:t>A Rentabilidade da carteira neste período foi de 1,50 %</a:t>
            </a:r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/>
              <a:t>Cotizando uma Carteira de Investimentos</a:t>
            </a:r>
          </a:p>
        </p:txBody>
      </p:sp>
      <p:pic>
        <p:nvPicPr>
          <p:cNvPr id="6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BB1A1FFB-A8E4-4F5C-B35D-B5F7967DC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13" y="6381750"/>
            <a:ext cx="16525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0235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914400" lvl="2" indent="0">
              <a:buNone/>
            </a:pPr>
            <a:endParaRPr lang="pt-BR" dirty="0"/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r>
              <a:rPr lang="pt-BR" sz="6000" dirty="0">
                <a:latin typeface="Cooper Black" panose="0208090404030B020404" pitchFamily="18" charset="0"/>
                <a:sym typeface="Wingdings" panose="05000000000000000000" pitchFamily="2" charset="2"/>
              </a:rPr>
              <a:t>Testando</a:t>
            </a:r>
          </a:p>
          <a:p>
            <a:pPr marL="914400" lvl="2" indent="0" algn="ctr">
              <a:buNone/>
            </a:pPr>
            <a:endParaRPr lang="pt-BR" sz="60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r>
              <a:rPr lang="pt-BR" sz="6000" dirty="0">
                <a:latin typeface="Cooper Black" panose="0208090404030B020404" pitchFamily="18" charset="0"/>
                <a:sym typeface="Wingdings" panose="05000000000000000000" pitchFamily="2" charset="2"/>
              </a:rPr>
              <a:t>126.000 * 1,500515% =</a:t>
            </a:r>
          </a:p>
          <a:p>
            <a:pPr marL="914400" lvl="2" indent="0" algn="ctr">
              <a:buNone/>
            </a:pPr>
            <a:endParaRPr lang="pt-BR" sz="60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r>
              <a:rPr lang="pt-BR" sz="6000" dirty="0">
                <a:latin typeface="Cooper Black" panose="0208090404030B020404" pitchFamily="18" charset="0"/>
                <a:sym typeface="Wingdings" panose="05000000000000000000" pitchFamily="2" charset="2"/>
              </a:rPr>
              <a:t>127.890,65</a:t>
            </a:r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/>
              <a:t>Cotizando uma Carteira de Investimentos</a:t>
            </a:r>
          </a:p>
        </p:txBody>
      </p:sp>
      <p:pic>
        <p:nvPicPr>
          <p:cNvPr id="6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BB1A1FFB-A8E4-4F5C-B35D-B5F7967DC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13" y="6381750"/>
            <a:ext cx="16525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6804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>
              <a:buNone/>
            </a:pPr>
            <a:endParaRPr lang="pt-BR" dirty="0"/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r>
              <a:rPr lang="pt-BR" sz="6000" dirty="0">
                <a:latin typeface="Cooper Black" panose="0208090404030B020404" pitchFamily="18" charset="0"/>
                <a:sym typeface="Wingdings" panose="05000000000000000000" pitchFamily="2" charset="2"/>
              </a:rPr>
              <a:t>Calculando</a:t>
            </a:r>
          </a:p>
          <a:p>
            <a:pPr marL="914400" lvl="2" indent="0" algn="ctr">
              <a:buNone/>
            </a:pPr>
            <a:endParaRPr lang="pt-BR" sz="60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r>
              <a:rPr lang="pt-BR" sz="6000" dirty="0">
                <a:latin typeface="Cooper Black" panose="0208090404030B020404" pitchFamily="18" charset="0"/>
                <a:sym typeface="Wingdings" panose="05000000000000000000" pitchFamily="2" charset="2"/>
              </a:rPr>
              <a:t> Aportes</a:t>
            </a:r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/>
              <a:t>Cotizando uma Carteira de Investimentos</a:t>
            </a:r>
          </a:p>
        </p:txBody>
      </p:sp>
      <p:pic>
        <p:nvPicPr>
          <p:cNvPr id="6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8B635F6E-0835-4C53-A0F6-CFF9EE375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13" y="6381750"/>
            <a:ext cx="16525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6391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>
              <a:buNone/>
            </a:pPr>
            <a:endParaRPr lang="pt-BR" dirty="0"/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r>
              <a:rPr lang="pt-BR" sz="6000" dirty="0">
                <a:latin typeface="Cooper Black" panose="0208090404030B020404" pitchFamily="18" charset="0"/>
                <a:sym typeface="Wingdings" panose="05000000000000000000" pitchFamily="2" charset="2"/>
              </a:rPr>
              <a:t>Para calcular os aportes, calcule o valor atual da cota</a:t>
            </a:r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/>
              <a:t>Cotizando uma Carteira de Investimentos</a:t>
            </a:r>
          </a:p>
        </p:txBody>
      </p:sp>
      <p:pic>
        <p:nvPicPr>
          <p:cNvPr id="6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575E0F03-51A4-4176-B3FF-F50144789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13" y="6381750"/>
            <a:ext cx="16525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8922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>
              <a:buNone/>
            </a:pPr>
            <a:endParaRPr lang="pt-BR" dirty="0"/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r>
              <a:rPr lang="pt-BR" sz="6000" dirty="0">
                <a:latin typeface="Cooper Black" panose="0208090404030B020404" pitchFamily="18" charset="0"/>
                <a:sym typeface="Wingdings" panose="05000000000000000000" pitchFamily="2" charset="2"/>
              </a:rPr>
              <a:t>Para calcular o valor atual da cota, eu preciso calcular um PARCIAL</a:t>
            </a:r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/>
              <a:t>Cotizando uma Carteira de Investimentos</a:t>
            </a:r>
          </a:p>
        </p:txBody>
      </p:sp>
      <p:pic>
        <p:nvPicPr>
          <p:cNvPr id="6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575E0F03-51A4-4176-B3FF-F50144789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13" y="6381750"/>
            <a:ext cx="16525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1625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914400" lvl="2" indent="0">
              <a:buNone/>
            </a:pPr>
            <a:endParaRPr lang="pt-BR" dirty="0"/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r>
              <a:rPr lang="pt-BR" sz="6000" dirty="0">
                <a:latin typeface="Cooper Black" panose="0208090404030B020404" pitchFamily="18" charset="0"/>
                <a:sym typeface="Wingdings" panose="05000000000000000000" pitchFamily="2" charset="2"/>
              </a:rPr>
              <a:t>Qual o Saldo na Corretora no dia do aporte</a:t>
            </a:r>
          </a:p>
          <a:p>
            <a:pPr marL="914400" lvl="2" indent="0" algn="ctr">
              <a:buNone/>
            </a:pPr>
            <a:endParaRPr lang="pt-BR" sz="60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r>
              <a:rPr lang="pt-BR" sz="6000" dirty="0">
                <a:latin typeface="Cooper Black" panose="0208090404030B020404" pitchFamily="18" charset="0"/>
                <a:sym typeface="Wingdings" panose="05000000000000000000" pitchFamily="2" charset="2"/>
              </a:rPr>
              <a:t>R$ 132.678,00</a:t>
            </a:r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/>
              <a:t>Cotizando uma Carteira de Investimentos</a:t>
            </a:r>
          </a:p>
        </p:txBody>
      </p:sp>
      <p:pic>
        <p:nvPicPr>
          <p:cNvPr id="6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1B8CE767-CA2C-4100-8184-D527692FA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13" y="6381750"/>
            <a:ext cx="16525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1314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>
              <a:buNone/>
            </a:pPr>
            <a:endParaRPr lang="pt-BR" dirty="0"/>
          </a:p>
          <a:p>
            <a:pPr marL="914400" lvl="2" indent="0" algn="ctr">
              <a:buNone/>
            </a:pPr>
            <a:r>
              <a:rPr lang="pt-BR" sz="3200" dirty="0">
                <a:latin typeface="Cooper Black" panose="0208090404030B020404" pitchFamily="18" charset="0"/>
                <a:sym typeface="Wingdings" panose="05000000000000000000" pitchFamily="2" charset="2"/>
              </a:rPr>
              <a:t>R$ 132.678,00</a:t>
            </a:r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r>
              <a:rPr lang="pt-BR" sz="3200" dirty="0">
                <a:latin typeface="Cooper Black" panose="0208090404030B020404" pitchFamily="18" charset="0"/>
                <a:sym typeface="Wingdings" panose="05000000000000000000" pitchFamily="2" charset="2"/>
              </a:rPr>
              <a:t>Valor do Saldo / Quantidade de Cotas</a:t>
            </a:r>
            <a:endParaRPr lang="pt-BR" sz="60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</a:endParaRPr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/>
              <a:t>Cotizando uma Carteira de Investimentos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2298819" y="3589234"/>
            <a:ext cx="3469592" cy="666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chemeClr val="tx1"/>
                </a:solidFill>
                <a:latin typeface="Cooper Black" panose="0208090404030B020404" pitchFamily="18" charset="0"/>
              </a:rPr>
              <a:t>132.678,00</a:t>
            </a:r>
          </a:p>
        </p:txBody>
      </p:sp>
      <p:sp>
        <p:nvSpPr>
          <p:cNvPr id="5" name="Retângulo 4"/>
          <p:cNvSpPr/>
          <p:nvPr/>
        </p:nvSpPr>
        <p:spPr>
          <a:xfrm>
            <a:off x="6118789" y="3384136"/>
            <a:ext cx="4819828" cy="1051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chemeClr val="tx1"/>
                </a:solidFill>
                <a:latin typeface="Cooper Black" panose="0208090404030B020404" pitchFamily="18" charset="0"/>
              </a:rPr>
              <a:t>126.000</a:t>
            </a:r>
          </a:p>
        </p:txBody>
      </p:sp>
      <p:sp>
        <p:nvSpPr>
          <p:cNvPr id="6" name="Retângulo 5"/>
          <p:cNvSpPr/>
          <p:nvPr/>
        </p:nvSpPr>
        <p:spPr>
          <a:xfrm>
            <a:off x="4959409" y="5104644"/>
            <a:ext cx="2273181" cy="564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chemeClr val="tx1"/>
                </a:solidFill>
                <a:latin typeface="Cooper Black" panose="0208090404030B020404" pitchFamily="18" charset="0"/>
              </a:rPr>
              <a:t>1,053...</a:t>
            </a:r>
          </a:p>
        </p:txBody>
      </p:sp>
      <p:pic>
        <p:nvPicPr>
          <p:cNvPr id="8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93848435-6EE3-4C15-A91C-2BF31C178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13" y="6381750"/>
            <a:ext cx="16525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53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r>
              <a:rPr lang="pt-BR" sz="3200" dirty="0">
                <a:latin typeface="Cooper Black" panose="0208090404030B020404" pitchFamily="18" charset="0"/>
                <a:sym typeface="Wingdings" panose="05000000000000000000" pitchFamily="2" charset="2"/>
              </a:rPr>
              <a:t>Aporte  R$ 5.000,00</a:t>
            </a:r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r>
              <a:rPr lang="pt-BR" sz="3200" dirty="0">
                <a:latin typeface="Cooper Black" panose="0208090404030B020404" pitchFamily="18" charset="0"/>
                <a:sym typeface="Wingdings" panose="05000000000000000000" pitchFamily="2" charset="2"/>
              </a:rPr>
              <a:t>5.000 / 1,053.... = 4.748,338.... Cotas</a:t>
            </a:r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r>
              <a:rPr lang="pt-BR" sz="3200" dirty="0">
                <a:latin typeface="Cooper Black" panose="0208090404030B020404" pitchFamily="18" charset="0"/>
                <a:sym typeface="Wingdings" panose="05000000000000000000" pitchFamily="2" charset="2"/>
              </a:rPr>
              <a:t>Agora temos 126.000 + 4.748,338... = </a:t>
            </a:r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r>
              <a:rPr lang="pt-BR" sz="3200" dirty="0">
                <a:latin typeface="Cooper Black" panose="0208090404030B020404" pitchFamily="18" charset="0"/>
                <a:sym typeface="Wingdings" panose="05000000000000000000" pitchFamily="2" charset="2"/>
              </a:rPr>
              <a:t>130.748,338 cotas</a:t>
            </a:r>
            <a:endParaRPr lang="pt-BR" sz="60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/>
              <a:t>Cotizando uma Carteira de Investimentos</a:t>
            </a:r>
          </a:p>
        </p:txBody>
      </p:sp>
      <p:pic>
        <p:nvPicPr>
          <p:cNvPr id="6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470F0EF7-FB6E-472F-9CD7-1825B2F75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13" y="6381750"/>
            <a:ext cx="16525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7924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r>
              <a:rPr lang="pt-BR" sz="3200" dirty="0">
                <a:latin typeface="Cooper Black" panose="0208090404030B020404" pitchFamily="18" charset="0"/>
                <a:sym typeface="Wingdings" panose="05000000000000000000" pitchFamily="2" charset="2"/>
              </a:rPr>
              <a:t>No caso de resgate...</a:t>
            </a:r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r>
              <a:rPr lang="pt-BR" sz="3200" dirty="0">
                <a:latin typeface="Cooper Black" panose="0208090404030B020404" pitchFamily="18" charset="0"/>
                <a:sym typeface="Wingdings" panose="05000000000000000000" pitchFamily="2" charset="2"/>
              </a:rPr>
              <a:t>Calcule o novo valor da cota com um parcial, calcule a quantidade de cotas e subtraia das cotas da carteira</a:t>
            </a:r>
            <a:endParaRPr lang="pt-BR" sz="60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/>
              <a:t>Cotizando uma Carteira de Investimentos</a:t>
            </a:r>
          </a:p>
        </p:txBody>
      </p:sp>
      <p:pic>
        <p:nvPicPr>
          <p:cNvPr id="6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56CA81FB-78DE-46DB-9518-EDECC62A3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13" y="6381750"/>
            <a:ext cx="16525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2944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r>
              <a:rPr lang="pt-BR" sz="4800" dirty="0">
                <a:latin typeface="Cooper Black" panose="0208090404030B020404" pitchFamily="18" charset="0"/>
                <a:sym typeface="Wingdings" panose="05000000000000000000" pitchFamily="2" charset="2"/>
              </a:rPr>
              <a:t>Todo final de mês, calcule o valor da cota e compare com o valor da cota do mês anterior. Deste modo, irá obter a rentabilidade mensal da carteira</a:t>
            </a:r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990600" y="548162"/>
            <a:ext cx="10515600" cy="13255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/>
              <a:t>Cotizando uma Carteira de Investimentos</a:t>
            </a:r>
          </a:p>
        </p:txBody>
      </p:sp>
      <p:pic>
        <p:nvPicPr>
          <p:cNvPr id="6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E797C108-CA5D-454C-B7FE-CD59BC688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13" y="6381750"/>
            <a:ext cx="16525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127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9425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31921" y="1338514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Juros</a:t>
            </a:r>
          </a:p>
          <a:p>
            <a:pPr marL="0" indent="0" algn="ctr">
              <a:buNone/>
            </a:pPr>
            <a:r>
              <a:rPr lang="pt-BR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 Líquidos e Reais </a:t>
            </a:r>
          </a:p>
          <a:p>
            <a:pPr marL="0" indent="0" algn="ctr">
              <a:buNone/>
            </a:pPr>
            <a:r>
              <a:rPr lang="pt-BR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iguais às </a:t>
            </a:r>
          </a:p>
          <a:p>
            <a:pPr marL="0" indent="0" algn="ctr">
              <a:buNone/>
            </a:pPr>
            <a:r>
              <a:rPr lang="pt-BR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suas despesas</a:t>
            </a:r>
          </a:p>
        </p:txBody>
      </p:sp>
      <p:pic>
        <p:nvPicPr>
          <p:cNvPr id="5" name="Imagem 4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719B8E0A-1805-4A69-8DC0-25028AF60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192" y="6137476"/>
            <a:ext cx="1922808" cy="49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323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endParaRPr lang="pt-BR" sz="48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r>
              <a:rPr lang="pt-BR" sz="4800" dirty="0">
                <a:latin typeface="Cooper Black" panose="0208090404030B020404" pitchFamily="18" charset="0"/>
                <a:sym typeface="Wingdings" panose="05000000000000000000" pitchFamily="2" charset="2"/>
              </a:rPr>
              <a:t>Compare a rentabilidade da carteira com o CDI</a:t>
            </a:r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982054" y="500062"/>
            <a:ext cx="10515600" cy="13255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/>
              <a:t>Cotizando uma Carteira de Investimentos</a:t>
            </a:r>
          </a:p>
        </p:txBody>
      </p:sp>
      <p:pic>
        <p:nvPicPr>
          <p:cNvPr id="6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554D9BB8-677E-4768-B3F5-A80418A98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13" y="6381750"/>
            <a:ext cx="16525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9717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endParaRPr lang="pt-BR" sz="48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r>
              <a:rPr lang="pt-BR" sz="4800" dirty="0">
                <a:latin typeface="Cooper Black" panose="0208090404030B020404" pitchFamily="18" charset="0"/>
                <a:sym typeface="Wingdings" panose="05000000000000000000" pitchFamily="2" charset="2"/>
              </a:rPr>
              <a:t>A Rentabilidade ideal supera o CDI no longo prazo</a:t>
            </a:r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/>
              <a:t>Cotizando uma Carteira de Investimentos</a:t>
            </a:r>
          </a:p>
        </p:txBody>
      </p:sp>
      <p:pic>
        <p:nvPicPr>
          <p:cNvPr id="6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77966542-97C4-472F-BD6D-2AE321F16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13" y="6381750"/>
            <a:ext cx="16525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5960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endParaRPr lang="pt-BR" sz="48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r>
              <a:rPr lang="pt-BR" sz="4800" dirty="0">
                <a:latin typeface="Cooper Black" panose="0208090404030B020404" pitchFamily="18" charset="0"/>
                <a:sym typeface="Wingdings" panose="05000000000000000000" pitchFamily="2" charset="2"/>
              </a:rPr>
              <a:t>Para calcular a rentabilidade real, é necessário descontar a inflação</a:t>
            </a:r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/>
              <a:t>Cotizando uma Carteira de Investimentos</a:t>
            </a:r>
          </a:p>
        </p:txBody>
      </p:sp>
      <p:pic>
        <p:nvPicPr>
          <p:cNvPr id="6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AE013AF4-AE9E-42C3-9FD7-A8F65648F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13" y="6381750"/>
            <a:ext cx="16525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6814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endParaRPr lang="pt-BR" sz="48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r>
              <a:rPr lang="pt-BR" sz="4800" dirty="0">
                <a:latin typeface="Cooper Black" panose="0208090404030B020404" pitchFamily="18" charset="0"/>
                <a:sym typeface="Wingdings" panose="05000000000000000000" pitchFamily="2" charset="2"/>
              </a:rPr>
              <a:t>Teremos o valor da parcela real. Se esse valor pagar suas contas... </a:t>
            </a:r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/>
              <a:t>Cotizando uma Carteira de Investimentos</a:t>
            </a:r>
          </a:p>
        </p:txBody>
      </p:sp>
      <p:pic>
        <p:nvPicPr>
          <p:cNvPr id="6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959CC0DC-DB96-4C01-840F-D218345E1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13" y="6381750"/>
            <a:ext cx="16525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877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endParaRPr lang="pt-BR" sz="48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r>
              <a:rPr lang="pt-BR" sz="4800" dirty="0">
                <a:latin typeface="Cooper Black" panose="0208090404030B020404" pitchFamily="18" charset="0"/>
                <a:sym typeface="Wingdings" panose="05000000000000000000" pitchFamily="2" charset="2"/>
              </a:rPr>
              <a:t>A PLANILHA FAZ TUDO PARA VOCÊ</a:t>
            </a:r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/>
              <a:t>Cotizando uma Carteira de Investimentos</a:t>
            </a:r>
          </a:p>
        </p:txBody>
      </p:sp>
      <p:pic>
        <p:nvPicPr>
          <p:cNvPr id="6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959CC0DC-DB96-4C01-840F-D218345E1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13" y="6381750"/>
            <a:ext cx="16525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7125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30724"/>
            <a:ext cx="10515600" cy="3994061"/>
          </a:xfrm>
        </p:spPr>
        <p:txBody>
          <a:bodyPr>
            <a:normAutofit/>
          </a:bodyPr>
          <a:lstStyle/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endParaRPr lang="pt-BR" sz="48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r>
              <a:rPr lang="pt-BR" sz="4800" dirty="0">
                <a:latin typeface="Cooper Black" panose="0208090404030B020404" pitchFamily="18" charset="0"/>
                <a:sym typeface="Wingdings" panose="05000000000000000000" pitchFamily="2" charset="2"/>
              </a:rPr>
              <a:t>Calculando o Imposto</a:t>
            </a:r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/>
              <a:t>Cotizando uma Carteira de Investimentos</a:t>
            </a:r>
          </a:p>
        </p:txBody>
      </p:sp>
      <p:pic>
        <p:nvPicPr>
          <p:cNvPr id="6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959CC0DC-DB96-4C01-840F-D218345E1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13" y="6381750"/>
            <a:ext cx="16525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7285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30724"/>
            <a:ext cx="10515600" cy="3994061"/>
          </a:xfrm>
        </p:spPr>
        <p:txBody>
          <a:bodyPr>
            <a:normAutofit/>
          </a:bodyPr>
          <a:lstStyle/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endParaRPr lang="pt-BR" sz="48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r>
              <a:rPr lang="pt-BR" sz="2800" dirty="0">
                <a:latin typeface="Cooper Black" panose="0208090404030B020404" pitchFamily="18" charset="0"/>
                <a:sym typeface="Wingdings" panose="05000000000000000000" pitchFamily="2" charset="2"/>
              </a:rPr>
              <a:t>Pagando Darf do com dinheiro do Sistema</a:t>
            </a:r>
            <a:endParaRPr lang="pt-BR" sz="24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r>
              <a:rPr lang="pt-BR" sz="3200" dirty="0">
                <a:latin typeface="Cooper Black" panose="0208090404030B020404" pitchFamily="18" charset="0"/>
                <a:sym typeface="Wingdings" panose="05000000000000000000" pitchFamily="2" charset="2"/>
              </a:rPr>
              <a:t>Não faça o lançamento do RESGATE</a:t>
            </a:r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/>
              <a:t>Cotizando uma Carteira de Investimentos</a:t>
            </a:r>
          </a:p>
        </p:txBody>
      </p:sp>
      <p:pic>
        <p:nvPicPr>
          <p:cNvPr id="6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959CC0DC-DB96-4C01-840F-D218345E1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13" y="6381750"/>
            <a:ext cx="16525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7908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30724"/>
            <a:ext cx="10515600" cy="3994061"/>
          </a:xfrm>
        </p:spPr>
        <p:txBody>
          <a:bodyPr>
            <a:normAutofit/>
          </a:bodyPr>
          <a:lstStyle/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endParaRPr lang="pt-BR" sz="48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r>
              <a:rPr lang="pt-BR" sz="2800" dirty="0">
                <a:latin typeface="Cooper Black" panose="0208090404030B020404" pitchFamily="18" charset="0"/>
                <a:sym typeface="Wingdings" panose="05000000000000000000" pitchFamily="2" charset="2"/>
              </a:rPr>
              <a:t>Pagando Darf do com dinheiro fora do Sistema</a:t>
            </a:r>
            <a:endParaRPr lang="pt-BR" sz="24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r>
              <a:rPr lang="pt-BR" sz="3200" dirty="0">
                <a:latin typeface="Cooper Black" panose="0208090404030B020404" pitchFamily="18" charset="0"/>
                <a:sym typeface="Wingdings" panose="05000000000000000000" pitchFamily="2" charset="2"/>
              </a:rPr>
              <a:t>Faça um lançamento de Aporte</a:t>
            </a:r>
          </a:p>
          <a:p>
            <a:pPr marL="914400" lvl="2" indent="0" algn="ctr">
              <a:buNone/>
            </a:pPr>
            <a:r>
              <a:rPr lang="pt-BR" sz="3200" dirty="0">
                <a:latin typeface="Cooper Black" panose="0208090404030B020404" pitchFamily="18" charset="0"/>
                <a:sym typeface="Wingdings" panose="05000000000000000000" pitchFamily="2" charset="2"/>
              </a:rPr>
              <a:t>s</a:t>
            </a:r>
            <a:r>
              <a:rPr lang="pt-BR" sz="3200">
                <a:latin typeface="Cooper Black" panose="0208090404030B020404" pitchFamily="18" charset="0"/>
                <a:sym typeface="Wingdings" panose="05000000000000000000" pitchFamily="2" charset="2"/>
              </a:rPr>
              <a:t>em </a:t>
            </a:r>
            <a:r>
              <a:rPr lang="pt-BR" sz="3200" dirty="0">
                <a:latin typeface="Cooper Black" panose="0208090404030B020404" pitchFamily="18" charset="0"/>
                <a:sym typeface="Wingdings" panose="05000000000000000000" pitchFamily="2" charset="2"/>
              </a:rPr>
              <a:t>colocar dinheiro </a:t>
            </a:r>
            <a:r>
              <a:rPr lang="pt-BR" sz="3200">
                <a:latin typeface="Cooper Black" panose="0208090404030B020404" pitchFamily="18" charset="0"/>
                <a:sym typeface="Wingdings" panose="05000000000000000000" pitchFamily="2" charset="2"/>
              </a:rPr>
              <a:t>no sistema.</a:t>
            </a:r>
            <a:endParaRPr lang="pt-BR" sz="3200" dirty="0">
              <a:latin typeface="Cooper Black" panose="0208090404030B020404" pitchFamily="18" charset="0"/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endParaRPr lang="pt-BR" sz="3200" dirty="0">
              <a:latin typeface="Cooper Black" panose="0208090404030B020404" pitchFamily="18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/>
              <a:t>Cotizando uma Carteira de Investimentos</a:t>
            </a:r>
          </a:p>
        </p:txBody>
      </p:sp>
      <p:pic>
        <p:nvPicPr>
          <p:cNvPr id="6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959CC0DC-DB96-4C01-840F-D218345E1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13" y="6381750"/>
            <a:ext cx="16525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9187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4410"/>
          </a:xfrm>
        </p:spPr>
      </p:pic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D3C73C22-F001-4116-8254-D6A7A902B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192" y="6137476"/>
            <a:ext cx="1922808" cy="49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211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>
            <a:extLst>
              <a:ext uri="{FF2B5EF4-FFF2-40B4-BE49-F238E27FC236}">
                <a16:creationId xmlns:a16="http://schemas.microsoft.com/office/drawing/2014/main" id="{00222935-F29F-480A-A0E2-A587B4AD9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319A7A9-AEBB-4A04-9726-2F619B21AEB6}"/>
              </a:ext>
            </a:extLst>
          </p:cNvPr>
          <p:cNvSpPr/>
          <p:nvPr/>
        </p:nvSpPr>
        <p:spPr>
          <a:xfrm>
            <a:off x="6085731" y="2551113"/>
            <a:ext cx="570220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720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Aharoni" panose="02010803020104030203" pitchFamily="2" charset="-79"/>
              </a:rPr>
              <a:t>11 9 3938 0079</a:t>
            </a:r>
          </a:p>
        </p:txBody>
      </p:sp>
      <p:pic>
        <p:nvPicPr>
          <p:cNvPr id="95236" name="Imagem 5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184B64FD-E6F2-4FD2-9D1D-18C262A25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188913"/>
            <a:ext cx="6221412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68DB437E-872C-4D65-8943-12BCF2D91580}"/>
              </a:ext>
            </a:extLst>
          </p:cNvPr>
          <p:cNvSpPr/>
          <p:nvPr/>
        </p:nvSpPr>
        <p:spPr>
          <a:xfrm>
            <a:off x="6659605" y="3962877"/>
            <a:ext cx="512832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falecom@vivendocapital.com.br</a:t>
            </a: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Imagem 4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5727E646-1F03-49B0-BC7F-6629A496A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192" y="6137476"/>
            <a:ext cx="1922808" cy="49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Imagem 5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E26A7C71-D02B-45BF-8364-D2629B98F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192" y="6137476"/>
            <a:ext cx="1922808" cy="49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48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6"/>
            <a:ext cx="12192000" cy="6859494"/>
          </a:xfrm>
        </p:spPr>
      </p:pic>
      <p:sp>
        <p:nvSpPr>
          <p:cNvPr id="5" name="CaixaDeTexto 4"/>
          <p:cNvSpPr txBox="1"/>
          <p:nvPr/>
        </p:nvSpPr>
        <p:spPr>
          <a:xfrm>
            <a:off x="5688051" y="118134"/>
            <a:ext cx="4615366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iller" panose="04020404031007020602" pitchFamily="82" charset="0"/>
              </a:rPr>
              <a:t>Inflação</a:t>
            </a:r>
          </a:p>
        </p:txBody>
      </p:sp>
      <p:pic>
        <p:nvPicPr>
          <p:cNvPr id="7" name="Imagem 6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F3CD88C2-D639-463E-B229-7E78A361B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192" y="6137476"/>
            <a:ext cx="1922808" cy="49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88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7842" y="459129"/>
            <a:ext cx="10515600" cy="132556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Cotizando uma Carteira de Investimentos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81999"/>
            <a:ext cx="10515600" cy="435133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pt-BR" sz="4400" dirty="0">
                <a:latin typeface="Cooper Black" panose="0208090404030B020404" pitchFamily="18" charset="0"/>
              </a:rPr>
              <a:t>Para que COTIZAR ?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57FB5B38-858A-4FBC-A7C0-02698099F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13" y="6381750"/>
            <a:ext cx="16525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157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7842" y="459129"/>
            <a:ext cx="10515600" cy="132556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Cotizando uma Carteira de Investimentos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81999"/>
            <a:ext cx="10515600" cy="435133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pt-BR" sz="4400" dirty="0">
                <a:latin typeface="Cooper Black" panose="0208090404030B020404" pitchFamily="18" charset="0"/>
              </a:rPr>
              <a:t>Tenho R$ 10.000,00</a:t>
            </a:r>
          </a:p>
          <a:p>
            <a:pPr marL="0" indent="0" algn="ctr">
              <a:buNone/>
            </a:pPr>
            <a:r>
              <a:rPr lang="pt-BR" sz="4400" dirty="0">
                <a:latin typeface="Cooper Black" panose="0208090404030B020404" pitchFamily="18" charset="0"/>
              </a:rPr>
              <a:t>Comprei uma ação</a:t>
            </a:r>
          </a:p>
          <a:p>
            <a:pPr marL="0" indent="0" algn="ctr">
              <a:buNone/>
            </a:pPr>
            <a:r>
              <a:rPr lang="pt-BR" sz="4400" dirty="0">
                <a:latin typeface="Cooper Black" panose="0208090404030B020404" pitchFamily="18" charset="0"/>
              </a:rPr>
              <a:t>No final do mês</a:t>
            </a:r>
          </a:p>
          <a:p>
            <a:pPr marL="0" indent="0" algn="ctr">
              <a:buNone/>
            </a:pPr>
            <a:r>
              <a:rPr lang="pt-BR" sz="4400" dirty="0">
                <a:latin typeface="Cooper Black" panose="0208090404030B020404" pitchFamily="18" charset="0"/>
              </a:rPr>
              <a:t>Saldo = R$ 12.000,00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57FB5B38-858A-4FBC-A7C0-02698099F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13" y="6381750"/>
            <a:ext cx="16525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4044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752</Words>
  <Application>Microsoft Office PowerPoint</Application>
  <PresentationFormat>Widescreen</PresentationFormat>
  <Paragraphs>236</Paragraphs>
  <Slides>49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Calibri Light</vt:lpstr>
      <vt:lpstr>Chiller</vt:lpstr>
      <vt:lpstr>Cooper Black</vt:lpstr>
      <vt:lpstr>Impact</vt:lpstr>
      <vt:lpstr>Tema do Office</vt:lpstr>
      <vt:lpstr>Apresentação do PowerPoint</vt:lpstr>
      <vt:lpstr>Cotização de Carteira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Cotizando uma Carteira de Investimentos</vt:lpstr>
      <vt:lpstr>Cotizando uma Carteira de Investimentos</vt:lpstr>
      <vt:lpstr>Cotizando uma Carteira de Investimentos</vt:lpstr>
      <vt:lpstr>Cotizando uma Carteira de Investimentos</vt:lpstr>
      <vt:lpstr>Cotizando uma Carteira de Investimentos</vt:lpstr>
      <vt:lpstr>Cotizando uma Carteira de Investimentos</vt:lpstr>
      <vt:lpstr>Cotizando uma Carteira de Investimentos</vt:lpstr>
      <vt:lpstr>Cotizando uma Carteira de Investimentos</vt:lpstr>
      <vt:lpstr>Cotizando uma Carteira de Investimentos</vt:lpstr>
      <vt:lpstr>Cotizando uma Carteira de Investimentos</vt:lpstr>
      <vt:lpstr>Cotizando uma Carteira de Investimentos</vt:lpstr>
      <vt:lpstr>Cotizando uma Carteira de Investimentos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Cotização de Carteira</dc:title>
  <dc:creator>Klaudia Craveiro</dc:creator>
  <cp:lastModifiedBy>marcelo moretta</cp:lastModifiedBy>
  <cp:revision>33</cp:revision>
  <dcterms:created xsi:type="dcterms:W3CDTF">2017-10-03T00:03:22Z</dcterms:created>
  <dcterms:modified xsi:type="dcterms:W3CDTF">2023-11-09T01:13:30Z</dcterms:modified>
</cp:coreProperties>
</file>