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handoutMasterIdLst>
    <p:handoutMasterId r:id="rId89"/>
  </p:handoutMasterIdLst>
  <p:sldIdLst>
    <p:sldId id="256" r:id="rId2"/>
    <p:sldId id="995" r:id="rId3"/>
    <p:sldId id="1034" r:id="rId4"/>
    <p:sldId id="1025" r:id="rId5"/>
    <p:sldId id="286" r:id="rId6"/>
    <p:sldId id="1006" r:id="rId7"/>
    <p:sldId id="1011" r:id="rId8"/>
    <p:sldId id="1007" r:id="rId9"/>
    <p:sldId id="1008" r:id="rId10"/>
    <p:sldId id="1010" r:id="rId11"/>
    <p:sldId id="285" r:id="rId12"/>
    <p:sldId id="257" r:id="rId13"/>
    <p:sldId id="270" r:id="rId14"/>
    <p:sldId id="267" r:id="rId15"/>
    <p:sldId id="287" r:id="rId16"/>
    <p:sldId id="1035" r:id="rId17"/>
    <p:sldId id="996" r:id="rId18"/>
    <p:sldId id="288" r:id="rId19"/>
    <p:sldId id="997" r:id="rId20"/>
    <p:sldId id="271" r:id="rId21"/>
    <p:sldId id="272" r:id="rId22"/>
    <p:sldId id="1012" r:id="rId23"/>
    <p:sldId id="1013" r:id="rId24"/>
    <p:sldId id="1014" r:id="rId25"/>
    <p:sldId id="1036" r:id="rId26"/>
    <p:sldId id="1015" r:id="rId27"/>
    <p:sldId id="274" r:id="rId28"/>
    <p:sldId id="289" r:id="rId29"/>
    <p:sldId id="284" r:id="rId30"/>
    <p:sldId id="1016" r:id="rId31"/>
    <p:sldId id="283" r:id="rId32"/>
    <p:sldId id="276" r:id="rId33"/>
    <p:sldId id="1017" r:id="rId34"/>
    <p:sldId id="275" r:id="rId35"/>
    <p:sldId id="277" r:id="rId36"/>
    <p:sldId id="291" r:id="rId37"/>
    <p:sldId id="278" r:id="rId38"/>
    <p:sldId id="1029" r:id="rId39"/>
    <p:sldId id="280" r:id="rId40"/>
    <p:sldId id="1038" r:id="rId41"/>
    <p:sldId id="281" r:id="rId42"/>
    <p:sldId id="294" r:id="rId43"/>
    <p:sldId id="1030" r:id="rId44"/>
    <p:sldId id="1018" r:id="rId45"/>
    <p:sldId id="1020" r:id="rId46"/>
    <p:sldId id="1021" r:id="rId47"/>
    <p:sldId id="1022" r:id="rId48"/>
    <p:sldId id="1019" r:id="rId49"/>
    <p:sldId id="300" r:id="rId50"/>
    <p:sldId id="301" r:id="rId51"/>
    <p:sldId id="1024" r:id="rId52"/>
    <p:sldId id="302" r:id="rId53"/>
    <p:sldId id="1023" r:id="rId54"/>
    <p:sldId id="292" r:id="rId55"/>
    <p:sldId id="293" r:id="rId56"/>
    <p:sldId id="295" r:id="rId57"/>
    <p:sldId id="296" r:id="rId58"/>
    <p:sldId id="297" r:id="rId59"/>
    <p:sldId id="298" r:id="rId60"/>
    <p:sldId id="299" r:id="rId61"/>
    <p:sldId id="304" r:id="rId62"/>
    <p:sldId id="306" r:id="rId63"/>
    <p:sldId id="305" r:id="rId64"/>
    <p:sldId id="308" r:id="rId65"/>
    <p:sldId id="307" r:id="rId66"/>
    <p:sldId id="1031" r:id="rId67"/>
    <p:sldId id="303" r:id="rId68"/>
    <p:sldId id="999" r:id="rId69"/>
    <p:sldId id="1001" r:id="rId70"/>
    <p:sldId id="309" r:id="rId71"/>
    <p:sldId id="312" r:id="rId72"/>
    <p:sldId id="310" r:id="rId73"/>
    <p:sldId id="313" r:id="rId74"/>
    <p:sldId id="314" r:id="rId75"/>
    <p:sldId id="1002" r:id="rId76"/>
    <p:sldId id="1004" r:id="rId77"/>
    <p:sldId id="1003" r:id="rId78"/>
    <p:sldId id="315" r:id="rId79"/>
    <p:sldId id="1032" r:id="rId80"/>
    <p:sldId id="1033" r:id="rId81"/>
    <p:sldId id="317" r:id="rId82"/>
    <p:sldId id="318" r:id="rId83"/>
    <p:sldId id="319" r:id="rId84"/>
    <p:sldId id="1027" r:id="rId85"/>
    <p:sldId id="1039" r:id="rId86"/>
    <p:sldId id="946" r:id="rId87"/>
  </p:sldIdLst>
  <p:sldSz cx="12188825"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0" autoAdjust="0"/>
    <p:restoredTop sz="94599" autoAdjust="0"/>
  </p:normalViewPr>
  <p:slideViewPr>
    <p:cSldViewPr>
      <p:cViewPr varScale="1">
        <p:scale>
          <a:sx n="111" d="100"/>
          <a:sy n="111" d="100"/>
        </p:scale>
        <p:origin x="1314" y="78"/>
      </p:cViewPr>
      <p:guideLst>
        <p:guide pos="3839"/>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8" d="100"/>
          <a:sy n="88" d="100"/>
        </p:scale>
        <p:origin x="307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Receita</c:v>
                </c:pt>
              </c:strCache>
            </c:strRef>
          </c:tx>
          <c:spPr>
            <a:solidFill>
              <a:srgbClr val="0070C0"/>
            </a:solidFill>
            <a:ln>
              <a:noFill/>
            </a:ln>
            <a:effectLst/>
          </c:spPr>
          <c:invertIfNegative val="0"/>
          <c:cat>
            <c:strRef>
              <c:f>Sheet1!$A$2:$A$5</c:f>
              <c:strCache>
                <c:ptCount val="4"/>
                <c:pt idx="0">
                  <c:v>Mês 1</c:v>
                </c:pt>
                <c:pt idx="1">
                  <c:v>Mês 2</c:v>
                </c:pt>
                <c:pt idx="2">
                  <c:v>Mês 3</c:v>
                </c:pt>
                <c:pt idx="3">
                  <c:v>Mês4</c:v>
                </c:pt>
              </c:strCache>
            </c:strRef>
          </c:cat>
          <c:val>
            <c:numRef>
              <c:f>Sheet1!$B$2:$B$5</c:f>
              <c:numCache>
                <c:formatCode>_("R$"* #,##0.00_);_("R$"* \(#,##0.00\);_("R$"* "-"??_);_(@_)</c:formatCode>
                <c:ptCount val="4"/>
                <c:pt idx="0">
                  <c:v>4300</c:v>
                </c:pt>
                <c:pt idx="1">
                  <c:v>4000</c:v>
                </c:pt>
                <c:pt idx="2">
                  <c:v>3500</c:v>
                </c:pt>
                <c:pt idx="3">
                  <c:v>4500</c:v>
                </c:pt>
              </c:numCache>
            </c:numRef>
          </c:val>
          <c:extLst>
            <c:ext xmlns:c16="http://schemas.microsoft.com/office/drawing/2014/chart" uri="{C3380CC4-5D6E-409C-BE32-E72D297353CC}">
              <c16:uniqueId val="{00000000-A922-4424-B2DD-C859DF438FDA}"/>
            </c:ext>
          </c:extLst>
        </c:ser>
        <c:ser>
          <c:idx val="2"/>
          <c:order val="1"/>
          <c:tx>
            <c:strRef>
              <c:f>Sheet1!$D$1</c:f>
              <c:strCache>
                <c:ptCount val="1"/>
                <c:pt idx="0">
                  <c:v>Despesa</c:v>
                </c:pt>
              </c:strCache>
            </c:strRef>
          </c:tx>
          <c:spPr>
            <a:solidFill>
              <a:srgbClr val="FF0000"/>
            </a:solidFill>
            <a:ln>
              <a:solidFill>
                <a:srgbClr val="FF0000"/>
              </a:solidFill>
            </a:ln>
            <a:effectLst/>
          </c:spPr>
          <c:invertIfNegative val="0"/>
          <c:cat>
            <c:strRef>
              <c:f>Sheet1!$A$2:$A$5</c:f>
              <c:strCache>
                <c:ptCount val="4"/>
                <c:pt idx="0">
                  <c:v>Mês 1</c:v>
                </c:pt>
                <c:pt idx="1">
                  <c:v>Mês 2</c:v>
                </c:pt>
                <c:pt idx="2">
                  <c:v>Mês 3</c:v>
                </c:pt>
                <c:pt idx="3">
                  <c:v>Mês4</c:v>
                </c:pt>
              </c:strCache>
            </c:strRef>
          </c:cat>
          <c:val>
            <c:numRef>
              <c:f>Sheet1!$D$2:$D$5</c:f>
              <c:numCache>
                <c:formatCode>_("R$"* #,##0.00_);_("R$"* \(#,##0.00\);_("R$"* "-"??_);_(@_)</c:formatCode>
                <c:ptCount val="4"/>
                <c:pt idx="0">
                  <c:v>2000</c:v>
                </c:pt>
                <c:pt idx="1">
                  <c:v>2000</c:v>
                </c:pt>
                <c:pt idx="2">
                  <c:v>3800</c:v>
                </c:pt>
                <c:pt idx="3">
                  <c:v>5000</c:v>
                </c:pt>
              </c:numCache>
            </c:numRef>
          </c:val>
          <c:extLst>
            <c:ext xmlns:c16="http://schemas.microsoft.com/office/drawing/2014/chart" uri="{C3380CC4-5D6E-409C-BE32-E72D297353CC}">
              <c16:uniqueId val="{00000002-A922-4424-B2DD-C859DF438FDA}"/>
            </c:ext>
          </c:extLst>
        </c:ser>
        <c:dLbls>
          <c:showLegendKey val="0"/>
          <c:showVal val="0"/>
          <c:showCatName val="0"/>
          <c:showSerName val="0"/>
          <c:showPercent val="0"/>
          <c:showBubbleSize val="0"/>
        </c:dLbls>
        <c:gapWidth val="219"/>
        <c:overlap val="-27"/>
        <c:axId val="296055696"/>
        <c:axId val="296056088"/>
      </c:barChart>
      <c:catAx>
        <c:axId val="2960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6088"/>
        <c:crosses val="autoZero"/>
        <c:auto val="1"/>
        <c:lblAlgn val="ctr"/>
        <c:lblOffset val="100"/>
        <c:noMultiLvlLbl val="0"/>
      </c:catAx>
      <c:valAx>
        <c:axId val="296056088"/>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00_);_(&quot;R$&quot;* \(#,##0.00\);_(&quot;R$&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Receita</c:v>
                </c:pt>
              </c:strCache>
            </c:strRef>
          </c:tx>
          <c:spPr>
            <a:solidFill>
              <a:srgbClr val="0070C0"/>
            </a:solidFill>
            <a:ln>
              <a:noFill/>
            </a:ln>
            <a:effectLst/>
          </c:spPr>
          <c:invertIfNegative val="0"/>
          <c:cat>
            <c:strRef>
              <c:f>Sheet1!$A$2:$A$5</c:f>
              <c:strCache>
                <c:ptCount val="4"/>
                <c:pt idx="0">
                  <c:v>Mês 1</c:v>
                </c:pt>
                <c:pt idx="1">
                  <c:v>Mês 2</c:v>
                </c:pt>
                <c:pt idx="2">
                  <c:v>Mês 3</c:v>
                </c:pt>
                <c:pt idx="3">
                  <c:v>Mês4</c:v>
                </c:pt>
              </c:strCache>
            </c:strRef>
          </c:cat>
          <c:val>
            <c:numRef>
              <c:f>Sheet1!$B$2:$B$5</c:f>
              <c:numCache>
                <c:formatCode>_("R$"* #,##0.00_);_("R$"* \(#,##0.00\);_("R$"* "-"??_);_(@_)</c:formatCode>
                <c:ptCount val="4"/>
                <c:pt idx="0">
                  <c:v>4300</c:v>
                </c:pt>
                <c:pt idx="1">
                  <c:v>4000</c:v>
                </c:pt>
                <c:pt idx="2">
                  <c:v>3500</c:v>
                </c:pt>
                <c:pt idx="3">
                  <c:v>4500</c:v>
                </c:pt>
              </c:numCache>
            </c:numRef>
          </c:val>
          <c:extLst>
            <c:ext xmlns:c16="http://schemas.microsoft.com/office/drawing/2014/chart" uri="{C3380CC4-5D6E-409C-BE32-E72D297353CC}">
              <c16:uniqueId val="{00000000-A922-4424-B2DD-C859DF438FDA}"/>
            </c:ext>
          </c:extLst>
        </c:ser>
        <c:ser>
          <c:idx val="2"/>
          <c:order val="1"/>
          <c:tx>
            <c:strRef>
              <c:f>Sheet1!$D$1</c:f>
              <c:strCache>
                <c:ptCount val="1"/>
                <c:pt idx="0">
                  <c:v>Despesa</c:v>
                </c:pt>
              </c:strCache>
            </c:strRef>
          </c:tx>
          <c:spPr>
            <a:solidFill>
              <a:srgbClr val="FF0000"/>
            </a:solidFill>
            <a:ln>
              <a:solidFill>
                <a:srgbClr val="FF0000"/>
              </a:solidFill>
            </a:ln>
            <a:effectLst/>
          </c:spPr>
          <c:invertIfNegative val="0"/>
          <c:cat>
            <c:strRef>
              <c:f>Sheet1!$A$2:$A$5</c:f>
              <c:strCache>
                <c:ptCount val="4"/>
                <c:pt idx="0">
                  <c:v>Mês 1</c:v>
                </c:pt>
                <c:pt idx="1">
                  <c:v>Mês 2</c:v>
                </c:pt>
                <c:pt idx="2">
                  <c:v>Mês 3</c:v>
                </c:pt>
                <c:pt idx="3">
                  <c:v>Mês4</c:v>
                </c:pt>
              </c:strCache>
            </c:strRef>
          </c:cat>
          <c:val>
            <c:numRef>
              <c:f>Sheet1!$D$2:$D$5</c:f>
              <c:numCache>
                <c:formatCode>_("R$"* #,##0.00_);_("R$"* \(#,##0.00\);_("R$"* "-"??_);_(@_)</c:formatCode>
                <c:ptCount val="4"/>
                <c:pt idx="0">
                  <c:v>5600</c:v>
                </c:pt>
                <c:pt idx="1">
                  <c:v>4800</c:v>
                </c:pt>
                <c:pt idx="2">
                  <c:v>3800</c:v>
                </c:pt>
                <c:pt idx="3">
                  <c:v>5000</c:v>
                </c:pt>
              </c:numCache>
            </c:numRef>
          </c:val>
          <c:extLst>
            <c:ext xmlns:c16="http://schemas.microsoft.com/office/drawing/2014/chart" uri="{C3380CC4-5D6E-409C-BE32-E72D297353CC}">
              <c16:uniqueId val="{00000002-A922-4424-B2DD-C859DF438FDA}"/>
            </c:ext>
          </c:extLst>
        </c:ser>
        <c:dLbls>
          <c:showLegendKey val="0"/>
          <c:showVal val="0"/>
          <c:showCatName val="0"/>
          <c:showSerName val="0"/>
          <c:showPercent val="0"/>
          <c:showBubbleSize val="0"/>
        </c:dLbls>
        <c:gapWidth val="219"/>
        <c:overlap val="-27"/>
        <c:axId val="296055696"/>
        <c:axId val="296056088"/>
      </c:barChart>
      <c:catAx>
        <c:axId val="2960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6088"/>
        <c:crosses val="autoZero"/>
        <c:auto val="1"/>
        <c:lblAlgn val="ctr"/>
        <c:lblOffset val="100"/>
        <c:noMultiLvlLbl val="0"/>
      </c:catAx>
      <c:valAx>
        <c:axId val="296056088"/>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00_);_(&quot;R$&quot;* \(#,##0.00\);_(&quot;R$&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Receita</c:v>
                </c:pt>
              </c:strCache>
            </c:strRef>
          </c:tx>
          <c:spPr>
            <a:solidFill>
              <a:srgbClr val="0070C0"/>
            </a:solidFill>
            <a:ln>
              <a:noFill/>
            </a:ln>
            <a:effectLst/>
          </c:spPr>
          <c:invertIfNegative val="0"/>
          <c:cat>
            <c:strRef>
              <c:f>Sheet1!$A$2:$A$5</c:f>
              <c:strCache>
                <c:ptCount val="4"/>
                <c:pt idx="0">
                  <c:v>Mês 1</c:v>
                </c:pt>
                <c:pt idx="1">
                  <c:v>Mês 2</c:v>
                </c:pt>
                <c:pt idx="2">
                  <c:v>Mês 3</c:v>
                </c:pt>
                <c:pt idx="3">
                  <c:v>Mês4</c:v>
                </c:pt>
              </c:strCache>
            </c:strRef>
          </c:cat>
          <c:val>
            <c:numRef>
              <c:f>Sheet1!$B$2:$B$5</c:f>
              <c:numCache>
                <c:formatCode>_("R$"* #,##0.00_);_("R$"* \(#,##0.00\);_("R$"* "-"??_);_(@_)</c:formatCode>
                <c:ptCount val="4"/>
                <c:pt idx="0">
                  <c:v>4300</c:v>
                </c:pt>
                <c:pt idx="1">
                  <c:v>4000</c:v>
                </c:pt>
                <c:pt idx="2">
                  <c:v>3500</c:v>
                </c:pt>
                <c:pt idx="3">
                  <c:v>4500</c:v>
                </c:pt>
              </c:numCache>
            </c:numRef>
          </c:val>
          <c:extLst>
            <c:ext xmlns:c16="http://schemas.microsoft.com/office/drawing/2014/chart" uri="{C3380CC4-5D6E-409C-BE32-E72D297353CC}">
              <c16:uniqueId val="{00000000-A922-4424-B2DD-C859DF438FDA}"/>
            </c:ext>
          </c:extLst>
        </c:ser>
        <c:ser>
          <c:idx val="2"/>
          <c:order val="1"/>
          <c:tx>
            <c:strRef>
              <c:f>Sheet1!$D$1</c:f>
              <c:strCache>
                <c:ptCount val="1"/>
                <c:pt idx="0">
                  <c:v>Despesa</c:v>
                </c:pt>
              </c:strCache>
            </c:strRef>
          </c:tx>
          <c:spPr>
            <a:solidFill>
              <a:srgbClr val="FF0000"/>
            </a:solidFill>
            <a:ln>
              <a:solidFill>
                <a:srgbClr val="FF0000"/>
              </a:solidFill>
            </a:ln>
            <a:effectLst/>
          </c:spPr>
          <c:invertIfNegative val="0"/>
          <c:cat>
            <c:strRef>
              <c:f>Sheet1!$A$2:$A$5</c:f>
              <c:strCache>
                <c:ptCount val="4"/>
                <c:pt idx="0">
                  <c:v>Mês 1</c:v>
                </c:pt>
                <c:pt idx="1">
                  <c:v>Mês 2</c:v>
                </c:pt>
                <c:pt idx="2">
                  <c:v>Mês 3</c:v>
                </c:pt>
                <c:pt idx="3">
                  <c:v>Mês4</c:v>
                </c:pt>
              </c:strCache>
            </c:strRef>
          </c:cat>
          <c:val>
            <c:numRef>
              <c:f>Sheet1!$D$2:$D$5</c:f>
              <c:numCache>
                <c:formatCode>_("R$"* #,##0.00_);_("R$"* \(#,##0.00\);_("R$"* "-"??_);_(@_)</c:formatCode>
                <c:ptCount val="4"/>
                <c:pt idx="0">
                  <c:v>2000</c:v>
                </c:pt>
                <c:pt idx="1">
                  <c:v>2000</c:v>
                </c:pt>
                <c:pt idx="2">
                  <c:v>3800</c:v>
                </c:pt>
                <c:pt idx="3">
                  <c:v>5000</c:v>
                </c:pt>
              </c:numCache>
            </c:numRef>
          </c:val>
          <c:extLst>
            <c:ext xmlns:c16="http://schemas.microsoft.com/office/drawing/2014/chart" uri="{C3380CC4-5D6E-409C-BE32-E72D297353CC}">
              <c16:uniqueId val="{00000002-A922-4424-B2DD-C859DF438FDA}"/>
            </c:ext>
          </c:extLst>
        </c:ser>
        <c:dLbls>
          <c:showLegendKey val="0"/>
          <c:showVal val="0"/>
          <c:showCatName val="0"/>
          <c:showSerName val="0"/>
          <c:showPercent val="0"/>
          <c:showBubbleSize val="0"/>
        </c:dLbls>
        <c:gapWidth val="219"/>
        <c:overlap val="-27"/>
        <c:axId val="296055696"/>
        <c:axId val="296056088"/>
      </c:barChart>
      <c:catAx>
        <c:axId val="2960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6088"/>
        <c:crosses val="autoZero"/>
        <c:auto val="1"/>
        <c:lblAlgn val="ctr"/>
        <c:lblOffset val="100"/>
        <c:noMultiLvlLbl val="0"/>
      </c:catAx>
      <c:valAx>
        <c:axId val="296056088"/>
        <c:scaling>
          <c:orientation val="minMax"/>
        </c:scaling>
        <c:delete val="0"/>
        <c:axPos val="l"/>
        <c:majorGridlines>
          <c:spPr>
            <a:ln w="9525" cap="flat" cmpd="sng" algn="ctr">
              <a:solidFill>
                <a:schemeClr val="tx1">
                  <a:lumMod val="15000"/>
                  <a:lumOff val="85000"/>
                </a:schemeClr>
              </a:solidFill>
              <a:round/>
            </a:ln>
            <a:effectLst/>
          </c:spPr>
        </c:majorGridlines>
        <c:numFmt formatCode="_(&quot;R$&quot;* #,##0.00_);_(&quot;R$&quot;* \(#,##0.00\);_(&quot;R$&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9605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SELIC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Planilha1!$B$1</c:f>
              <c:strCache>
                <c:ptCount val="1"/>
                <c:pt idx="0">
                  <c:v>Coluna1</c:v>
                </c:pt>
              </c:strCache>
            </c:strRef>
          </c:tx>
          <c:spPr>
            <a:ln w="28575" cap="rnd">
              <a:solidFill>
                <a:schemeClr val="accent1"/>
              </a:solidFill>
              <a:round/>
            </a:ln>
            <a:effectLst/>
          </c:spPr>
          <c:marker>
            <c:symbol val="none"/>
          </c:marker>
          <c:cat>
            <c:strRef>
              <c:f>Planilha1!$A$2:$A$5</c:f>
              <c:strCache>
                <c:ptCount val="4"/>
                <c:pt idx="0">
                  <c:v>Mês 1</c:v>
                </c:pt>
                <c:pt idx="1">
                  <c:v>Mês 2</c:v>
                </c:pt>
                <c:pt idx="2">
                  <c:v>Mês 3</c:v>
                </c:pt>
                <c:pt idx="3">
                  <c:v>Mês4</c:v>
                </c:pt>
              </c:strCache>
            </c:strRef>
          </c:cat>
          <c:val>
            <c:numRef>
              <c:f>Planilha1!$B$2:$B$5</c:f>
              <c:numCache>
                <c:formatCode>General</c:formatCode>
                <c:ptCount val="4"/>
              </c:numCache>
            </c:numRef>
          </c:val>
          <c:smooth val="0"/>
          <c:extLst>
            <c:ext xmlns:c16="http://schemas.microsoft.com/office/drawing/2014/chart" uri="{C3380CC4-5D6E-409C-BE32-E72D297353CC}">
              <c16:uniqueId val="{00000000-99B1-43BC-ABA8-950A06C56CED}"/>
            </c:ext>
          </c:extLst>
        </c:ser>
        <c:ser>
          <c:idx val="1"/>
          <c:order val="1"/>
          <c:tx>
            <c:strRef>
              <c:f>Planilha1!$C$1</c:f>
              <c:strCache>
                <c:ptCount val="1"/>
                <c:pt idx="0">
                  <c:v>Coluna2</c:v>
                </c:pt>
              </c:strCache>
            </c:strRef>
          </c:tx>
          <c:spPr>
            <a:ln w="28575" cap="rnd">
              <a:solidFill>
                <a:schemeClr val="accent2"/>
              </a:solidFill>
              <a:round/>
            </a:ln>
            <a:effectLst/>
          </c:spPr>
          <c:marker>
            <c:symbol val="none"/>
          </c:marker>
          <c:cat>
            <c:strRef>
              <c:f>Planilha1!$A$2:$A$5</c:f>
              <c:strCache>
                <c:ptCount val="4"/>
                <c:pt idx="0">
                  <c:v>Mês 1</c:v>
                </c:pt>
                <c:pt idx="1">
                  <c:v>Mês 2</c:v>
                </c:pt>
                <c:pt idx="2">
                  <c:v>Mês 3</c:v>
                </c:pt>
                <c:pt idx="3">
                  <c:v>Mês4</c:v>
                </c:pt>
              </c:strCache>
            </c:strRef>
          </c:cat>
          <c:val>
            <c:numRef>
              <c:f>Planilha1!$C$2:$C$5</c:f>
              <c:numCache>
                <c:formatCode>General</c:formatCode>
                <c:ptCount val="4"/>
              </c:numCache>
            </c:numRef>
          </c:val>
          <c:smooth val="0"/>
          <c:extLst>
            <c:ext xmlns:c16="http://schemas.microsoft.com/office/drawing/2014/chart" uri="{C3380CC4-5D6E-409C-BE32-E72D297353CC}">
              <c16:uniqueId val="{00000001-99B1-43BC-ABA8-950A06C56CED}"/>
            </c:ext>
          </c:extLst>
        </c:ser>
        <c:ser>
          <c:idx val="2"/>
          <c:order val="2"/>
          <c:tx>
            <c:strRef>
              <c:f>Planilha1!$D$1</c:f>
              <c:strCache>
                <c:ptCount val="1"/>
                <c:pt idx="0">
                  <c:v>Série 3</c:v>
                </c:pt>
              </c:strCache>
            </c:strRef>
          </c:tx>
          <c:spPr>
            <a:ln w="50800" cap="rnd">
              <a:solidFill>
                <a:schemeClr val="accent3"/>
              </a:solidFill>
              <a:round/>
            </a:ln>
            <a:effectLst/>
          </c:spPr>
          <c:marker>
            <c:symbol val="none"/>
          </c:marker>
          <c:cat>
            <c:strRef>
              <c:f>Planilha1!$A$2:$A$5</c:f>
              <c:strCache>
                <c:ptCount val="4"/>
                <c:pt idx="0">
                  <c:v>Mês 1</c:v>
                </c:pt>
                <c:pt idx="1">
                  <c:v>Mês 2</c:v>
                </c:pt>
                <c:pt idx="2">
                  <c:v>Mês 3</c:v>
                </c:pt>
                <c:pt idx="3">
                  <c:v>Mês4</c:v>
                </c:pt>
              </c:strCache>
            </c:strRef>
          </c:cat>
          <c:val>
            <c:numRef>
              <c:f>Planilha1!$D$2:$D$5</c:f>
              <c:numCache>
                <c:formatCode>General</c:formatCode>
                <c:ptCount val="4"/>
                <c:pt idx="0">
                  <c:v>1</c:v>
                </c:pt>
                <c:pt idx="1">
                  <c:v>3</c:v>
                </c:pt>
                <c:pt idx="2">
                  <c:v>9</c:v>
                </c:pt>
                <c:pt idx="3">
                  <c:v>15</c:v>
                </c:pt>
              </c:numCache>
            </c:numRef>
          </c:val>
          <c:smooth val="1"/>
          <c:extLst>
            <c:ext xmlns:c16="http://schemas.microsoft.com/office/drawing/2014/chart" uri="{C3380CC4-5D6E-409C-BE32-E72D297353CC}">
              <c16:uniqueId val="{00000002-99B1-43BC-ABA8-950A06C56CED}"/>
            </c:ext>
          </c:extLst>
        </c:ser>
        <c:dLbls>
          <c:showLegendKey val="0"/>
          <c:showVal val="0"/>
          <c:showCatName val="0"/>
          <c:showSerName val="0"/>
          <c:showPercent val="0"/>
          <c:showBubbleSize val="0"/>
        </c:dLbls>
        <c:smooth val="0"/>
        <c:axId val="605871392"/>
        <c:axId val="605868480"/>
      </c:lineChart>
      <c:catAx>
        <c:axId val="60587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605868480"/>
        <c:crosses val="autoZero"/>
        <c:auto val="1"/>
        <c:lblAlgn val="ctr"/>
        <c:lblOffset val="100"/>
        <c:noMultiLvlLbl val="0"/>
      </c:catAx>
      <c:valAx>
        <c:axId val="605868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05871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SELIC</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Planilha1!$B$1</c:f>
              <c:strCache>
                <c:ptCount val="1"/>
                <c:pt idx="0">
                  <c:v>Coluna1</c:v>
                </c:pt>
              </c:strCache>
            </c:strRef>
          </c:tx>
          <c:spPr>
            <a:ln w="28575" cap="rnd">
              <a:solidFill>
                <a:schemeClr val="accent1"/>
              </a:solidFill>
              <a:round/>
            </a:ln>
            <a:effectLst/>
          </c:spPr>
          <c:marker>
            <c:symbol val="none"/>
          </c:marker>
          <c:cat>
            <c:strRef>
              <c:f>Planilha1!$A$2:$A$5</c:f>
              <c:strCache>
                <c:ptCount val="4"/>
                <c:pt idx="0">
                  <c:v>Mês 1</c:v>
                </c:pt>
                <c:pt idx="1">
                  <c:v>Mês 2</c:v>
                </c:pt>
                <c:pt idx="2">
                  <c:v>Mês 3</c:v>
                </c:pt>
                <c:pt idx="3">
                  <c:v>Mês4</c:v>
                </c:pt>
              </c:strCache>
            </c:strRef>
          </c:cat>
          <c:val>
            <c:numRef>
              <c:f>Planilha1!$B$2:$B$5</c:f>
              <c:numCache>
                <c:formatCode>General</c:formatCode>
                <c:ptCount val="4"/>
              </c:numCache>
            </c:numRef>
          </c:val>
          <c:smooth val="0"/>
          <c:extLst>
            <c:ext xmlns:c16="http://schemas.microsoft.com/office/drawing/2014/chart" uri="{C3380CC4-5D6E-409C-BE32-E72D297353CC}">
              <c16:uniqueId val="{00000000-99B1-43BC-ABA8-950A06C56CED}"/>
            </c:ext>
          </c:extLst>
        </c:ser>
        <c:ser>
          <c:idx val="1"/>
          <c:order val="1"/>
          <c:tx>
            <c:strRef>
              <c:f>Planilha1!$C$1</c:f>
              <c:strCache>
                <c:ptCount val="1"/>
                <c:pt idx="0">
                  <c:v>Coluna2</c:v>
                </c:pt>
              </c:strCache>
            </c:strRef>
          </c:tx>
          <c:spPr>
            <a:ln w="28575" cap="rnd">
              <a:solidFill>
                <a:schemeClr val="accent2"/>
              </a:solidFill>
              <a:round/>
            </a:ln>
            <a:effectLst/>
          </c:spPr>
          <c:marker>
            <c:symbol val="none"/>
          </c:marker>
          <c:cat>
            <c:strRef>
              <c:f>Planilha1!$A$2:$A$5</c:f>
              <c:strCache>
                <c:ptCount val="4"/>
                <c:pt idx="0">
                  <c:v>Mês 1</c:v>
                </c:pt>
                <c:pt idx="1">
                  <c:v>Mês 2</c:v>
                </c:pt>
                <c:pt idx="2">
                  <c:v>Mês 3</c:v>
                </c:pt>
                <c:pt idx="3">
                  <c:v>Mês4</c:v>
                </c:pt>
              </c:strCache>
            </c:strRef>
          </c:cat>
          <c:val>
            <c:numRef>
              <c:f>Planilha1!$C$2:$C$5</c:f>
              <c:numCache>
                <c:formatCode>General</c:formatCode>
                <c:ptCount val="4"/>
              </c:numCache>
            </c:numRef>
          </c:val>
          <c:smooth val="0"/>
          <c:extLst>
            <c:ext xmlns:c16="http://schemas.microsoft.com/office/drawing/2014/chart" uri="{C3380CC4-5D6E-409C-BE32-E72D297353CC}">
              <c16:uniqueId val="{00000001-99B1-43BC-ABA8-950A06C56CED}"/>
            </c:ext>
          </c:extLst>
        </c:ser>
        <c:ser>
          <c:idx val="2"/>
          <c:order val="2"/>
          <c:tx>
            <c:strRef>
              <c:f>Planilha1!$D$1</c:f>
              <c:strCache>
                <c:ptCount val="1"/>
                <c:pt idx="0">
                  <c:v>Série 3</c:v>
                </c:pt>
              </c:strCache>
            </c:strRef>
          </c:tx>
          <c:spPr>
            <a:ln w="50800" cap="rnd">
              <a:solidFill>
                <a:schemeClr val="accent3"/>
              </a:solidFill>
              <a:round/>
            </a:ln>
            <a:effectLst/>
          </c:spPr>
          <c:marker>
            <c:symbol val="none"/>
          </c:marker>
          <c:cat>
            <c:strRef>
              <c:f>Planilha1!$A$2:$A$5</c:f>
              <c:strCache>
                <c:ptCount val="4"/>
                <c:pt idx="0">
                  <c:v>Mês 1</c:v>
                </c:pt>
                <c:pt idx="1">
                  <c:v>Mês 2</c:v>
                </c:pt>
                <c:pt idx="2">
                  <c:v>Mês 3</c:v>
                </c:pt>
                <c:pt idx="3">
                  <c:v>Mês4</c:v>
                </c:pt>
              </c:strCache>
            </c:strRef>
          </c:cat>
          <c:val>
            <c:numRef>
              <c:f>Planilha1!$D$2:$D$5</c:f>
              <c:numCache>
                <c:formatCode>General</c:formatCode>
                <c:ptCount val="4"/>
                <c:pt idx="0">
                  <c:v>15</c:v>
                </c:pt>
                <c:pt idx="1">
                  <c:v>9</c:v>
                </c:pt>
                <c:pt idx="2">
                  <c:v>3</c:v>
                </c:pt>
                <c:pt idx="3">
                  <c:v>1</c:v>
                </c:pt>
              </c:numCache>
            </c:numRef>
          </c:val>
          <c:smooth val="1"/>
          <c:extLst>
            <c:ext xmlns:c16="http://schemas.microsoft.com/office/drawing/2014/chart" uri="{C3380CC4-5D6E-409C-BE32-E72D297353CC}">
              <c16:uniqueId val="{00000002-99B1-43BC-ABA8-950A06C56CED}"/>
            </c:ext>
          </c:extLst>
        </c:ser>
        <c:dLbls>
          <c:showLegendKey val="0"/>
          <c:showVal val="0"/>
          <c:showCatName val="0"/>
          <c:showSerName val="0"/>
          <c:showPercent val="0"/>
          <c:showBubbleSize val="0"/>
        </c:dLbls>
        <c:smooth val="0"/>
        <c:axId val="605871392"/>
        <c:axId val="605868480"/>
      </c:lineChart>
      <c:catAx>
        <c:axId val="60587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605868480"/>
        <c:crosses val="autoZero"/>
        <c:auto val="1"/>
        <c:lblAlgn val="ctr"/>
        <c:lblOffset val="100"/>
        <c:noMultiLvlLbl val="0"/>
      </c:catAx>
      <c:valAx>
        <c:axId val="60586848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05871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D3B66-5F4D-47FD-BF18-6DB8486A3166}" type="doc">
      <dgm:prSet loTypeId="urn:microsoft.com/office/officeart/2005/8/layout/process1" loCatId="process" qsTypeId="urn:microsoft.com/office/officeart/2005/8/quickstyle/simple1" qsCatId="simple" csTypeId="urn:microsoft.com/office/officeart/2005/8/colors/accent1_2" csCatId="accent1" phldr="1"/>
      <dgm:spPr/>
    </dgm:pt>
    <dgm:pt modelId="{9305481D-F9A6-487F-924F-01D7D756D503}">
      <dgm:prSet phldrT="[Texto]" custT="1"/>
      <dgm:spPr/>
      <dgm:t>
        <a:bodyPr/>
        <a:lstStyle/>
        <a:p>
          <a:r>
            <a:rPr lang="pt-BR" sz="4800" b="1" dirty="0"/>
            <a:t>SITE</a:t>
          </a:r>
          <a:endParaRPr lang="pt-BR" sz="1800" b="1" dirty="0"/>
        </a:p>
      </dgm:t>
    </dgm:pt>
    <dgm:pt modelId="{B1AF5F72-D675-435F-A04B-1E19B2A9F2F6}" type="parTrans" cxnId="{3CACCA75-BF0D-4E6A-BEDD-3729FA81AFE6}">
      <dgm:prSet/>
      <dgm:spPr/>
      <dgm:t>
        <a:bodyPr/>
        <a:lstStyle/>
        <a:p>
          <a:endParaRPr lang="pt-BR" b="1"/>
        </a:p>
      </dgm:t>
    </dgm:pt>
    <dgm:pt modelId="{EF882C14-924C-4771-8CBA-DA824D760A8E}" type="sibTrans" cxnId="{3CACCA75-BF0D-4E6A-BEDD-3729FA81AFE6}">
      <dgm:prSet/>
      <dgm:spPr/>
      <dgm:t>
        <a:bodyPr/>
        <a:lstStyle/>
        <a:p>
          <a:endParaRPr lang="pt-BR" b="1"/>
        </a:p>
      </dgm:t>
    </dgm:pt>
    <dgm:pt modelId="{2DEFCBB9-DED2-4995-8D13-6E11274AF9A0}">
      <dgm:prSet phldrT="[Texto]" custT="1"/>
      <dgm:spPr/>
      <dgm:t>
        <a:bodyPr/>
        <a:lstStyle/>
        <a:p>
          <a:r>
            <a:rPr lang="pt-BR" sz="4000" b="1" dirty="0" err="1"/>
            <a:t>Link´s</a:t>
          </a:r>
          <a:r>
            <a:rPr lang="pt-BR" sz="4000" b="1" dirty="0"/>
            <a:t> Úteis</a:t>
          </a:r>
          <a:endParaRPr lang="pt-BR" sz="1400" b="1" dirty="0"/>
        </a:p>
      </dgm:t>
    </dgm:pt>
    <dgm:pt modelId="{31B1B9D7-6AD4-4B2C-9BFC-BE4D09AB27AC}" type="parTrans" cxnId="{A24149EC-C143-485E-89C7-C690B158FCBB}">
      <dgm:prSet/>
      <dgm:spPr/>
      <dgm:t>
        <a:bodyPr/>
        <a:lstStyle/>
        <a:p>
          <a:endParaRPr lang="pt-BR" b="1"/>
        </a:p>
      </dgm:t>
    </dgm:pt>
    <dgm:pt modelId="{CBFA52B7-5B99-4949-B628-8F8C04203757}" type="sibTrans" cxnId="{A24149EC-C143-485E-89C7-C690B158FCBB}">
      <dgm:prSet/>
      <dgm:spPr/>
      <dgm:t>
        <a:bodyPr/>
        <a:lstStyle/>
        <a:p>
          <a:endParaRPr lang="pt-BR" b="1"/>
        </a:p>
      </dgm:t>
    </dgm:pt>
    <dgm:pt modelId="{3F16FBE1-BB90-4DF0-A4CD-FB94E130EAC2}">
      <dgm:prSet phldrT="[Texto]"/>
      <dgm:spPr/>
      <dgm:t>
        <a:bodyPr/>
        <a:lstStyle/>
        <a:p>
          <a:r>
            <a:rPr lang="pt-BR" b="1" dirty="0">
              <a:solidFill>
                <a:schemeClr val="tx1"/>
              </a:solidFill>
            </a:rPr>
            <a:t>Pote de Oportunidade</a:t>
          </a:r>
        </a:p>
      </dgm:t>
    </dgm:pt>
    <dgm:pt modelId="{5FCA1D99-0036-4C89-B302-7271A7B714F2}" type="parTrans" cxnId="{1D216A6A-E25B-4206-AA02-44B26FBF41EB}">
      <dgm:prSet/>
      <dgm:spPr/>
      <dgm:t>
        <a:bodyPr/>
        <a:lstStyle/>
        <a:p>
          <a:endParaRPr lang="pt-BR" b="1"/>
        </a:p>
      </dgm:t>
    </dgm:pt>
    <dgm:pt modelId="{84398A98-63DB-4195-97A2-006A071E8F06}" type="sibTrans" cxnId="{1D216A6A-E25B-4206-AA02-44B26FBF41EB}">
      <dgm:prSet/>
      <dgm:spPr/>
      <dgm:t>
        <a:bodyPr/>
        <a:lstStyle/>
        <a:p>
          <a:endParaRPr lang="pt-BR" b="1"/>
        </a:p>
      </dgm:t>
    </dgm:pt>
    <dgm:pt modelId="{5425572E-201C-4C40-A8BF-35C95E0A39B3}" type="pres">
      <dgm:prSet presAssocID="{0B7D3B66-5F4D-47FD-BF18-6DB8486A3166}" presName="Name0" presStyleCnt="0">
        <dgm:presLayoutVars>
          <dgm:dir/>
          <dgm:resizeHandles val="exact"/>
        </dgm:presLayoutVars>
      </dgm:prSet>
      <dgm:spPr/>
    </dgm:pt>
    <dgm:pt modelId="{6820EA33-BD4E-4594-B4DB-3E1020EDCF20}" type="pres">
      <dgm:prSet presAssocID="{9305481D-F9A6-487F-924F-01D7D756D503}" presName="node" presStyleLbl="node1" presStyleIdx="0" presStyleCnt="3">
        <dgm:presLayoutVars>
          <dgm:bulletEnabled val="1"/>
        </dgm:presLayoutVars>
      </dgm:prSet>
      <dgm:spPr/>
    </dgm:pt>
    <dgm:pt modelId="{46E531EA-86FE-4AE7-B65A-E12B3B0481A6}" type="pres">
      <dgm:prSet presAssocID="{EF882C14-924C-4771-8CBA-DA824D760A8E}" presName="sibTrans" presStyleLbl="sibTrans2D1" presStyleIdx="0" presStyleCnt="2"/>
      <dgm:spPr/>
    </dgm:pt>
    <dgm:pt modelId="{3E7B55BE-F129-47FA-B41B-BC7CBA0E73D6}" type="pres">
      <dgm:prSet presAssocID="{EF882C14-924C-4771-8CBA-DA824D760A8E}" presName="connectorText" presStyleLbl="sibTrans2D1" presStyleIdx="0" presStyleCnt="2"/>
      <dgm:spPr/>
    </dgm:pt>
    <dgm:pt modelId="{BECBE80D-BFBB-4050-A05E-084ABD48C012}" type="pres">
      <dgm:prSet presAssocID="{2DEFCBB9-DED2-4995-8D13-6E11274AF9A0}" presName="node" presStyleLbl="node1" presStyleIdx="1" presStyleCnt="3">
        <dgm:presLayoutVars>
          <dgm:bulletEnabled val="1"/>
        </dgm:presLayoutVars>
      </dgm:prSet>
      <dgm:spPr/>
    </dgm:pt>
    <dgm:pt modelId="{CFA88F2E-BC0D-4D8B-B401-C5B3F0D9C7E8}" type="pres">
      <dgm:prSet presAssocID="{CBFA52B7-5B99-4949-B628-8F8C04203757}" presName="sibTrans" presStyleLbl="sibTrans2D1" presStyleIdx="1" presStyleCnt="2"/>
      <dgm:spPr/>
    </dgm:pt>
    <dgm:pt modelId="{2CC05729-C754-48E6-A02E-02667AFDE618}" type="pres">
      <dgm:prSet presAssocID="{CBFA52B7-5B99-4949-B628-8F8C04203757}" presName="connectorText" presStyleLbl="sibTrans2D1" presStyleIdx="1" presStyleCnt="2"/>
      <dgm:spPr/>
    </dgm:pt>
    <dgm:pt modelId="{E67E4334-B0B0-4C21-A863-FA46A105FC30}" type="pres">
      <dgm:prSet presAssocID="{3F16FBE1-BB90-4DF0-A4CD-FB94E130EAC2}" presName="node" presStyleLbl="node1" presStyleIdx="2" presStyleCnt="3">
        <dgm:presLayoutVars>
          <dgm:bulletEnabled val="1"/>
        </dgm:presLayoutVars>
      </dgm:prSet>
      <dgm:spPr/>
    </dgm:pt>
  </dgm:ptLst>
  <dgm:cxnLst>
    <dgm:cxn modelId="{7B4B5449-FE34-4E93-BC21-7D769FA44188}" type="presOf" srcId="{0B7D3B66-5F4D-47FD-BF18-6DB8486A3166}" destId="{5425572E-201C-4C40-A8BF-35C95E0A39B3}" srcOrd="0" destOrd="0" presId="urn:microsoft.com/office/officeart/2005/8/layout/process1"/>
    <dgm:cxn modelId="{1D216A6A-E25B-4206-AA02-44B26FBF41EB}" srcId="{0B7D3B66-5F4D-47FD-BF18-6DB8486A3166}" destId="{3F16FBE1-BB90-4DF0-A4CD-FB94E130EAC2}" srcOrd="2" destOrd="0" parTransId="{5FCA1D99-0036-4C89-B302-7271A7B714F2}" sibTransId="{84398A98-63DB-4195-97A2-006A071E8F06}"/>
    <dgm:cxn modelId="{3CACCA75-BF0D-4E6A-BEDD-3729FA81AFE6}" srcId="{0B7D3B66-5F4D-47FD-BF18-6DB8486A3166}" destId="{9305481D-F9A6-487F-924F-01D7D756D503}" srcOrd="0" destOrd="0" parTransId="{B1AF5F72-D675-435F-A04B-1E19B2A9F2F6}" sibTransId="{EF882C14-924C-4771-8CBA-DA824D760A8E}"/>
    <dgm:cxn modelId="{3E7DE377-EC10-4847-ACA2-1077AD9B4BBE}" type="presOf" srcId="{CBFA52B7-5B99-4949-B628-8F8C04203757}" destId="{2CC05729-C754-48E6-A02E-02667AFDE618}" srcOrd="1" destOrd="0" presId="urn:microsoft.com/office/officeart/2005/8/layout/process1"/>
    <dgm:cxn modelId="{DC6CA397-2EA6-4562-BDD5-E96698111E58}" type="presOf" srcId="{EF882C14-924C-4771-8CBA-DA824D760A8E}" destId="{3E7B55BE-F129-47FA-B41B-BC7CBA0E73D6}" srcOrd="1" destOrd="0" presId="urn:microsoft.com/office/officeart/2005/8/layout/process1"/>
    <dgm:cxn modelId="{14C6F6AE-2140-43A4-892D-322C4277C4BA}" type="presOf" srcId="{3F16FBE1-BB90-4DF0-A4CD-FB94E130EAC2}" destId="{E67E4334-B0B0-4C21-A863-FA46A105FC30}" srcOrd="0" destOrd="0" presId="urn:microsoft.com/office/officeart/2005/8/layout/process1"/>
    <dgm:cxn modelId="{88B3CBBB-D477-47AB-A9A1-FD68FC1F7F70}" type="presOf" srcId="{9305481D-F9A6-487F-924F-01D7D756D503}" destId="{6820EA33-BD4E-4594-B4DB-3E1020EDCF20}" srcOrd="0" destOrd="0" presId="urn:microsoft.com/office/officeart/2005/8/layout/process1"/>
    <dgm:cxn modelId="{DB30B9D0-7D72-4105-B7FA-076C35CE3963}" type="presOf" srcId="{CBFA52B7-5B99-4949-B628-8F8C04203757}" destId="{CFA88F2E-BC0D-4D8B-B401-C5B3F0D9C7E8}" srcOrd="0" destOrd="0" presId="urn:microsoft.com/office/officeart/2005/8/layout/process1"/>
    <dgm:cxn modelId="{97F3BFE2-8BAA-4A1B-8D53-9D04C96D5854}" type="presOf" srcId="{EF882C14-924C-4771-8CBA-DA824D760A8E}" destId="{46E531EA-86FE-4AE7-B65A-E12B3B0481A6}" srcOrd="0" destOrd="0" presId="urn:microsoft.com/office/officeart/2005/8/layout/process1"/>
    <dgm:cxn modelId="{A24149EC-C143-485E-89C7-C690B158FCBB}" srcId="{0B7D3B66-5F4D-47FD-BF18-6DB8486A3166}" destId="{2DEFCBB9-DED2-4995-8D13-6E11274AF9A0}" srcOrd="1" destOrd="0" parTransId="{31B1B9D7-6AD4-4B2C-9BFC-BE4D09AB27AC}" sibTransId="{CBFA52B7-5B99-4949-B628-8F8C04203757}"/>
    <dgm:cxn modelId="{DE5F51F5-5800-46E6-B89E-5B72529E0F42}" type="presOf" srcId="{2DEFCBB9-DED2-4995-8D13-6E11274AF9A0}" destId="{BECBE80D-BFBB-4050-A05E-084ABD48C012}" srcOrd="0" destOrd="0" presId="urn:microsoft.com/office/officeart/2005/8/layout/process1"/>
    <dgm:cxn modelId="{E2F13A07-D12B-4996-AD06-449D3D5E83E9}" type="presParOf" srcId="{5425572E-201C-4C40-A8BF-35C95E0A39B3}" destId="{6820EA33-BD4E-4594-B4DB-3E1020EDCF20}" srcOrd="0" destOrd="0" presId="urn:microsoft.com/office/officeart/2005/8/layout/process1"/>
    <dgm:cxn modelId="{08E712E0-63D7-4ADD-8CCD-0E4C9C558AD1}" type="presParOf" srcId="{5425572E-201C-4C40-A8BF-35C95E0A39B3}" destId="{46E531EA-86FE-4AE7-B65A-E12B3B0481A6}" srcOrd="1" destOrd="0" presId="urn:microsoft.com/office/officeart/2005/8/layout/process1"/>
    <dgm:cxn modelId="{D9C3E1AA-328D-4E2E-AF93-C4A4A0B8D159}" type="presParOf" srcId="{46E531EA-86FE-4AE7-B65A-E12B3B0481A6}" destId="{3E7B55BE-F129-47FA-B41B-BC7CBA0E73D6}" srcOrd="0" destOrd="0" presId="urn:microsoft.com/office/officeart/2005/8/layout/process1"/>
    <dgm:cxn modelId="{5C112FE4-3AB4-409D-A174-73243CC23EC2}" type="presParOf" srcId="{5425572E-201C-4C40-A8BF-35C95E0A39B3}" destId="{BECBE80D-BFBB-4050-A05E-084ABD48C012}" srcOrd="2" destOrd="0" presId="urn:microsoft.com/office/officeart/2005/8/layout/process1"/>
    <dgm:cxn modelId="{503D89A1-5A20-4561-9610-E2A0067CDB09}" type="presParOf" srcId="{5425572E-201C-4C40-A8BF-35C95E0A39B3}" destId="{CFA88F2E-BC0D-4D8B-B401-C5B3F0D9C7E8}" srcOrd="3" destOrd="0" presId="urn:microsoft.com/office/officeart/2005/8/layout/process1"/>
    <dgm:cxn modelId="{C9E79D88-8E02-4951-B70F-19B21E131492}" type="presParOf" srcId="{CFA88F2E-BC0D-4D8B-B401-C5B3F0D9C7E8}" destId="{2CC05729-C754-48E6-A02E-02667AFDE618}" srcOrd="0" destOrd="0" presId="urn:microsoft.com/office/officeart/2005/8/layout/process1"/>
    <dgm:cxn modelId="{D36346DD-BBAE-47E1-B2D4-02736C5252E7}" type="presParOf" srcId="{5425572E-201C-4C40-A8BF-35C95E0A39B3}" destId="{E67E4334-B0B0-4C21-A863-FA46A105FC3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EA33-BD4E-4594-B4DB-3E1020EDCF20}">
      <dsp:nvSpPr>
        <dsp:cNvPr id="0" name=""/>
        <dsp:cNvSpPr/>
      </dsp:nvSpPr>
      <dsp:spPr>
        <a:xfrm>
          <a:off x="6102" y="1626808"/>
          <a:ext cx="1823962" cy="154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pt-BR" sz="4800" b="1" kern="1200" dirty="0"/>
            <a:t>SITE</a:t>
          </a:r>
          <a:endParaRPr lang="pt-BR" sz="1800" b="1" kern="1200" dirty="0"/>
        </a:p>
      </dsp:txBody>
      <dsp:txXfrm>
        <a:off x="51302" y="1672008"/>
        <a:ext cx="1733562" cy="1452842"/>
      </dsp:txXfrm>
    </dsp:sp>
    <dsp:sp modelId="{46E531EA-86FE-4AE7-B65A-E12B3B0481A6}">
      <dsp:nvSpPr>
        <dsp:cNvPr id="0" name=""/>
        <dsp:cNvSpPr/>
      </dsp:nvSpPr>
      <dsp:spPr>
        <a:xfrm>
          <a:off x="2012460" y="2172258"/>
          <a:ext cx="386679" cy="452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t-BR" sz="1600" b="1" kern="1200"/>
        </a:p>
      </dsp:txBody>
      <dsp:txXfrm>
        <a:off x="2012460" y="2262726"/>
        <a:ext cx="270675" cy="271406"/>
      </dsp:txXfrm>
    </dsp:sp>
    <dsp:sp modelId="{BECBE80D-BFBB-4050-A05E-084ABD48C012}">
      <dsp:nvSpPr>
        <dsp:cNvPr id="0" name=""/>
        <dsp:cNvSpPr/>
      </dsp:nvSpPr>
      <dsp:spPr>
        <a:xfrm>
          <a:off x="2559649" y="1626808"/>
          <a:ext cx="1823962" cy="154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pt-BR" sz="4000" b="1" kern="1200" dirty="0" err="1"/>
            <a:t>Link´s</a:t>
          </a:r>
          <a:r>
            <a:rPr lang="pt-BR" sz="4000" b="1" kern="1200" dirty="0"/>
            <a:t> Úteis</a:t>
          </a:r>
          <a:endParaRPr lang="pt-BR" sz="1400" b="1" kern="1200" dirty="0"/>
        </a:p>
      </dsp:txBody>
      <dsp:txXfrm>
        <a:off x="2604849" y="1672008"/>
        <a:ext cx="1733562" cy="1452842"/>
      </dsp:txXfrm>
    </dsp:sp>
    <dsp:sp modelId="{CFA88F2E-BC0D-4D8B-B401-C5B3F0D9C7E8}">
      <dsp:nvSpPr>
        <dsp:cNvPr id="0" name=""/>
        <dsp:cNvSpPr/>
      </dsp:nvSpPr>
      <dsp:spPr>
        <a:xfrm>
          <a:off x="4566007" y="2172258"/>
          <a:ext cx="386679" cy="4523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pt-BR" sz="1600" b="1" kern="1200"/>
        </a:p>
      </dsp:txBody>
      <dsp:txXfrm>
        <a:off x="4566007" y="2262726"/>
        <a:ext cx="270675" cy="271406"/>
      </dsp:txXfrm>
    </dsp:sp>
    <dsp:sp modelId="{E67E4334-B0B0-4C21-A863-FA46A105FC30}">
      <dsp:nvSpPr>
        <dsp:cNvPr id="0" name=""/>
        <dsp:cNvSpPr/>
      </dsp:nvSpPr>
      <dsp:spPr>
        <a:xfrm>
          <a:off x="5113196" y="1626808"/>
          <a:ext cx="1823962" cy="1543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rPr>
            <a:t>Pote de Oportunidade</a:t>
          </a:r>
        </a:p>
      </dsp:txBody>
      <dsp:txXfrm>
        <a:off x="5158396" y="1672008"/>
        <a:ext cx="1733562" cy="14528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98D0EFA9-57C0-4188-B1C6-56EB9958F127}" type="datetime1">
              <a:rPr lang="pt-BR" smtClean="0"/>
              <a:t>23/10/2024</a:t>
            </a:fld>
            <a:endParaRPr lang="pt-BR" dirty="0"/>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pt-BR" smtClean="0"/>
              <a:t>‹nº›</a:t>
            </a:fld>
            <a:endParaRPr lang="pt-BR"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0477323E-F331-42C0-8ED8-298FE2B5981D}" type="datetime1">
              <a:rPr lang="pt-BR" smtClean="0"/>
              <a:t>23/10/2024</a:t>
            </a:fld>
            <a:endParaRPr lang="pt-BR" dirty="0"/>
          </a:p>
        </p:txBody>
      </p:sp>
      <p:sp>
        <p:nvSpPr>
          <p:cNvPr id="4" name="Espaço Reservado para Imagem de Slid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pt-BR" smtClean="0"/>
              <a:t>‹nº›</a:t>
            </a:fld>
            <a:endParaRPr lang="pt-BR"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a:t>
            </a:fld>
            <a:endParaRPr lang="pt-BR" dirty="0"/>
          </a:p>
        </p:txBody>
      </p:sp>
    </p:spTree>
    <p:extLst>
      <p:ext uri="{BB962C8B-B14F-4D97-AF65-F5344CB8AC3E}">
        <p14:creationId xmlns:p14="http://schemas.microsoft.com/office/powerpoint/2010/main" val="302562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12</a:t>
            </a:fld>
            <a:endParaRPr lang="pt-BR" dirty="0"/>
          </a:p>
        </p:txBody>
      </p:sp>
    </p:spTree>
    <p:extLst>
      <p:ext uri="{BB962C8B-B14F-4D97-AF65-F5344CB8AC3E}">
        <p14:creationId xmlns:p14="http://schemas.microsoft.com/office/powerpoint/2010/main" val="78849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13</a:t>
            </a:fld>
            <a:endParaRPr lang="pt-BR" dirty="0"/>
          </a:p>
        </p:txBody>
      </p:sp>
    </p:spTree>
    <p:extLst>
      <p:ext uri="{BB962C8B-B14F-4D97-AF65-F5344CB8AC3E}">
        <p14:creationId xmlns:p14="http://schemas.microsoft.com/office/powerpoint/2010/main" val="162361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14</a:t>
            </a:fld>
            <a:endParaRPr lang="pt-BR" dirty="0"/>
          </a:p>
        </p:txBody>
      </p:sp>
    </p:spTree>
    <p:extLst>
      <p:ext uri="{BB962C8B-B14F-4D97-AF65-F5344CB8AC3E}">
        <p14:creationId xmlns:p14="http://schemas.microsoft.com/office/powerpoint/2010/main" val="243923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15</a:t>
            </a:fld>
            <a:endParaRPr lang="pt-BR" dirty="0"/>
          </a:p>
        </p:txBody>
      </p:sp>
    </p:spTree>
    <p:extLst>
      <p:ext uri="{BB962C8B-B14F-4D97-AF65-F5344CB8AC3E}">
        <p14:creationId xmlns:p14="http://schemas.microsoft.com/office/powerpoint/2010/main" val="33510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17</a:t>
            </a:fld>
            <a:endParaRPr lang="pt-BR" dirty="0"/>
          </a:p>
        </p:txBody>
      </p:sp>
    </p:spTree>
    <p:extLst>
      <p:ext uri="{BB962C8B-B14F-4D97-AF65-F5344CB8AC3E}">
        <p14:creationId xmlns:p14="http://schemas.microsoft.com/office/powerpoint/2010/main" val="15338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18</a:t>
            </a:fld>
            <a:endParaRPr lang="pt-BR" dirty="0"/>
          </a:p>
        </p:txBody>
      </p:sp>
    </p:spTree>
    <p:extLst>
      <p:ext uri="{BB962C8B-B14F-4D97-AF65-F5344CB8AC3E}">
        <p14:creationId xmlns:p14="http://schemas.microsoft.com/office/powerpoint/2010/main" val="425425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rtl="0"/>
            <a:fld id="{01F2A70B-78F2-4DCF-B53B-C990D2FAFB8A}" type="slidenum">
              <a:rPr lang="pt-BR" smtClean="0"/>
              <a:t>19</a:t>
            </a:fld>
            <a:endParaRPr lang="pt-BR" dirty="0"/>
          </a:p>
        </p:txBody>
      </p:sp>
    </p:spTree>
    <p:extLst>
      <p:ext uri="{BB962C8B-B14F-4D97-AF65-F5344CB8AC3E}">
        <p14:creationId xmlns:p14="http://schemas.microsoft.com/office/powerpoint/2010/main" val="287721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2413" y="1905000"/>
            <a:ext cx="9144000" cy="2667000"/>
          </a:xfrm>
        </p:spPr>
        <p:txBody>
          <a:bodyPr rtlCol="0">
            <a:noAutofit/>
          </a:bodyPr>
          <a:lstStyle>
            <a:lvl1pPr rtl="0">
              <a:defRPr sz="5400"/>
            </a:lvl1pPr>
          </a:lstStyle>
          <a:p>
            <a:pPr rtl="0"/>
            <a:r>
              <a:rPr lang="pt-BR" dirty="0"/>
              <a:t>Clique para editar o estilo de título Mestre</a:t>
            </a:r>
          </a:p>
        </p:txBody>
      </p:sp>
      <p:grpSp>
        <p:nvGrpSpPr>
          <p:cNvPr id="256" name="linha" descr="Gráfico de linhas"/>
          <p:cNvGrpSpPr/>
          <p:nvPr/>
        </p:nvGrpSpPr>
        <p:grpSpPr bwMode="invGray">
          <a:xfrm>
            <a:off x="1584896" y="4724400"/>
            <a:ext cx="8631936" cy="64008"/>
            <a:chOff x="-4110038" y="2703513"/>
            <a:chExt cx="17394239" cy="160336"/>
          </a:xfrm>
          <a:solidFill>
            <a:schemeClr val="accent1"/>
          </a:solidFill>
        </p:grpSpPr>
        <p:sp>
          <p:nvSpPr>
            <p:cNvPr id="257"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8"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9"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0"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1"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2"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3"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4"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5"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6"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7"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8"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9"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0"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1"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2"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3"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4"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5"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6"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7"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8"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9"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0"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1"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2"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3"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4"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5"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6"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7"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8"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9"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0"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1"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2"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3"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4"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5"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6"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7"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8"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9"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0"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1"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2"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3"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4"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5"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6"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7"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8"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9"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0"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1"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2"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3"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4"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5"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6"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7"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8"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9"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0"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1"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2"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3"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4"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5"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6"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7"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8"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9"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0"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1"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2"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3"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4"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5"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6"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7"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8"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9"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0"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1"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2"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3"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4"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5"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6"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7"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8"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9"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0"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1"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2"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3"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4"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5"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6"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7"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8"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9"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0"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1"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2"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3"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4"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5"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6"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7"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8"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9"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0"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1"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2"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3"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4"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5"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6"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7"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8"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9"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grpSp>
      <p:sp>
        <p:nvSpPr>
          <p:cNvPr id="3" name="Subtítulo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BR"/>
              <a:t>Clique para editar o estilo do subtítulo Mestre</a:t>
            </a:r>
            <a:endParaRPr lang="pt-BR"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grpSp>
        <p:nvGrpSpPr>
          <p:cNvPr id="7" name="linha" descr="Gráfico de linhas"/>
          <p:cNvGrpSpPr/>
          <p:nvPr/>
        </p:nvGrpSpPr>
        <p:grpSpPr bwMode="invGray">
          <a:xfrm>
            <a:off x="1522413" y="1514475"/>
            <a:ext cx="10569575" cy="64008"/>
            <a:chOff x="1522413" y="1514475"/>
            <a:chExt cx="10569575" cy="64008"/>
          </a:xfrm>
        </p:grpSpPr>
        <p:sp>
          <p:nvSpPr>
            <p:cNvPr id="8" name="Forma Livre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 name="Forma Livre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0" name="Forma Livre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Texto Vertical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58215C2D-4C5F-41A8-B554-C650AF34C482}" type="datetime1">
              <a:rPr lang="pt-BR" smtClean="0"/>
              <a:t>23/10/2024</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361612" y="274639"/>
            <a:ext cx="1371600" cy="5901747"/>
          </a:xfrm>
        </p:spPr>
        <p:txBody>
          <a:bodyPr vert="eaVert" rtlCol="0"/>
          <a:lstStyle/>
          <a:p>
            <a:pPr rtl="0"/>
            <a:r>
              <a:rPr lang="pt-BR"/>
              <a:t>Clique para editar o título Mestre</a:t>
            </a:r>
            <a:endParaRPr lang="pt-BR" dirty="0"/>
          </a:p>
        </p:txBody>
      </p:sp>
      <p:grpSp>
        <p:nvGrpSpPr>
          <p:cNvPr id="7" name="linha" descr="Gráfico de linhas"/>
          <p:cNvGrpSpPr/>
          <p:nvPr/>
        </p:nvGrpSpPr>
        <p:grpSpPr bwMode="invGray">
          <a:xfrm rot="5400000">
            <a:off x="6864412" y="3472598"/>
            <a:ext cx="6492240" cy="64008"/>
            <a:chOff x="1522413" y="1514475"/>
            <a:chExt cx="10569575" cy="64008"/>
          </a:xfrm>
        </p:grpSpPr>
        <p:sp>
          <p:nvSpPr>
            <p:cNvPr id="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Texto Vertical 2"/>
          <p:cNvSpPr>
            <a:spLocks noGrp="1"/>
          </p:cNvSpPr>
          <p:nvPr>
            <p:ph type="body" orient="vert" idx="1" hasCustomPrompt="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90E39326-9852-4665-8E10-5CCFE1522248}" type="datetime1">
              <a:rPr lang="pt-BR" smtClean="0"/>
              <a:t>23/10/2024</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09441" y="274638"/>
            <a:ext cx="10969943" cy="1143000"/>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401764115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lstStyle>
            <a:lvl1pPr rtl="0">
              <a:defRPr/>
            </a:lvl1pPr>
          </a:lstStyle>
          <a:p>
            <a:pPr rtl="0"/>
            <a:r>
              <a:rPr lang="pt-BR" dirty="0"/>
              <a:t>Clique para editar o estilo de título Mestre</a:t>
            </a:r>
          </a:p>
        </p:txBody>
      </p:sp>
      <p:grpSp>
        <p:nvGrpSpPr>
          <p:cNvPr id="167" name="linha" descr="Gráfico de linhas"/>
          <p:cNvGrpSpPr/>
          <p:nvPr/>
        </p:nvGrpSpPr>
        <p:grpSpPr bwMode="invGray">
          <a:xfrm>
            <a:off x="1522413" y="1514475"/>
            <a:ext cx="10569575" cy="64008"/>
            <a:chOff x="1522413" y="1514475"/>
            <a:chExt cx="10569575" cy="64008"/>
          </a:xfrm>
        </p:grpSpPr>
        <p:sp>
          <p:nvSpPr>
            <p:cNvPr id="16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4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Conteúdo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383396C3-3492-4496-8698-79E4814AE53F}" type="datetime1">
              <a:rPr lang="pt-BR" smtClean="0"/>
              <a:t>23/10/2024</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3" y="1905000"/>
            <a:ext cx="9144000" cy="2667000"/>
          </a:xfrm>
        </p:spPr>
        <p:txBody>
          <a:bodyPr rtlCol="0" anchor="b">
            <a:noAutofit/>
          </a:bodyPr>
          <a:lstStyle>
            <a:lvl1pPr algn="l" rtl="0">
              <a:defRPr sz="4400" b="0" cap="none" baseline="0"/>
            </a:lvl1pPr>
          </a:lstStyle>
          <a:p>
            <a:pPr rtl="0"/>
            <a:r>
              <a:rPr lang="pt-BR" dirty="0"/>
              <a:t>Clique para editar o estilo de título Mestre</a:t>
            </a:r>
          </a:p>
        </p:txBody>
      </p:sp>
      <p:grpSp>
        <p:nvGrpSpPr>
          <p:cNvPr id="255" name="linha" descr="Gráfico de linhas"/>
          <p:cNvGrpSpPr/>
          <p:nvPr/>
        </p:nvGrpSpPr>
        <p:grpSpPr bwMode="invGray">
          <a:xfrm>
            <a:off x="1584896" y="4724400"/>
            <a:ext cx="8631936" cy="64008"/>
            <a:chOff x="-4110038" y="2703513"/>
            <a:chExt cx="17394239" cy="160336"/>
          </a:xfrm>
          <a:solidFill>
            <a:schemeClr val="accent1"/>
          </a:solidFill>
        </p:grpSpPr>
        <p:sp>
          <p:nvSpPr>
            <p:cNvPr id="256"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7"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8"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59"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0"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1"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2"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3"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4"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5"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6"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7"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8"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69"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0"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1"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2"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3"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4"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5"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6"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7"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8"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79"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0"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1"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2"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3"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4"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5"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6"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7"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8"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89"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0"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1"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2"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3"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4"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5"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6"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7"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8"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299"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0"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1"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2"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3"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4"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5"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6"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7"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8"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09"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0"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1"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2"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3"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4"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5"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6"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7"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8"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19"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0"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1"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2"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3"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4"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5"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6"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7"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8"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29"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0"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1"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2"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3"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4"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5"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6"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7"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8"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39"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0"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1"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2"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3"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4"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5"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6"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7"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8"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49"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0"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1"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2"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3"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4"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5"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6"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7"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8"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59"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0"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1"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2"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3"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4"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5"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6"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7"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8"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69"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0"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1"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2"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3"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4"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5"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6"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7"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sp>
          <p:nvSpPr>
            <p:cNvPr id="378"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p>
          </p:txBody>
        </p:sp>
      </p:grpSp>
      <p:sp>
        <p:nvSpPr>
          <p:cNvPr id="3" name="Espaço Reservado para Texto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5" name="Espaço Reservado para Rodapé 4"/>
          <p:cNvSpPr>
            <a:spLocks noGrp="1"/>
          </p:cNvSpPr>
          <p:nvPr>
            <p:ph type="ftr" sz="quarter" idx="11"/>
          </p:nvPr>
        </p:nvSpPr>
        <p:spPr/>
        <p:txBody>
          <a:bodyPr rtlCol="0"/>
          <a:lstStyle/>
          <a:p>
            <a:pPr rtl="0"/>
            <a:endParaRPr lang="pt-BR" dirty="0"/>
          </a:p>
        </p:txBody>
      </p:sp>
      <p:sp>
        <p:nvSpPr>
          <p:cNvPr id="4" name="Espaço Reservado para Data 3"/>
          <p:cNvSpPr>
            <a:spLocks noGrp="1"/>
          </p:cNvSpPr>
          <p:nvPr>
            <p:ph type="dt" sz="half" idx="10"/>
          </p:nvPr>
        </p:nvSpPr>
        <p:spPr/>
        <p:txBody>
          <a:bodyPr rtlCol="0"/>
          <a:lstStyle/>
          <a:p>
            <a:pPr rtl="0"/>
            <a:fld id="{07F0D0AC-B9DC-491A-B40C-0529EC313878}" type="datetime1">
              <a:rPr lang="pt-BR" smtClean="0"/>
              <a:t>23/10/2024</a:t>
            </a:fld>
            <a:endParaRPr lang="pt-BR" dirty="0"/>
          </a:p>
        </p:txBody>
      </p:sp>
      <p:sp>
        <p:nvSpPr>
          <p:cNvPr id="6" name="Espaço Reservado para Número de Slide 5"/>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lstStyle>
            <a:lvl1pPr rtl="0">
              <a:defRPr/>
            </a:lvl1pPr>
          </a:lstStyle>
          <a:p>
            <a:pPr rtl="0"/>
            <a:r>
              <a:rPr lang="pt-BR" dirty="0"/>
              <a:t>Clique para editar o estilo de título Mestre</a:t>
            </a:r>
          </a:p>
        </p:txBody>
      </p:sp>
      <p:grpSp>
        <p:nvGrpSpPr>
          <p:cNvPr id="158" name="linha" descr="Gráfico de linhas"/>
          <p:cNvGrpSpPr/>
          <p:nvPr/>
        </p:nvGrpSpPr>
        <p:grpSpPr bwMode="invGray">
          <a:xfrm>
            <a:off x="1522413" y="1514475"/>
            <a:ext cx="10569575" cy="64008"/>
            <a:chOff x="1522413" y="1514475"/>
            <a:chExt cx="10569575" cy="64008"/>
          </a:xfrm>
        </p:grpSpPr>
        <p:sp>
          <p:nvSpPr>
            <p:cNvPr id="159"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0"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1"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Conteúdo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Conteúdo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6" name="Espaço Reservado para Rodapé 5"/>
          <p:cNvSpPr>
            <a:spLocks noGrp="1"/>
          </p:cNvSpPr>
          <p:nvPr>
            <p:ph type="ftr" sz="quarter" idx="11"/>
          </p:nvPr>
        </p:nvSpPr>
        <p:spPr/>
        <p:txBody>
          <a:bodyPr rtlCol="0"/>
          <a:lstStyle/>
          <a:p>
            <a:pPr rtl="0"/>
            <a:endParaRPr lang="pt-BR" dirty="0"/>
          </a:p>
        </p:txBody>
      </p:sp>
      <p:sp>
        <p:nvSpPr>
          <p:cNvPr id="5" name="Espaço Reservado para Data 4"/>
          <p:cNvSpPr>
            <a:spLocks noGrp="1"/>
          </p:cNvSpPr>
          <p:nvPr>
            <p:ph type="dt" sz="half" idx="10"/>
          </p:nvPr>
        </p:nvSpPr>
        <p:spPr/>
        <p:txBody>
          <a:bodyPr rtlCol="0"/>
          <a:lstStyle/>
          <a:p>
            <a:pPr rtl="0"/>
            <a:fld id="{FFA34909-1BC5-45CA-8566-BEB9E3794744}" type="datetime1">
              <a:rPr lang="pt-BR" smtClean="0"/>
              <a:t>23/10/2024</a:t>
            </a:fld>
            <a:endParaRPr lang="pt-BR" dirty="0"/>
          </a:p>
        </p:txBody>
      </p:sp>
      <p:sp>
        <p:nvSpPr>
          <p:cNvPr id="7" name="Espaço Reservado para Número de Slide 6"/>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lstStyle>
            <a:lvl1pPr rtl="0">
              <a:defRPr/>
            </a:lvl1pPr>
          </a:lstStyle>
          <a:p>
            <a:pPr rtl="0"/>
            <a:r>
              <a:rPr lang="pt-BR" dirty="0"/>
              <a:t>Clique para editar o estilo de título Mestre</a:t>
            </a:r>
          </a:p>
        </p:txBody>
      </p:sp>
      <p:grpSp>
        <p:nvGrpSpPr>
          <p:cNvPr id="160" name="linha" descr="Gráfico de linhas"/>
          <p:cNvGrpSpPr/>
          <p:nvPr/>
        </p:nvGrpSpPr>
        <p:grpSpPr bwMode="invGray">
          <a:xfrm>
            <a:off x="1522413" y="1514475"/>
            <a:ext cx="10569575" cy="64008"/>
            <a:chOff x="1522413" y="1514475"/>
            <a:chExt cx="10569575" cy="64008"/>
          </a:xfrm>
        </p:grpSpPr>
        <p:sp>
          <p:nvSpPr>
            <p:cNvPr id="161" name="Forma Livre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2" name="Forma Livre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3" name="Forma Livre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4"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5"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6"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7"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8"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1"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2"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3"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4"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3" name="Espaço Reservado para Texto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Texto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8" name="Espaço Reservado para Rodapé 7"/>
          <p:cNvSpPr>
            <a:spLocks noGrp="1"/>
          </p:cNvSpPr>
          <p:nvPr>
            <p:ph type="ftr" sz="quarter" idx="11"/>
          </p:nvPr>
        </p:nvSpPr>
        <p:spPr/>
        <p:txBody>
          <a:bodyPr rtlCol="0"/>
          <a:lstStyle/>
          <a:p>
            <a:pPr rtl="0"/>
            <a:endParaRPr lang="pt-BR" dirty="0"/>
          </a:p>
        </p:txBody>
      </p:sp>
      <p:sp>
        <p:nvSpPr>
          <p:cNvPr id="7" name="Espaço Reservado para Data 6"/>
          <p:cNvSpPr>
            <a:spLocks noGrp="1"/>
          </p:cNvSpPr>
          <p:nvPr>
            <p:ph type="dt" sz="half" idx="10"/>
          </p:nvPr>
        </p:nvSpPr>
        <p:spPr/>
        <p:txBody>
          <a:bodyPr rtlCol="0"/>
          <a:lstStyle/>
          <a:p>
            <a:pPr rtl="0"/>
            <a:fld id="{93F48602-A83C-4B27-B476-20AF32AE1EED}" type="datetime1">
              <a:rPr lang="pt-BR" smtClean="0"/>
              <a:t>23/10/2024</a:t>
            </a:fld>
            <a:endParaRPr lang="pt-BR" dirty="0"/>
          </a:p>
        </p:txBody>
      </p:sp>
      <p:sp>
        <p:nvSpPr>
          <p:cNvPr id="9" name="Espaço Reservado para o Número do Slide 8"/>
          <p:cNvSpPr>
            <a:spLocks noGrp="1"/>
          </p:cNvSpPr>
          <p:nvPr>
            <p:ph type="sldNum" sz="quarter" idx="12"/>
          </p:nvPr>
        </p:nvSpPr>
        <p:spPr/>
        <p:txBody>
          <a:bodyPr rtlCol="0"/>
          <a:lstStyle/>
          <a:p>
            <a:pPr rtl="0"/>
            <a:fld id="{25BA54BD-C84D-46CE-8B72-31BFB26ABA43}" type="slidenum">
              <a:rPr lang="pt-BR" smtClean="0"/>
              <a:t>‹nº›</a:t>
            </a:fld>
            <a:endParaRPr lang="pt-BR" dirty="0"/>
          </a:p>
        </p:txBody>
      </p:sp>
      <p:sp>
        <p:nvSpPr>
          <p:cNvPr id="85" name="Espaço Reservado para Conteúdo 3"/>
          <p:cNvSpPr>
            <a:spLocks noGrp="1"/>
          </p:cNvSpPr>
          <p:nvPr>
            <p:ph sz="half" idx="13"/>
          </p:nvPr>
        </p:nvSpPr>
        <p:spPr>
          <a:xfrm>
            <a:off x="6249860"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rtl="0">
              <a:defRPr/>
            </a:lvl1pPr>
          </a:lstStyle>
          <a:p>
            <a:pPr rtl="0"/>
            <a:r>
              <a:rPr lang="pt-BR" dirty="0"/>
              <a:t>Clique para editar o estilo de título Mestre</a:t>
            </a:r>
          </a:p>
        </p:txBody>
      </p:sp>
      <p:grpSp>
        <p:nvGrpSpPr>
          <p:cNvPr id="156" name="linha" descr="Gráfico de linhas"/>
          <p:cNvGrpSpPr/>
          <p:nvPr/>
        </p:nvGrpSpPr>
        <p:grpSpPr bwMode="invGray">
          <a:xfrm>
            <a:off x="1522413" y="1514475"/>
            <a:ext cx="10569575" cy="64008"/>
            <a:chOff x="1522413" y="1514475"/>
            <a:chExt cx="10569575" cy="64008"/>
          </a:xfrm>
        </p:grpSpPr>
        <p:sp>
          <p:nvSpPr>
            <p:cNvPr id="157"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8"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59"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0"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1"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2"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3"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4"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5"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6"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7"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8"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69"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0"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1"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2"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3"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4"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5"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6"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7"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8"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79"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0"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1"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2"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3"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4"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5"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6"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7"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8"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89"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0"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1"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2"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3"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4"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5"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6"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7"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8"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199"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0"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1"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2"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3"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4"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5"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6"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7"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8"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09"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0"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1"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2"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3"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4"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5"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6"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7"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8"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19"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0"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1"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2"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3"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4"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5"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6"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7"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8"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29"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230"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sp>
        <p:nvSpPr>
          <p:cNvPr id="4" name="Espaço Reservado para Rodapé 3"/>
          <p:cNvSpPr>
            <a:spLocks noGrp="1"/>
          </p:cNvSpPr>
          <p:nvPr>
            <p:ph type="ftr" sz="quarter" idx="11"/>
          </p:nvPr>
        </p:nvSpPr>
        <p:spPr/>
        <p:txBody>
          <a:bodyPr rtlCol="0"/>
          <a:lstStyle/>
          <a:p>
            <a:pPr rtl="0"/>
            <a:endParaRPr lang="pt-BR" dirty="0"/>
          </a:p>
        </p:txBody>
      </p:sp>
      <p:sp>
        <p:nvSpPr>
          <p:cNvPr id="3" name="Espaço Reservado para Data 2"/>
          <p:cNvSpPr>
            <a:spLocks noGrp="1"/>
          </p:cNvSpPr>
          <p:nvPr>
            <p:ph type="dt" sz="half" idx="10"/>
          </p:nvPr>
        </p:nvSpPr>
        <p:spPr/>
        <p:txBody>
          <a:bodyPr rtlCol="0"/>
          <a:lstStyle/>
          <a:p>
            <a:pPr rtl="0"/>
            <a:fld id="{AA02F2C7-204F-4F9D-81F3-C7CE8047CD3A}" type="datetime1">
              <a:rPr lang="pt-BR" smtClean="0"/>
              <a:t>23/10/2024</a:t>
            </a:fld>
            <a:endParaRPr lang="pt-BR" dirty="0"/>
          </a:p>
        </p:txBody>
      </p:sp>
      <p:sp>
        <p:nvSpPr>
          <p:cNvPr id="5" name="Espaço Reservado para Número de Slide 4"/>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rtlCol="0"/>
          <a:lstStyle/>
          <a:p>
            <a:pPr rtl="0"/>
            <a:endParaRPr lang="pt-BR" dirty="0"/>
          </a:p>
        </p:txBody>
      </p:sp>
      <p:sp>
        <p:nvSpPr>
          <p:cNvPr id="2" name="Espaço Reservado para Data 1"/>
          <p:cNvSpPr>
            <a:spLocks noGrp="1"/>
          </p:cNvSpPr>
          <p:nvPr>
            <p:ph type="dt" sz="half" idx="10"/>
          </p:nvPr>
        </p:nvSpPr>
        <p:spPr/>
        <p:txBody>
          <a:bodyPr rtlCol="0"/>
          <a:lstStyle/>
          <a:p>
            <a:pPr rtl="0"/>
            <a:fld id="{671526F9-43E7-4B77-89D8-9DEFDDBA71B5}" type="datetime1">
              <a:rPr lang="pt-BR" smtClean="0"/>
              <a:t>23/10/2024</a:t>
            </a:fld>
            <a:endParaRPr lang="pt-BR" dirty="0"/>
          </a:p>
        </p:txBody>
      </p:sp>
      <p:sp>
        <p:nvSpPr>
          <p:cNvPr id="4" name="Espaço Reservado para Número de Slide 3"/>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22414" y="274638"/>
            <a:ext cx="9143998" cy="1020762"/>
          </a:xfrm>
        </p:spPr>
        <p:txBody>
          <a:bodyPr rtlCol="0" anchor="b">
            <a:noAutofit/>
          </a:bodyPr>
          <a:lstStyle>
            <a:lvl1pPr algn="l" rtl="0">
              <a:defRPr sz="3200" b="0"/>
            </a:lvl1pPr>
          </a:lstStyle>
          <a:p>
            <a:pPr rtl="0"/>
            <a:r>
              <a:rPr lang="pt-BR" dirty="0"/>
              <a:t>Clique para editar o estilo de título Mestre</a:t>
            </a:r>
          </a:p>
        </p:txBody>
      </p:sp>
      <p:sp>
        <p:nvSpPr>
          <p:cNvPr id="4" name="Espaço Reservado para Texto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3" name="Espaço Reservado para Conteúdo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grpSp>
        <p:nvGrpSpPr>
          <p:cNvPr id="615" name="quadro" descr="Gráfico de caixas"/>
          <p:cNvGrpSpPr/>
          <p:nvPr/>
        </p:nvGrpSpPr>
        <p:grpSpPr bwMode="invGray">
          <a:xfrm>
            <a:off x="4417839" y="1630821"/>
            <a:ext cx="6291028" cy="4575885"/>
            <a:chOff x="4417839" y="1630821"/>
            <a:chExt cx="6291028" cy="4575885"/>
          </a:xfrm>
        </p:grpSpPr>
        <p:grpSp>
          <p:nvGrpSpPr>
            <p:cNvPr id="616" name="Grupo 615"/>
            <p:cNvGrpSpPr/>
            <p:nvPr/>
          </p:nvGrpSpPr>
          <p:grpSpPr bwMode="invGray">
            <a:xfrm>
              <a:off x="5414491" y="1630821"/>
              <a:ext cx="5294376" cy="4114800"/>
              <a:chOff x="3310555" y="716546"/>
              <a:chExt cx="5294376" cy="4114800"/>
            </a:xfrm>
          </p:grpSpPr>
          <p:grpSp>
            <p:nvGrpSpPr>
              <p:cNvPr id="768" name="Grupo 767"/>
              <p:cNvGrpSpPr/>
              <p:nvPr/>
            </p:nvGrpSpPr>
            <p:grpSpPr bwMode="invGray">
              <a:xfrm flipH="1">
                <a:off x="3310555" y="737968"/>
                <a:ext cx="5294376" cy="54864"/>
                <a:chOff x="1522413" y="1514475"/>
                <a:chExt cx="10569575" cy="64008"/>
              </a:xfrm>
              <a:solidFill>
                <a:schemeClr val="accent1"/>
              </a:solidFill>
            </p:grpSpPr>
            <p:sp>
              <p:nvSpPr>
                <p:cNvPr id="844" name="Forma Livre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5" name="Forma Livre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6" name="Forma Livre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769" name="Grupo 768"/>
              <p:cNvGrpSpPr/>
              <p:nvPr/>
            </p:nvGrpSpPr>
            <p:grpSpPr bwMode="invGray">
              <a:xfrm rot="16200000" flipH="1">
                <a:off x="6492229" y="2755658"/>
                <a:ext cx="4114800" cy="36576"/>
                <a:chOff x="1522413" y="1514475"/>
                <a:chExt cx="10569575" cy="64008"/>
              </a:xfrm>
              <a:solidFill>
                <a:schemeClr val="accent1"/>
              </a:solidFill>
            </p:grpSpPr>
            <p:sp>
              <p:nvSpPr>
                <p:cNvPr id="770" name="Forma Livre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1" name="Forma Livre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2" name="Forma Livre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nvGrpSpPr>
            <p:cNvPr id="617" name="Grupo 616"/>
            <p:cNvGrpSpPr/>
            <p:nvPr/>
          </p:nvGrpSpPr>
          <p:grpSpPr bwMode="invGray">
            <a:xfrm rot="10800000">
              <a:off x="4417839" y="2091906"/>
              <a:ext cx="5294376" cy="4114800"/>
              <a:chOff x="3310555" y="716546"/>
              <a:chExt cx="5294376" cy="4114800"/>
            </a:xfrm>
          </p:grpSpPr>
          <p:grpSp>
            <p:nvGrpSpPr>
              <p:cNvPr id="618" name="Grupo 617"/>
              <p:cNvGrpSpPr/>
              <p:nvPr/>
            </p:nvGrpSpPr>
            <p:grpSpPr bwMode="invGray">
              <a:xfrm flipH="1">
                <a:off x="3310555" y="737968"/>
                <a:ext cx="5294376" cy="54864"/>
                <a:chOff x="1522413" y="1514475"/>
                <a:chExt cx="10569575" cy="64008"/>
              </a:xfrm>
              <a:solidFill>
                <a:schemeClr val="accent1"/>
              </a:solidFill>
            </p:grpSpPr>
            <p:sp>
              <p:nvSpPr>
                <p:cNvPr id="694" name="Forma Livre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5" name="Forma Livre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6" name="Forma Livre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619" name="Grupo 618"/>
              <p:cNvGrpSpPr/>
              <p:nvPr/>
            </p:nvGrpSpPr>
            <p:grpSpPr bwMode="invGray">
              <a:xfrm rot="16200000" flipH="1">
                <a:off x="6492229" y="2755658"/>
                <a:ext cx="4114800" cy="36576"/>
                <a:chOff x="1522413" y="1514475"/>
                <a:chExt cx="10569575" cy="64008"/>
              </a:xfrm>
              <a:solidFill>
                <a:schemeClr val="accent1"/>
              </a:solidFill>
            </p:grpSpPr>
            <p:sp>
              <p:nvSpPr>
                <p:cNvPr id="620" name="Forma Livre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1" name="Forma Livre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2" name="Forma Livre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sp>
        <p:nvSpPr>
          <p:cNvPr id="6" name="Espaço Reservado para Rodapé 5"/>
          <p:cNvSpPr>
            <a:spLocks noGrp="1"/>
          </p:cNvSpPr>
          <p:nvPr>
            <p:ph type="ftr" sz="quarter" idx="11"/>
          </p:nvPr>
        </p:nvSpPr>
        <p:spPr/>
        <p:txBody>
          <a:bodyPr rtlCol="0"/>
          <a:lstStyle/>
          <a:p>
            <a:pPr rtl="0"/>
            <a:endParaRPr lang="pt-BR" dirty="0"/>
          </a:p>
        </p:txBody>
      </p:sp>
      <p:sp>
        <p:nvSpPr>
          <p:cNvPr id="5" name="Espaço Reservado para Data 4"/>
          <p:cNvSpPr>
            <a:spLocks noGrp="1"/>
          </p:cNvSpPr>
          <p:nvPr>
            <p:ph type="dt" sz="half" idx="10"/>
          </p:nvPr>
        </p:nvSpPr>
        <p:spPr/>
        <p:txBody>
          <a:bodyPr rtlCol="0"/>
          <a:lstStyle/>
          <a:p>
            <a:pPr rtl="0"/>
            <a:fld id="{9E5CA678-7531-4BBD-B1E6-6A1CA37BCB1B}" type="datetime1">
              <a:rPr lang="pt-BR" smtClean="0"/>
              <a:t>23/10/2024</a:t>
            </a:fld>
            <a:endParaRPr lang="pt-BR" dirty="0"/>
          </a:p>
        </p:txBody>
      </p:sp>
      <p:sp>
        <p:nvSpPr>
          <p:cNvPr id="7" name="Espaço Reservado para Número de Slide 6"/>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pt-BR"/>
              <a:t>Clique para editar o título Mestre</a:t>
            </a:r>
            <a:endParaRPr lang="pt-BR" dirty="0"/>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Clique no ícone para adicionar uma imagem</a:t>
            </a:r>
            <a:endParaRPr lang="pt-BR" dirty="0"/>
          </a:p>
        </p:txBody>
      </p:sp>
      <p:grpSp>
        <p:nvGrpSpPr>
          <p:cNvPr id="614" name="quadro" descr="Gráfico de caixas"/>
          <p:cNvGrpSpPr/>
          <p:nvPr/>
        </p:nvGrpSpPr>
        <p:grpSpPr bwMode="invGray">
          <a:xfrm flipH="1">
            <a:off x="1447500" y="1630821"/>
            <a:ext cx="6291028" cy="4575885"/>
            <a:chOff x="4417839" y="1630821"/>
            <a:chExt cx="6291028" cy="4575885"/>
          </a:xfrm>
        </p:grpSpPr>
        <p:grpSp>
          <p:nvGrpSpPr>
            <p:cNvPr id="615" name="Grupo 614"/>
            <p:cNvGrpSpPr/>
            <p:nvPr/>
          </p:nvGrpSpPr>
          <p:grpSpPr bwMode="invGray">
            <a:xfrm>
              <a:off x="5414491" y="1630821"/>
              <a:ext cx="5294376" cy="4114800"/>
              <a:chOff x="3310555" y="716546"/>
              <a:chExt cx="5294376" cy="4114800"/>
            </a:xfrm>
          </p:grpSpPr>
          <p:grpSp>
            <p:nvGrpSpPr>
              <p:cNvPr id="767" name="Grupo 766"/>
              <p:cNvGrpSpPr/>
              <p:nvPr/>
            </p:nvGrpSpPr>
            <p:grpSpPr bwMode="invGray">
              <a:xfrm flipH="1">
                <a:off x="3310555" y="737968"/>
                <a:ext cx="5294376" cy="54864"/>
                <a:chOff x="1522413" y="1514475"/>
                <a:chExt cx="10569575" cy="64008"/>
              </a:xfrm>
              <a:solidFill>
                <a:schemeClr val="accent1"/>
              </a:solidFill>
            </p:grpSpPr>
            <p:sp>
              <p:nvSpPr>
                <p:cNvPr id="843" name="Forma Livre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4" name="Forma Livre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5" name="Forma Livre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5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6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7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8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9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0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91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768" name="Grupo 767"/>
              <p:cNvGrpSpPr/>
              <p:nvPr/>
            </p:nvGrpSpPr>
            <p:grpSpPr bwMode="invGray">
              <a:xfrm rot="16200000" flipH="1">
                <a:off x="6492229" y="2755658"/>
                <a:ext cx="4114800" cy="36576"/>
                <a:chOff x="1522413" y="1514475"/>
                <a:chExt cx="10569575" cy="64008"/>
              </a:xfrm>
              <a:solidFill>
                <a:schemeClr val="accent1"/>
              </a:solidFill>
            </p:grpSpPr>
            <p:sp>
              <p:nvSpPr>
                <p:cNvPr id="769" name="Forma Livre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0" name="Forma Livre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1" name="Forma Livre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7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8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9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0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1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2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3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84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nvGrpSpPr>
            <p:cNvPr id="616" name="Grupo 615"/>
            <p:cNvGrpSpPr/>
            <p:nvPr/>
          </p:nvGrpSpPr>
          <p:grpSpPr bwMode="invGray">
            <a:xfrm rot="10800000">
              <a:off x="4417839" y="2091906"/>
              <a:ext cx="5294376" cy="4114800"/>
              <a:chOff x="3310555" y="716546"/>
              <a:chExt cx="5294376" cy="4114800"/>
            </a:xfrm>
          </p:grpSpPr>
          <p:grpSp>
            <p:nvGrpSpPr>
              <p:cNvPr id="617" name="Grupo 616"/>
              <p:cNvGrpSpPr/>
              <p:nvPr/>
            </p:nvGrpSpPr>
            <p:grpSpPr bwMode="invGray">
              <a:xfrm flipH="1">
                <a:off x="3310555" y="737968"/>
                <a:ext cx="5294376" cy="54864"/>
                <a:chOff x="1522413" y="1514475"/>
                <a:chExt cx="10569575" cy="64008"/>
              </a:xfrm>
              <a:solidFill>
                <a:schemeClr val="accent1"/>
              </a:solidFill>
            </p:grpSpPr>
            <p:sp>
              <p:nvSpPr>
                <p:cNvPr id="693" name="Forma Livre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4" name="Forma Livre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5" name="Forma Livre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0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1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2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3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4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5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76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nvGrpSpPr>
              <p:cNvPr id="618" name="Grupo 617"/>
              <p:cNvGrpSpPr/>
              <p:nvPr/>
            </p:nvGrpSpPr>
            <p:grpSpPr bwMode="invGray">
              <a:xfrm rot="16200000" flipH="1">
                <a:off x="6492229" y="2755658"/>
                <a:ext cx="4114800" cy="36576"/>
                <a:chOff x="1522413" y="1514475"/>
                <a:chExt cx="10569575" cy="64008"/>
              </a:xfrm>
              <a:solidFill>
                <a:schemeClr val="accent1"/>
              </a:solidFill>
            </p:grpSpPr>
            <p:sp>
              <p:nvSpPr>
                <p:cNvPr id="619" name="Forma Livre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0" name="Forma Livre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1" name="Forma Livre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2" name="Forma Livre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3" name="Forma Livre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4" name="Forma Livre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5" name="Forma Livre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6" name="Forma Livre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7" name="Forma Livre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8" name="Forma Livre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29" name="Forma Livre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0" name="Forma Livre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1" name="Forma Livre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2" name="Forma Livre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3" name="Forma Livre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4" name="Forma Livre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5" name="Forma Livre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6" name="Forma Livre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7" name="Forma Livre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8" name="Forma Livre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39" name="Forma Livre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0" name="Forma Livre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1" name="Forma Livre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2" name="Forma Livre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3" name="Forma Livre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4" name="Forma Livre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5" name="Forma Livre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6" name="Forma Livre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7" name="Forma Livre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8" name="Forma Livre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49" name="Forma Livre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0" name="Forma Livre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1" name="Forma Livre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2" name="Forma Livre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3" name="Forma Livre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4" name="Forma Livre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5" name="Forma Livre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6" name="Forma Livre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7" name="Forma Livre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8" name="Forma Livre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59" name="Forma Livre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0" name="Forma Livre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1" name="Forma Livre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2" name="Forma Livre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3" name="Forma Livre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4" name="Forma Livre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5" name="Forma Livre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6" name="Forma Livre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7" name="Forma Livre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8" name="Forma Livre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69" name="Forma Livre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0" name="Forma Livre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1" name="Forma Livre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2" name="Forma Livre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3" name="Forma Livre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4" name="Forma Livre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5" name="Forma Livre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6" name="Forma Livre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7" name="Forma Livre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8" name="Forma Livre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79" name="Forma Livre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0" name="Forma Livre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1" name="Forma Livre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2" name="Forma Livre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3" name="Forma Livre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4" name="Forma Livre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5" name="Forma Livre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6" name="Forma Livre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7" name="Forma Livre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8" name="Forma Livre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89" name="Forma Livre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0" name="Forma Livre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1" name="Forma Livre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sp>
              <p:nvSpPr>
                <p:cNvPr id="692" name="Forma Livre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BR" dirty="0">
                    <a:ln>
                      <a:noFill/>
                    </a:ln>
                  </a:endParaRPr>
                </a:p>
              </p:txBody>
            </p:sp>
          </p:grpSp>
        </p:grpSp>
      </p:grpSp>
      <p:sp>
        <p:nvSpPr>
          <p:cNvPr id="4" name="Espaço Reservado para Texto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6" name="Espaço Reservado para Rodapé 5"/>
          <p:cNvSpPr>
            <a:spLocks noGrp="1"/>
          </p:cNvSpPr>
          <p:nvPr>
            <p:ph type="ftr" sz="quarter" idx="11"/>
          </p:nvPr>
        </p:nvSpPr>
        <p:spPr/>
        <p:txBody>
          <a:bodyPr rtlCol="0"/>
          <a:lstStyle/>
          <a:p>
            <a:pPr rtl="0"/>
            <a:endParaRPr lang="pt-BR" dirty="0"/>
          </a:p>
        </p:txBody>
      </p:sp>
      <p:sp>
        <p:nvSpPr>
          <p:cNvPr id="5" name="Espaço Reservado para Data 4"/>
          <p:cNvSpPr>
            <a:spLocks noGrp="1"/>
          </p:cNvSpPr>
          <p:nvPr>
            <p:ph type="dt" sz="half" idx="10"/>
          </p:nvPr>
        </p:nvSpPr>
        <p:spPr/>
        <p:txBody>
          <a:bodyPr rtlCol="0"/>
          <a:lstStyle/>
          <a:p>
            <a:pPr rtl="0"/>
            <a:fld id="{D2184FD6-C734-4162-88D8-0C01192F6E9B}" type="datetime1">
              <a:rPr lang="pt-BR" smtClean="0"/>
              <a:t>23/10/2024</a:t>
            </a:fld>
            <a:endParaRPr lang="pt-BR" dirty="0"/>
          </a:p>
        </p:txBody>
      </p:sp>
      <p:sp>
        <p:nvSpPr>
          <p:cNvPr id="7" name="Espaço Reservado para Número de Slide 6"/>
          <p:cNvSpPr>
            <a:spLocks noGrp="1"/>
          </p:cNvSpPr>
          <p:nvPr>
            <p:ph type="sldNum" sz="quarter" idx="12"/>
          </p:nvPr>
        </p:nvSpPr>
        <p:spPr/>
        <p:txBody>
          <a:bodyPr rtlCol="0"/>
          <a:lstStyle/>
          <a:p>
            <a:pPr rtl="0"/>
            <a:fld id="{25BA54BD-C84D-46CE-8B72-31BFB26ABA43}" type="slidenum">
              <a:rPr lang="pt-BR" smtClean="0"/>
              <a:t>‹nº›</a:t>
            </a:fld>
            <a:endParaRPr lang="pt-BR"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pt-BR" dirty="0"/>
              <a:t>Clique para editar o estilo de título Mestre</a:t>
            </a:r>
          </a:p>
        </p:txBody>
      </p:sp>
      <p:sp>
        <p:nvSpPr>
          <p:cNvPr id="3" name="Espaço Reservado para Texto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5" name="Espaço Reservado para Rodapé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pt-BR" dirty="0"/>
          </a:p>
        </p:txBody>
      </p:sp>
      <p:sp>
        <p:nvSpPr>
          <p:cNvPr id="4" name="Espaço Reservado para Data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9758D4F-735F-46FE-9FCB-4849D9F60668}" type="datetime1">
              <a:rPr lang="pt-BR" smtClean="0"/>
              <a:t>23/10/2024</a:t>
            </a:fld>
            <a:endParaRPr lang="pt-BR" dirty="0"/>
          </a:p>
        </p:txBody>
      </p:sp>
      <p:sp>
        <p:nvSpPr>
          <p:cNvPr id="6" name="Espaço Reservado para Número de Slide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pt-BR" smtClean="0"/>
              <a:pPr rtl="0"/>
              <a:t>‹nº›</a:t>
            </a:fld>
            <a:endParaRPr lang="pt-BR"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1.png"/><Relationship Id="rId7" Type="http://schemas.openxmlformats.org/officeDocument/2006/relationships/image" Target="../media/image54.jpg"/><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8.jpg"/><Relationship Id="rId5" Type="http://schemas.openxmlformats.org/officeDocument/2006/relationships/image" Target="../media/image53.png"/><Relationship Id="rId10" Type="http://schemas.openxmlformats.org/officeDocument/2006/relationships/image" Target="../media/image57.jpeg"/><Relationship Id="rId4" Type="http://schemas.openxmlformats.org/officeDocument/2006/relationships/image" Target="../media/image52.png"/><Relationship Id="rId9" Type="http://schemas.openxmlformats.org/officeDocument/2006/relationships/image" Target="../media/image56.jp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rmAutofit/>
          </a:bodyPr>
          <a:lstStyle/>
          <a:p>
            <a:pPr rtl="0"/>
            <a:r>
              <a:rPr lang="pt-BR" sz="4800" dirty="0">
                <a:latin typeface="Impact" panose="020B0806030902050204" pitchFamily="34" charset="0"/>
              </a:rPr>
              <a:t>Pote de Oportunidade</a:t>
            </a:r>
          </a:p>
        </p:txBody>
      </p:sp>
      <p:pic>
        <p:nvPicPr>
          <p:cNvPr id="5" name="Imagem 4" descr="Vaso de vidro com frutas dentro&#10;&#10;Descrição gerada automaticamente com confiança baixa">
            <a:extLst>
              <a:ext uri="{FF2B5EF4-FFF2-40B4-BE49-F238E27FC236}">
                <a16:creationId xmlns:a16="http://schemas.microsoft.com/office/drawing/2014/main" id="{5DF89518-811C-6796-ED7B-D728908CA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046" y="1884311"/>
            <a:ext cx="5388864" cy="4041648"/>
          </a:xfrm>
          <a:prstGeom prst="rect">
            <a:avLst/>
          </a:prstGeom>
          <a:noFill/>
        </p:spPr>
      </p:pic>
      <p:sp>
        <p:nvSpPr>
          <p:cNvPr id="3" name="Subtítulo 2"/>
          <p:cNvSpPr>
            <a:spLocks noGrp="1"/>
          </p:cNvSpPr>
          <p:nvPr>
            <p:ph type="body" sz="half" idx="2"/>
          </p:nvPr>
        </p:nvSpPr>
        <p:spPr>
          <a:xfrm>
            <a:off x="7905958" y="3411748"/>
            <a:ext cx="4021101" cy="2743200"/>
          </a:xfrm>
        </p:spPr>
        <p:txBody>
          <a:bodyPr rtlCol="0" anchor="b">
            <a:normAutofit/>
          </a:bodyPr>
          <a:lstStyle/>
          <a:p>
            <a:pPr rtl="0"/>
            <a:r>
              <a:rPr lang="pt-BR" sz="3200" dirty="0">
                <a:latin typeface="Impact" panose="020B0806030902050204" pitchFamily="34" charset="0"/>
              </a:rPr>
              <a:t>Construindo o Alicerce do seu Império</a:t>
            </a:r>
          </a:p>
        </p:txBody>
      </p:sp>
      <p:pic>
        <p:nvPicPr>
          <p:cNvPr id="4" name="Imagem 3" descr="Uma imagem contendo Interface gráfica do usuário&#10;&#10;Descrição gerada automaticamente">
            <a:extLst>
              <a:ext uri="{FF2B5EF4-FFF2-40B4-BE49-F238E27FC236}">
                <a16:creationId xmlns:a16="http://schemas.microsoft.com/office/drawing/2014/main" id="{0134F05D-A100-A893-9750-45C41979C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6529" y="1884311"/>
            <a:ext cx="3219958" cy="832748"/>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12" name="Retângulo 11">
            <a:extLst>
              <a:ext uri="{FF2B5EF4-FFF2-40B4-BE49-F238E27FC236}">
                <a16:creationId xmlns:a16="http://schemas.microsoft.com/office/drawing/2014/main" id="{F07EF4F5-C58D-9F5F-AB88-0F7A264B4A3D}"/>
              </a:ext>
            </a:extLst>
          </p:cNvPr>
          <p:cNvSpPr/>
          <p:nvPr/>
        </p:nvSpPr>
        <p:spPr>
          <a:xfrm>
            <a:off x="1033282" y="1484784"/>
            <a:ext cx="10122259" cy="1323439"/>
          </a:xfrm>
          <a:prstGeom prst="rect">
            <a:avLst/>
          </a:prstGeom>
          <a:noFill/>
        </p:spPr>
        <p:txBody>
          <a:bodyPr wrap="none" lIns="91440" tIns="45720" rIns="91440" bIns="45720">
            <a:spAutoFit/>
          </a:bodyPr>
          <a:lstStyle/>
          <a:p>
            <a:pPr algn="ctr"/>
            <a:r>
              <a:rPr lang="pt-BR"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Qualidade &amp; Segurança</a:t>
            </a:r>
          </a:p>
        </p:txBody>
      </p:sp>
      <p:pic>
        <p:nvPicPr>
          <p:cNvPr id="6" name="Imagem 5" descr="Desenho de um urso de pelúcia&#10;&#10;Descrição gerada automaticamente">
            <a:extLst>
              <a:ext uri="{FF2B5EF4-FFF2-40B4-BE49-F238E27FC236}">
                <a16:creationId xmlns:a16="http://schemas.microsoft.com/office/drawing/2014/main" id="{4596D05F-8A45-44B0-9D8D-CDEAA75AD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7614" y="2812656"/>
            <a:ext cx="4253593" cy="404534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4FA58F27-840E-5E21-6E28-86391B44B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13188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2339750" cy="1584176"/>
          </a:xfrm>
        </p:spPr>
        <p:txBody>
          <a:bodyPr>
            <a:normAutofit/>
          </a:bodyPr>
          <a:lstStyle/>
          <a:p>
            <a:r>
              <a:rPr lang="pt-BR" sz="3600" dirty="0"/>
              <a:t>Receita</a:t>
            </a:r>
          </a:p>
          <a:p>
            <a:r>
              <a:rPr lang="pt-BR" sz="3600" dirty="0"/>
              <a:t>Despesa </a:t>
            </a:r>
            <a:endParaRPr lang="pt-BR" sz="3600" dirty="0">
              <a:sym typeface="Wingdings" panose="05000000000000000000" pitchFamily="2" charset="2"/>
            </a:endParaRPr>
          </a:p>
          <a:p>
            <a:endParaRPr lang="pt-BR" sz="3600" dirty="0"/>
          </a:p>
        </p:txBody>
      </p:sp>
      <p:sp>
        <p:nvSpPr>
          <p:cNvPr id="8" name="Retângulo 7">
            <a:extLst>
              <a:ext uri="{FF2B5EF4-FFF2-40B4-BE49-F238E27FC236}">
                <a16:creationId xmlns:a16="http://schemas.microsoft.com/office/drawing/2014/main" id="{4397F575-A6D6-DB65-ADF9-A71446FDCA0D}"/>
              </a:ext>
            </a:extLst>
          </p:cNvPr>
          <p:cNvSpPr/>
          <p:nvPr/>
        </p:nvSpPr>
        <p:spPr>
          <a:xfrm>
            <a:off x="7786090" y="1746634"/>
            <a:ext cx="3600400" cy="4824536"/>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Desenho de criatura em pé&#10;&#10;Descrição gerada automaticamente com confiança média">
            <a:extLst>
              <a:ext uri="{FF2B5EF4-FFF2-40B4-BE49-F238E27FC236}">
                <a16:creationId xmlns:a16="http://schemas.microsoft.com/office/drawing/2014/main" id="{98A6C2A9-0F3B-BB38-A085-BEFC15EA14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779" y="2348880"/>
            <a:ext cx="2917022" cy="4005064"/>
          </a:xfrm>
          <a:prstGeom prst="rect">
            <a:avLst/>
          </a:prstGeom>
        </p:spPr>
      </p:pic>
      <p:pic>
        <p:nvPicPr>
          <p:cNvPr id="4" name="Imagem 3" descr="Uma imagem contendo Interface gráfica do usuário&#10;&#10;Descrição gerada automaticamente">
            <a:extLst>
              <a:ext uri="{FF2B5EF4-FFF2-40B4-BE49-F238E27FC236}">
                <a16:creationId xmlns:a16="http://schemas.microsoft.com/office/drawing/2014/main" id="{51F2D7F1-B210-DC55-170E-C0DEB06C6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04" y="6419015"/>
            <a:ext cx="1176661" cy="304309"/>
          </a:xfrm>
          <a:prstGeom prst="rect">
            <a:avLst/>
          </a:prstGeom>
        </p:spPr>
      </p:pic>
    </p:spTree>
    <p:extLst>
      <p:ext uri="{BB962C8B-B14F-4D97-AF65-F5344CB8AC3E}">
        <p14:creationId xmlns:p14="http://schemas.microsoft.com/office/powerpoint/2010/main" val="2108823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Orçamento Doméstico</a:t>
            </a:r>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pic>
        <p:nvPicPr>
          <p:cNvPr id="2" name="Imagem 1" descr="Uma imagem contendo Interface gráfica do usuário&#10;&#10;Descrição gerada automaticamente">
            <a:extLst>
              <a:ext uri="{FF2B5EF4-FFF2-40B4-BE49-F238E27FC236}">
                <a16:creationId xmlns:a16="http://schemas.microsoft.com/office/drawing/2014/main" id="{D2DE2ED8-A93D-D3E5-1C9E-717C7CECB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Ideal por 1 ano</a:t>
            </a:r>
          </a:p>
          <a:p>
            <a:pPr lvl="1"/>
            <a:r>
              <a:rPr lang="pt-BR" dirty="0"/>
              <a:t>IPTU</a:t>
            </a:r>
          </a:p>
          <a:p>
            <a:pPr lvl="1"/>
            <a:r>
              <a:rPr lang="pt-BR" dirty="0"/>
              <a:t>IPVA</a:t>
            </a:r>
          </a:p>
          <a:p>
            <a:pPr lvl="1"/>
            <a:r>
              <a:rPr lang="pt-BR" dirty="0"/>
              <a:t>Despesas Médicas</a:t>
            </a:r>
          </a:p>
          <a:p>
            <a:pPr lvl="1"/>
            <a:r>
              <a:rPr lang="pt-BR" dirty="0"/>
              <a:t>Despesas Eventuais</a:t>
            </a:r>
          </a:p>
          <a:p>
            <a:pPr lvl="1"/>
            <a:endParaRPr lang="pt-BR" dirty="0"/>
          </a:p>
          <a:p>
            <a:pPr marL="274320" lvl="1" indent="0">
              <a:buNone/>
            </a:pPr>
            <a:r>
              <a:rPr lang="pt-BR" dirty="0"/>
              <a:t>*Existem despesas que ACONTECEM</a:t>
            </a:r>
          </a:p>
          <a:p>
            <a:pPr marL="274320" lvl="1" indent="0">
              <a:buNone/>
            </a:pPr>
            <a:r>
              <a:rPr lang="pt-BR" dirty="0"/>
              <a:t>uma vez por ano...</a:t>
            </a:r>
          </a:p>
          <a:p>
            <a:pPr marL="274320" lvl="1" indent="0">
              <a:buNone/>
            </a:pPr>
            <a:endParaRPr lang="pt-BR" dirty="0"/>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pic>
        <p:nvPicPr>
          <p:cNvPr id="2" name="Imagem 1" descr="Uma imagem contendo Interface gráfica do usuário&#10;&#10;Descrição gerada automaticamente">
            <a:extLst>
              <a:ext uri="{FF2B5EF4-FFF2-40B4-BE49-F238E27FC236}">
                <a16:creationId xmlns:a16="http://schemas.microsoft.com/office/drawing/2014/main" id="{B4A84B66-D6E4-A4CA-8F56-66017B8BB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8036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Pote de Oportunidade</a:t>
            </a:r>
          </a:p>
        </p:txBody>
      </p:sp>
      <p:graphicFrame>
        <p:nvGraphicFramePr>
          <p:cNvPr id="6" name="Espaço Reservado para Conteúdo 5" descr="Gráfico de colunas agrupadas mostrando os valores de 3 séries para 4 categorias"/>
          <p:cNvGraphicFramePr>
            <a:graphicFrameLocks noGrp="1"/>
          </p:cNvGraphicFramePr>
          <p:nvPr>
            <p:ph idx="1"/>
            <p:extLst>
              <p:ext uri="{D42A27DB-BD31-4B8C-83A1-F6EECF244321}">
                <p14:modId xmlns:p14="http://schemas.microsoft.com/office/powerpoint/2010/main" val="697281603"/>
              </p:ext>
            </p:extLst>
          </p:nvPr>
        </p:nvGraphicFramePr>
        <p:xfrm>
          <a:off x="1522413" y="1905000"/>
          <a:ext cx="91440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3AE56A13-4B6A-1D50-D79E-A1A89098918A}"/>
              </a:ext>
            </a:extLst>
          </p:cNvPr>
          <p:cNvCxnSpPr/>
          <p:nvPr/>
        </p:nvCxnSpPr>
        <p:spPr>
          <a:xfrm>
            <a:off x="2566020" y="3429000"/>
            <a:ext cx="8784976" cy="0"/>
          </a:xfrm>
          <a:prstGeom prst="line">
            <a:avLst/>
          </a:prstGeom>
          <a:ln w="57150">
            <a:solidFill>
              <a:srgbClr val="00B0F0"/>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D028C1D-B92F-4FBF-0B87-41E023650813}"/>
              </a:ext>
            </a:extLst>
          </p:cNvPr>
          <p:cNvCxnSpPr/>
          <p:nvPr/>
        </p:nvCxnSpPr>
        <p:spPr>
          <a:xfrm>
            <a:off x="2566020" y="3861048"/>
            <a:ext cx="8784976" cy="0"/>
          </a:xfrm>
          <a:prstGeom prst="line">
            <a:avLst/>
          </a:prstGeom>
          <a:ln w="57150">
            <a:solidFill>
              <a:srgbClr val="FF000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9" name="Seta: para Cima 8">
            <a:extLst>
              <a:ext uri="{FF2B5EF4-FFF2-40B4-BE49-F238E27FC236}">
                <a16:creationId xmlns:a16="http://schemas.microsoft.com/office/drawing/2014/main" id="{A17D0F7E-DC4A-D926-8BAF-14D4809A3CBF}"/>
              </a:ext>
            </a:extLst>
          </p:cNvPr>
          <p:cNvSpPr/>
          <p:nvPr/>
        </p:nvSpPr>
        <p:spPr>
          <a:xfrm rot="9560375">
            <a:off x="2961557" y="1801518"/>
            <a:ext cx="1728192" cy="1656184"/>
          </a:xfrm>
          <a:prstGeom prst="upArrow">
            <a:avLst/>
          </a:prstGeom>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Cima 9">
            <a:extLst>
              <a:ext uri="{FF2B5EF4-FFF2-40B4-BE49-F238E27FC236}">
                <a16:creationId xmlns:a16="http://schemas.microsoft.com/office/drawing/2014/main" id="{881BB0DD-C5A9-EE5C-3357-7090BAC8918F}"/>
              </a:ext>
            </a:extLst>
          </p:cNvPr>
          <p:cNvSpPr/>
          <p:nvPr/>
        </p:nvSpPr>
        <p:spPr>
          <a:xfrm rot="9121026">
            <a:off x="1292072" y="2213626"/>
            <a:ext cx="1728192" cy="1656184"/>
          </a:xfrm>
          <a:prstGeom prst="upArrow">
            <a:avLst/>
          </a:prstGeom>
          <a:solidFill>
            <a:srgbClr val="FF0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Uma imagem contendo Interface gráfica do usuário&#10;&#10;Descrição gerada automaticamente">
            <a:extLst>
              <a:ext uri="{FF2B5EF4-FFF2-40B4-BE49-F238E27FC236}">
                <a16:creationId xmlns:a16="http://schemas.microsoft.com/office/drawing/2014/main" id="{121ED8EB-1AD2-20B8-DCB1-667C4AFA3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Orçamento Doméstico</a:t>
            </a:r>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sp>
        <p:nvSpPr>
          <p:cNvPr id="2" name="Retângulo 1">
            <a:extLst>
              <a:ext uri="{FF2B5EF4-FFF2-40B4-BE49-F238E27FC236}">
                <a16:creationId xmlns:a16="http://schemas.microsoft.com/office/drawing/2014/main" id="{46A12FF3-ACEE-BECD-2B55-C37F370A6BA0}"/>
              </a:ext>
            </a:extLst>
          </p:cNvPr>
          <p:cNvSpPr/>
          <p:nvPr/>
        </p:nvSpPr>
        <p:spPr>
          <a:xfrm rot="20906610">
            <a:off x="2104741" y="2715161"/>
            <a:ext cx="7728399" cy="2646878"/>
          </a:xfrm>
          <a:prstGeom prst="rect">
            <a:avLst/>
          </a:prstGeom>
          <a:noFill/>
        </p:spPr>
        <p:txBody>
          <a:bodyPr wrap="none" lIns="91440" tIns="45720" rIns="91440" bIns="45720">
            <a:spAutoFit/>
          </a:bodyPr>
          <a:lstStyle/>
          <a:p>
            <a:pPr algn="ctr"/>
            <a:r>
              <a:rPr lang="pt-BR" sz="1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SALVAR</a:t>
            </a:r>
          </a:p>
        </p:txBody>
      </p:sp>
      <p:pic>
        <p:nvPicPr>
          <p:cNvPr id="3" name="Imagem 2" descr="Uma imagem contendo Interface gráfica do usuário&#10;&#10;Descrição gerada automaticamente">
            <a:extLst>
              <a:ext uri="{FF2B5EF4-FFF2-40B4-BE49-F238E27FC236}">
                <a16:creationId xmlns:a16="http://schemas.microsoft.com/office/drawing/2014/main" id="{318557D2-E109-070D-F6B1-ABEEEB44D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6152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B1823-E116-B190-DF0B-3C4B9B4C273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9A79625-F174-9B8C-DFCF-4465D913417B}"/>
              </a:ext>
            </a:extLst>
          </p:cNvPr>
          <p:cNvSpPr>
            <a:spLocks noGrp="1"/>
          </p:cNvSpPr>
          <p:nvPr>
            <p:ph idx="1"/>
          </p:nvPr>
        </p:nvSpPr>
        <p:spPr/>
        <p:txBody>
          <a:bodyPr/>
          <a:lstStyle/>
          <a:p>
            <a:endParaRPr lang="pt-BR"/>
          </a:p>
        </p:txBody>
      </p:sp>
      <p:pic>
        <p:nvPicPr>
          <p:cNvPr id="4" name="Imagem 3" descr="Diagrama&#10;&#10;Descrição gerada automaticamente">
            <a:extLst>
              <a:ext uri="{FF2B5EF4-FFF2-40B4-BE49-F238E27FC236}">
                <a16:creationId xmlns:a16="http://schemas.microsoft.com/office/drawing/2014/main" id="{23597942-ECF8-EA52-02CC-D8A344097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825" cy="8120805"/>
          </a:xfrm>
          <a:prstGeom prst="rect">
            <a:avLst/>
          </a:prstGeom>
        </p:spPr>
      </p:pic>
    </p:spTree>
    <p:extLst>
      <p:ext uri="{BB962C8B-B14F-4D97-AF65-F5344CB8AC3E}">
        <p14:creationId xmlns:p14="http://schemas.microsoft.com/office/powerpoint/2010/main" val="109189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Pote de Oportunidade</a:t>
            </a:r>
          </a:p>
        </p:txBody>
      </p:sp>
      <p:graphicFrame>
        <p:nvGraphicFramePr>
          <p:cNvPr id="6" name="Espaço Reservado para Conteúdo 5" descr="Gráfico de colunas agrupadas mostrando os valores de 3 séries para 4 categorias"/>
          <p:cNvGraphicFramePr>
            <a:graphicFrameLocks noGrp="1"/>
          </p:cNvGraphicFramePr>
          <p:nvPr>
            <p:ph idx="1"/>
            <p:extLst>
              <p:ext uri="{D42A27DB-BD31-4B8C-83A1-F6EECF244321}">
                <p14:modId xmlns:p14="http://schemas.microsoft.com/office/powerpoint/2010/main" val="3197821126"/>
              </p:ext>
            </p:extLst>
          </p:nvPr>
        </p:nvGraphicFramePr>
        <p:xfrm>
          <a:off x="1522413" y="1905000"/>
          <a:ext cx="91440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3AE56A13-4B6A-1D50-D79E-A1A89098918A}"/>
              </a:ext>
            </a:extLst>
          </p:cNvPr>
          <p:cNvCxnSpPr/>
          <p:nvPr/>
        </p:nvCxnSpPr>
        <p:spPr>
          <a:xfrm>
            <a:off x="2566020" y="3429000"/>
            <a:ext cx="8784976" cy="0"/>
          </a:xfrm>
          <a:prstGeom prst="line">
            <a:avLst/>
          </a:prstGeom>
          <a:ln w="57150">
            <a:solidFill>
              <a:srgbClr val="00B0F0"/>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BD028C1D-B92F-4FBF-0B87-41E023650813}"/>
              </a:ext>
            </a:extLst>
          </p:cNvPr>
          <p:cNvCxnSpPr/>
          <p:nvPr/>
        </p:nvCxnSpPr>
        <p:spPr>
          <a:xfrm>
            <a:off x="2566020" y="2852936"/>
            <a:ext cx="8784976" cy="0"/>
          </a:xfrm>
          <a:prstGeom prst="line">
            <a:avLst/>
          </a:prstGeom>
          <a:ln w="57150">
            <a:solidFill>
              <a:srgbClr val="FF000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3" name="Seta: para Cima 2">
            <a:extLst>
              <a:ext uri="{FF2B5EF4-FFF2-40B4-BE49-F238E27FC236}">
                <a16:creationId xmlns:a16="http://schemas.microsoft.com/office/drawing/2014/main" id="{29C82182-D96D-FC4D-37C3-83B1846892F7}"/>
              </a:ext>
            </a:extLst>
          </p:cNvPr>
          <p:cNvSpPr/>
          <p:nvPr/>
        </p:nvSpPr>
        <p:spPr>
          <a:xfrm rot="9102084">
            <a:off x="1778666" y="1291401"/>
            <a:ext cx="1728192" cy="1656184"/>
          </a:xfrm>
          <a:prstGeom prst="upArrow">
            <a:avLst/>
          </a:prstGeom>
          <a:solidFill>
            <a:srgbClr val="FF0000"/>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Cima 8">
            <a:extLst>
              <a:ext uri="{FF2B5EF4-FFF2-40B4-BE49-F238E27FC236}">
                <a16:creationId xmlns:a16="http://schemas.microsoft.com/office/drawing/2014/main" id="{6CD893FA-8404-205E-BEC9-B5E7B18323AB}"/>
              </a:ext>
            </a:extLst>
          </p:cNvPr>
          <p:cNvSpPr/>
          <p:nvPr/>
        </p:nvSpPr>
        <p:spPr>
          <a:xfrm rot="8794576">
            <a:off x="3975671" y="1838376"/>
            <a:ext cx="1728192" cy="1656184"/>
          </a:xfrm>
          <a:prstGeom prst="upArrow">
            <a:avLst/>
          </a:prstGeom>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Uma imagem contendo Interface gráfica do usuário&#10;&#10;Descrição gerada automaticamente">
            <a:extLst>
              <a:ext uri="{FF2B5EF4-FFF2-40B4-BE49-F238E27FC236}">
                <a16:creationId xmlns:a16="http://schemas.microsoft.com/office/drawing/2014/main" id="{450514F5-B8FA-7B57-42B0-DDBA568C3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75425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lstStyle/>
          <a:p>
            <a:pPr rtl="0"/>
            <a:r>
              <a:rPr lang="pt-BR" dirty="0"/>
              <a:t>Pote de Oportunidade</a:t>
            </a:r>
          </a:p>
        </p:txBody>
      </p:sp>
      <p:sp>
        <p:nvSpPr>
          <p:cNvPr id="14" name="Espaço Reservado para Conteúdo 13"/>
          <p:cNvSpPr>
            <a:spLocks noGrp="1"/>
          </p:cNvSpPr>
          <p:nvPr>
            <p:ph idx="1"/>
          </p:nvPr>
        </p:nvSpPr>
        <p:spPr/>
        <p:txBody>
          <a:bodyPr rtlCol="0"/>
          <a:lstStyle/>
          <a:p>
            <a:pPr rtl="0"/>
            <a:r>
              <a:rPr lang="pt-BR" dirty="0"/>
              <a:t>Orçamento Doméstico</a:t>
            </a:r>
          </a:p>
          <a:p>
            <a:pPr rtl="0"/>
            <a:endParaRPr lang="pt-BR" dirty="0"/>
          </a:p>
          <a:p>
            <a:pPr rtl="0"/>
            <a:endParaRPr lang="pt-BR" dirty="0"/>
          </a:p>
        </p:txBody>
      </p:sp>
      <p:pic>
        <p:nvPicPr>
          <p:cNvPr id="4" name="Imagem 3">
            <a:extLst>
              <a:ext uri="{FF2B5EF4-FFF2-40B4-BE49-F238E27FC236}">
                <a16:creationId xmlns:a16="http://schemas.microsoft.com/office/drawing/2014/main" id="{D6F27E47-7402-4372-F17A-E9A405792744}"/>
              </a:ext>
            </a:extLst>
          </p:cNvPr>
          <p:cNvPicPr>
            <a:picLocks noChangeAspect="1"/>
          </p:cNvPicPr>
          <p:nvPr/>
        </p:nvPicPr>
        <p:blipFill>
          <a:blip r:embed="rId3"/>
          <a:stretch>
            <a:fillRect/>
          </a:stretch>
        </p:blipFill>
        <p:spPr>
          <a:xfrm>
            <a:off x="6382444" y="1844824"/>
            <a:ext cx="4164045" cy="4837534"/>
          </a:xfrm>
          <a:prstGeom prst="rect">
            <a:avLst/>
          </a:prstGeom>
          <a:ln>
            <a:noFill/>
          </a:ln>
          <a:effectLst>
            <a:outerShdw blurRad="292100" dist="139700" dir="2700000" algn="tl" rotWithShape="0">
              <a:srgbClr val="333333">
                <a:alpha val="65000"/>
              </a:srgbClr>
            </a:outerShdw>
          </a:effectLst>
        </p:spPr>
      </p:pic>
      <p:pic>
        <p:nvPicPr>
          <p:cNvPr id="5" name="Imagem 4" descr="Homem com camisa azul&#10;&#10;Descrição gerada automaticamente">
            <a:extLst>
              <a:ext uri="{FF2B5EF4-FFF2-40B4-BE49-F238E27FC236}">
                <a16:creationId xmlns:a16="http://schemas.microsoft.com/office/drawing/2014/main" id="{6EFD06AA-6D16-20AF-4E3E-A0401FD4D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223" y="1196752"/>
            <a:ext cx="5119266" cy="5919549"/>
          </a:xfrm>
          <a:prstGeom prst="rect">
            <a:avLst/>
          </a:prstGeom>
        </p:spPr>
      </p:pic>
      <p:sp>
        <p:nvSpPr>
          <p:cNvPr id="6" name="Retângulo 5">
            <a:extLst>
              <a:ext uri="{FF2B5EF4-FFF2-40B4-BE49-F238E27FC236}">
                <a16:creationId xmlns:a16="http://schemas.microsoft.com/office/drawing/2014/main" id="{E51C8DA3-E06B-EFD8-6817-352BF9763E23}"/>
              </a:ext>
            </a:extLst>
          </p:cNvPr>
          <p:cNvSpPr/>
          <p:nvPr/>
        </p:nvSpPr>
        <p:spPr>
          <a:xfrm rot="20646398">
            <a:off x="2494012" y="3386428"/>
            <a:ext cx="2640466" cy="1754326"/>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Marcelo </a:t>
            </a:r>
          </a:p>
          <a:p>
            <a:pPr algn="ctr"/>
            <a:r>
              <a:rPr lang="pt-BR" sz="5400" dirty="0">
                <a:ln w="0"/>
                <a:effectLst>
                  <a:outerShdw blurRad="38100" dist="19050" dir="2700000" algn="tl" rotWithShape="0">
                    <a:schemeClr val="dk1">
                      <a:alpha val="40000"/>
                    </a:schemeClr>
                  </a:outerShdw>
                </a:effectLst>
              </a:rPr>
              <a:t>Segredo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2" name="Imagem 1" descr="Uma imagem contendo Interface gráfica do usuário&#10;&#10;Descrição gerada automaticamente">
            <a:extLst>
              <a:ext uri="{FF2B5EF4-FFF2-40B4-BE49-F238E27FC236}">
                <a16:creationId xmlns:a16="http://schemas.microsoft.com/office/drawing/2014/main" id="{5C2FD776-964A-4DAA-B765-C18290879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69853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dirty="0"/>
              <a:t>Pote de Oportunidade</a:t>
            </a:r>
          </a:p>
        </p:txBody>
      </p:sp>
      <p:graphicFrame>
        <p:nvGraphicFramePr>
          <p:cNvPr id="6" name="Espaço Reservado para Conteúdo 5" descr="Gráfico de colunas agrupadas mostrando os valores de 3 séries para 4 categorias"/>
          <p:cNvGraphicFramePr>
            <a:graphicFrameLocks noGrp="1"/>
          </p:cNvGraphicFramePr>
          <p:nvPr>
            <p:ph idx="1"/>
            <p:extLst>
              <p:ext uri="{D42A27DB-BD31-4B8C-83A1-F6EECF244321}">
                <p14:modId xmlns:p14="http://schemas.microsoft.com/office/powerpoint/2010/main" val="276911574"/>
              </p:ext>
            </p:extLst>
          </p:nvPr>
        </p:nvGraphicFramePr>
        <p:xfrm>
          <a:off x="1522413" y="1905000"/>
          <a:ext cx="9144000" cy="42672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to 3">
            <a:extLst>
              <a:ext uri="{FF2B5EF4-FFF2-40B4-BE49-F238E27FC236}">
                <a16:creationId xmlns:a16="http://schemas.microsoft.com/office/drawing/2014/main" id="{3AE56A13-4B6A-1D50-D79E-A1A89098918A}"/>
              </a:ext>
            </a:extLst>
          </p:cNvPr>
          <p:cNvCxnSpPr/>
          <p:nvPr/>
        </p:nvCxnSpPr>
        <p:spPr>
          <a:xfrm>
            <a:off x="2566020" y="3429000"/>
            <a:ext cx="8784976" cy="0"/>
          </a:xfrm>
          <a:prstGeom prst="line">
            <a:avLst/>
          </a:prstGeom>
          <a:ln w="57150">
            <a:solidFill>
              <a:srgbClr val="00B0F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5" name="Retângulo 4">
            <a:extLst>
              <a:ext uri="{FF2B5EF4-FFF2-40B4-BE49-F238E27FC236}">
                <a16:creationId xmlns:a16="http://schemas.microsoft.com/office/drawing/2014/main" id="{47002162-B85C-2886-04C9-50DEE9DAC788}"/>
              </a:ext>
            </a:extLst>
          </p:cNvPr>
          <p:cNvSpPr/>
          <p:nvPr/>
        </p:nvSpPr>
        <p:spPr>
          <a:xfrm rot="20303792">
            <a:off x="1749351" y="2742747"/>
            <a:ext cx="3489160" cy="923330"/>
          </a:xfrm>
          <a:prstGeom prst="rect">
            <a:avLst/>
          </a:prstGeom>
          <a:solidFill>
            <a:schemeClr val="accent2">
              <a:lumMod val="75000"/>
            </a:schemeClr>
          </a:solidFill>
        </p:spPr>
        <p:txBody>
          <a:bodyPr wrap="none" lIns="91440" tIns="45720" rIns="91440" bIns="45720">
            <a:spAutoFit/>
          </a:bodyPr>
          <a:lstStyle/>
          <a:p>
            <a:pPr algn="ctr"/>
            <a:r>
              <a:rPr lang="pt-BR" sz="5400" dirty="0">
                <a:ln w="0"/>
                <a:solidFill>
                  <a:schemeClr val="accent1"/>
                </a:solidFill>
                <a:effectLst>
                  <a:outerShdw blurRad="38100" dist="25400" dir="5400000" algn="ctr" rotWithShape="0">
                    <a:srgbClr val="6E747A">
                      <a:alpha val="43000"/>
                    </a:srgbClr>
                  </a:outerShdw>
                </a:effectLst>
              </a:rPr>
              <a:t>R$ 4.075,00</a:t>
            </a:r>
          </a:p>
        </p:txBody>
      </p:sp>
      <p:cxnSp>
        <p:nvCxnSpPr>
          <p:cNvPr id="7" name="Conector reto 6">
            <a:extLst>
              <a:ext uri="{FF2B5EF4-FFF2-40B4-BE49-F238E27FC236}">
                <a16:creationId xmlns:a16="http://schemas.microsoft.com/office/drawing/2014/main" id="{BD028C1D-B92F-4FBF-0B87-41E023650813}"/>
              </a:ext>
            </a:extLst>
          </p:cNvPr>
          <p:cNvCxnSpPr/>
          <p:nvPr/>
        </p:nvCxnSpPr>
        <p:spPr>
          <a:xfrm>
            <a:off x="2566020" y="3861048"/>
            <a:ext cx="8784976" cy="0"/>
          </a:xfrm>
          <a:prstGeom prst="line">
            <a:avLst/>
          </a:prstGeom>
          <a:ln w="57150">
            <a:solidFill>
              <a:srgbClr val="FF0000"/>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7D6ABCBD-4AAB-C17E-8F14-74B1B9C3EE39}"/>
              </a:ext>
            </a:extLst>
          </p:cNvPr>
          <p:cNvSpPr/>
          <p:nvPr/>
        </p:nvSpPr>
        <p:spPr>
          <a:xfrm rot="20517665">
            <a:off x="8094807" y="3714774"/>
            <a:ext cx="3531031" cy="923330"/>
          </a:xfrm>
          <a:prstGeom prst="rect">
            <a:avLst/>
          </a:prstGeom>
          <a:solidFill>
            <a:schemeClr val="accent2">
              <a:lumMod val="75000"/>
            </a:schemeClr>
          </a:solidFill>
        </p:spPr>
        <p:txBody>
          <a:bodyPr wrap="none" lIns="91440" tIns="45720" rIns="91440" bIns="45720">
            <a:spAutoFit/>
          </a:bodyPr>
          <a:lstStyle/>
          <a:p>
            <a:pPr algn="ctr"/>
            <a:r>
              <a:rPr lang="pt-BR" sz="5400" dirty="0">
                <a:ln w="0"/>
                <a:solidFill>
                  <a:srgbClr val="FF0000"/>
                </a:solidFill>
                <a:effectLst>
                  <a:outerShdw blurRad="38100" dist="25400" dir="5400000" algn="ctr" rotWithShape="0">
                    <a:srgbClr val="6E747A">
                      <a:alpha val="43000"/>
                    </a:srgbClr>
                  </a:outerShdw>
                </a:effectLst>
              </a:rPr>
              <a:t>R$ 3.200,00</a:t>
            </a:r>
          </a:p>
        </p:txBody>
      </p:sp>
      <p:pic>
        <p:nvPicPr>
          <p:cNvPr id="3" name="Imagem 2" descr="Uma imagem contendo Interface gráfica do usuário&#10;&#10;Descrição gerada automaticamente">
            <a:extLst>
              <a:ext uri="{FF2B5EF4-FFF2-40B4-BE49-F238E27FC236}">
                <a16:creationId xmlns:a16="http://schemas.microsoft.com/office/drawing/2014/main" id="{84EEBCD7-728E-64C7-59D3-37F30D5A0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35854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23D928F-22FD-63FF-AAC5-F32E0EE54F39}"/>
              </a:ext>
            </a:extLst>
          </p:cNvPr>
          <p:cNvSpPr txBox="1">
            <a:spLocks/>
          </p:cNvSpPr>
          <p:nvPr/>
        </p:nvSpPr>
        <p:spPr>
          <a:xfrm>
            <a:off x="5164380" y="893"/>
            <a:ext cx="7018097" cy="1142702"/>
          </a:xfrm>
          <a:prstGeom prst="rect">
            <a:avLst/>
          </a:prstGeom>
          <a:solidFill>
            <a:srgbClr val="00602B"/>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pt-BR" sz="4999" dirty="0">
                <a:latin typeface="Impact" panose="020B0806030902050204" pitchFamily="34" charset="0"/>
              </a:rPr>
              <a:t>DISCLAIMER</a:t>
            </a:r>
          </a:p>
        </p:txBody>
      </p:sp>
      <p:sp>
        <p:nvSpPr>
          <p:cNvPr id="20483" name="Retângulo 1">
            <a:extLst>
              <a:ext uri="{FF2B5EF4-FFF2-40B4-BE49-F238E27FC236}">
                <a16:creationId xmlns:a16="http://schemas.microsoft.com/office/drawing/2014/main" id="{60C3AA66-2C35-7263-9894-4ADA6B34A236}"/>
              </a:ext>
            </a:extLst>
          </p:cNvPr>
          <p:cNvSpPr>
            <a:spLocks noChangeArrowheads="1"/>
          </p:cNvSpPr>
          <p:nvPr/>
        </p:nvSpPr>
        <p:spPr bwMode="auto">
          <a:xfrm>
            <a:off x="1199838" y="1700663"/>
            <a:ext cx="9933575" cy="42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pPr>
            <a:r>
              <a:rPr lang="pt-BR" altLang="pt-BR" sz="2799" dirty="0">
                <a:solidFill>
                  <a:srgbClr val="666666"/>
                </a:solidFill>
                <a:latin typeface="Tahoma" panose="020B0604030504040204" pitchFamily="34" charset="0"/>
                <a:ea typeface="Calibri" panose="020F0502020204030204" pitchFamily="34" charset="0"/>
                <a:cs typeface="Times New Roman" panose="02020603050405020304" pitchFamily="18" charset="0"/>
              </a:rPr>
              <a:t>	</a:t>
            </a:r>
            <a:r>
              <a:rPr lang="pt-BR" altLang="pt-BR" sz="2799" dirty="0">
                <a:latin typeface="Tahoma" panose="020B0604030504040204" pitchFamily="34" charset="0"/>
                <a:ea typeface="Calibri" panose="020F0502020204030204" pitchFamily="34" charset="0"/>
                <a:cs typeface="Times New Roman" panose="02020603050405020304" pitchFamily="18" charset="0"/>
              </a:rPr>
              <a:t>Ressaltamos que toda e qualquer informação ou análise não se constitui em solicitação ou oferta para compra ou venda de quaisquer títulos ou ativos financeiros, para realização de operações nos mercados de valores mobiliários, ou para a aplicação em quaisquer outros instrumentos e produtos financeiros. As informações, os materiais técnicos e demais conteúdos têm propósito exclusivamente informativo, não consistindo em recomendações financeiras, legais, fiscais, contábeis ou de qualquer outra natureza.</a:t>
            </a:r>
            <a:endParaRPr lang="pt-BR" altLang="pt-BR" sz="2799"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484" name="Imagem 3" descr="Uma imagem contendo Interface gráfica do usuário&#10;&#10;Descrição gerada automaticamente">
            <a:extLst>
              <a:ext uri="{FF2B5EF4-FFF2-40B4-BE49-F238E27FC236}">
                <a16:creationId xmlns:a16="http://schemas.microsoft.com/office/drawing/2014/main" id="{6C399AD2-3361-D92C-4E12-EC8B94E755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1994" y="6382569"/>
            <a:ext cx="988755" cy="2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descr="Uma imagem contendo Interface gráfica do usuário&#10;&#10;Descrição gerada automaticamente">
            <a:extLst>
              <a:ext uri="{FF2B5EF4-FFF2-40B4-BE49-F238E27FC236}">
                <a16:creationId xmlns:a16="http://schemas.microsoft.com/office/drawing/2014/main" id="{E5A7E5BC-E34A-DE20-9D03-554E54943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6" name="Chave Direita 5">
            <a:extLst>
              <a:ext uri="{FF2B5EF4-FFF2-40B4-BE49-F238E27FC236}">
                <a16:creationId xmlns:a16="http://schemas.microsoft.com/office/drawing/2014/main" id="{256BA544-3C56-3FC7-8293-7A3DC3D887DA}"/>
              </a:ext>
            </a:extLst>
          </p:cNvPr>
          <p:cNvSpPr/>
          <p:nvPr/>
        </p:nvSpPr>
        <p:spPr>
          <a:xfrm>
            <a:off x="6418448" y="2852936"/>
            <a:ext cx="792088" cy="2016224"/>
          </a:xfrm>
          <a:prstGeom prst="rightBrace">
            <a:avLst/>
          </a:prstGeom>
          <a:ln w="57150">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EF11A8F-02AC-B2BE-F024-A5D89410E1BA}"/>
              </a:ext>
            </a:extLst>
          </p:cNvPr>
          <p:cNvSpPr txBox="1"/>
          <p:nvPr/>
        </p:nvSpPr>
        <p:spPr>
          <a:xfrm>
            <a:off x="7544699" y="3554491"/>
            <a:ext cx="2736304" cy="757130"/>
          </a:xfrm>
          <a:prstGeom prst="rect">
            <a:avLst/>
          </a:prstGeom>
          <a:noFill/>
        </p:spPr>
        <p:txBody>
          <a:bodyPr wrap="square" rtlCol="0">
            <a:spAutoFit/>
          </a:bodyPr>
          <a:lstStyle/>
          <a:p>
            <a:pPr>
              <a:lnSpc>
                <a:spcPct val="90000"/>
              </a:lnSpc>
            </a:pPr>
            <a:r>
              <a:rPr lang="pt-BR" sz="4800" dirty="0"/>
              <a:t>R$ 875,00</a:t>
            </a:r>
          </a:p>
        </p:txBody>
      </p:sp>
      <p:pic>
        <p:nvPicPr>
          <p:cNvPr id="4" name="Imagem 3" descr="Uma imagem contendo Interface gráfica do usuário&#10;&#10;Descrição gerada automaticamente">
            <a:extLst>
              <a:ext uri="{FF2B5EF4-FFF2-40B4-BE49-F238E27FC236}">
                <a16:creationId xmlns:a16="http://schemas.microsoft.com/office/drawing/2014/main" id="{24A5F3E7-AEC3-C6B5-37C9-DECFBDE37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0BB3FABE-175C-289E-B0AE-479CC30A1182}"/>
              </a:ext>
            </a:extLst>
          </p:cNvPr>
          <p:cNvSpPr/>
          <p:nvPr/>
        </p:nvSpPr>
        <p:spPr>
          <a:xfrm>
            <a:off x="1845940" y="5248870"/>
            <a:ext cx="8932253"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Capacidade de Investimentos</a:t>
            </a:r>
          </a:p>
        </p:txBody>
      </p:sp>
    </p:spTree>
    <p:extLst>
      <p:ext uri="{BB962C8B-B14F-4D97-AF65-F5344CB8AC3E}">
        <p14:creationId xmlns:p14="http://schemas.microsoft.com/office/powerpoint/2010/main" val="13685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4775107" y="1758118"/>
            <a:ext cx="2494594" cy="1107996"/>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IDEAL</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2780928"/>
            <a:ext cx="11377264" cy="2862322"/>
          </a:xfrm>
          <a:prstGeom prst="rect">
            <a:avLst/>
          </a:prstGeom>
          <a:noFill/>
        </p:spPr>
        <p:txBody>
          <a:bodyPr wrap="square" lIns="91440" tIns="45720" rIns="91440" bIns="45720">
            <a:spAutoFit/>
          </a:bodyPr>
          <a:lstStyle/>
          <a:p>
            <a:pPr algn="ctr"/>
            <a:r>
              <a:rPr lang="pt-BR" sz="3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Capacidade de Investimentos</a:t>
            </a:r>
          </a:p>
          <a:p>
            <a:pPr algn="ctr"/>
            <a:endPar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pt-BR" sz="3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Mínimo 10% </a:t>
            </a:r>
            <a:r>
              <a:rPr lang="pt-BR" sz="3600" b="1" dirty="0">
                <a:ln w="9525">
                  <a:solidFill>
                    <a:schemeClr val="bg1"/>
                  </a:solidFill>
                  <a:prstDash val="solid"/>
                </a:ln>
                <a:effectLst>
                  <a:outerShdw blurRad="12700" dist="38100" dir="2700000" algn="tl" rotWithShape="0">
                    <a:schemeClr val="bg1">
                      <a:lumMod val="50000"/>
                    </a:schemeClr>
                  </a:outerShdw>
                </a:effectLst>
              </a:rPr>
              <a:t>-- </a:t>
            </a:r>
            <a:r>
              <a:rPr lang="pt-BR" sz="3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Máximo 30%</a:t>
            </a:r>
          </a:p>
          <a:p>
            <a:pPr algn="ctr"/>
            <a:endParaRPr lang="pt-BR" sz="3600" b="1"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a:p>
            <a:pPr algn="ctr"/>
            <a:r>
              <a:rPr lang="pt-BR" sz="3600" b="1" dirty="0">
                <a:ln w="9525">
                  <a:solidFill>
                    <a:schemeClr val="bg1"/>
                  </a:solidFill>
                  <a:prstDash val="solid"/>
                </a:ln>
                <a:solidFill>
                  <a:srgbClr val="FFC000"/>
                </a:solidFill>
                <a:effectLst>
                  <a:outerShdw blurRad="12700" dist="38100" dir="2700000" algn="tl" rotWithShape="0">
                    <a:schemeClr val="bg1">
                      <a:lumMod val="50000"/>
                    </a:schemeClr>
                  </a:outerShdw>
                </a:effectLst>
              </a:rPr>
              <a:t>d</a:t>
            </a:r>
            <a:r>
              <a:rPr lang="pt-BR" sz="3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a Renda Familiar Mensal</a:t>
            </a:r>
          </a:p>
        </p:txBody>
      </p:sp>
      <p:cxnSp>
        <p:nvCxnSpPr>
          <p:cNvPr id="11" name="Conector de Seta Reta 10">
            <a:extLst>
              <a:ext uri="{FF2B5EF4-FFF2-40B4-BE49-F238E27FC236}">
                <a16:creationId xmlns:a16="http://schemas.microsoft.com/office/drawing/2014/main" id="{88718912-BE46-8F1B-EE17-2906041C08E6}"/>
              </a:ext>
            </a:extLst>
          </p:cNvPr>
          <p:cNvCxnSpPr/>
          <p:nvPr/>
        </p:nvCxnSpPr>
        <p:spPr>
          <a:xfrm>
            <a:off x="2422004" y="5877272"/>
            <a:ext cx="7704856" cy="0"/>
          </a:xfrm>
          <a:prstGeom prst="straightConnector1">
            <a:avLst/>
          </a:prstGeom>
          <a:ln w="762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 name="Retângulo 11">
            <a:extLst>
              <a:ext uri="{FF2B5EF4-FFF2-40B4-BE49-F238E27FC236}">
                <a16:creationId xmlns:a16="http://schemas.microsoft.com/office/drawing/2014/main" id="{9F385BFE-21C5-9BEC-194C-A7E55DF73D25}"/>
              </a:ext>
            </a:extLst>
          </p:cNvPr>
          <p:cNvSpPr/>
          <p:nvPr/>
        </p:nvSpPr>
        <p:spPr>
          <a:xfrm>
            <a:off x="1013958" y="5842595"/>
            <a:ext cx="2816092"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R$407,50</a:t>
            </a:r>
          </a:p>
        </p:txBody>
      </p:sp>
      <p:sp>
        <p:nvSpPr>
          <p:cNvPr id="13" name="Retângulo 12">
            <a:extLst>
              <a:ext uri="{FF2B5EF4-FFF2-40B4-BE49-F238E27FC236}">
                <a16:creationId xmlns:a16="http://schemas.microsoft.com/office/drawing/2014/main" id="{3322EFD2-EADB-C825-C909-D9FE8962E543}"/>
              </a:ext>
            </a:extLst>
          </p:cNvPr>
          <p:cNvSpPr/>
          <p:nvPr/>
        </p:nvSpPr>
        <p:spPr>
          <a:xfrm>
            <a:off x="8299830" y="5853608"/>
            <a:ext cx="3301801"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R$1.222,50</a:t>
            </a:r>
          </a:p>
        </p:txBody>
      </p:sp>
      <p:pic>
        <p:nvPicPr>
          <p:cNvPr id="3" name="Imagem 2" descr="Uma imagem contendo Interface gráfica do usuário&#10;&#10;Descrição gerada automaticamente">
            <a:extLst>
              <a:ext uri="{FF2B5EF4-FFF2-40B4-BE49-F238E27FC236}">
                <a16:creationId xmlns:a16="http://schemas.microsoft.com/office/drawing/2014/main" id="{4213D236-3C23-3647-83A2-662561522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7588" y="1143245"/>
            <a:ext cx="1176661" cy="304309"/>
          </a:xfrm>
          <a:prstGeom prst="rect">
            <a:avLst/>
          </a:prstGeom>
        </p:spPr>
      </p:pic>
    </p:spTree>
    <p:extLst>
      <p:ext uri="{BB962C8B-B14F-4D97-AF65-F5344CB8AC3E}">
        <p14:creationId xmlns:p14="http://schemas.microsoft.com/office/powerpoint/2010/main" val="38545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909836" y="2564904"/>
            <a:ext cx="4434227" cy="2123658"/>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1 % melhor </a:t>
            </a:r>
          </a:p>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 cada mês.</a:t>
            </a:r>
          </a:p>
        </p:txBody>
      </p:sp>
      <p:sp>
        <p:nvSpPr>
          <p:cNvPr id="3" name="Retângulo 2">
            <a:extLst>
              <a:ext uri="{FF2B5EF4-FFF2-40B4-BE49-F238E27FC236}">
                <a16:creationId xmlns:a16="http://schemas.microsoft.com/office/drawing/2014/main" id="{BFFA1968-E428-9EA6-3443-D910FABC7ACC}"/>
              </a:ext>
            </a:extLst>
          </p:cNvPr>
          <p:cNvSpPr/>
          <p:nvPr/>
        </p:nvSpPr>
        <p:spPr>
          <a:xfrm>
            <a:off x="6410933" y="2103239"/>
            <a:ext cx="4245073" cy="341632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 Poder</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das pequenas</a:t>
            </a:r>
          </a:p>
          <a:p>
            <a:pPr algn="ctr"/>
            <a:endParaRPr lang="pt-BR" sz="5400" b="1" dirty="0">
              <a:ln w="9525">
                <a:solidFill>
                  <a:schemeClr val="bg1"/>
                </a:solidFill>
                <a:prstDash val="solid"/>
              </a:ln>
              <a:effectLst>
                <a:outerShdw blurRad="12700" dist="38100" dir="2700000" algn="tl" rotWithShape="0">
                  <a:schemeClr val="bg1">
                    <a:lumMod val="50000"/>
                  </a:schemeClr>
                </a:outerShdw>
              </a:effectLst>
            </a:endParaRPr>
          </a:p>
          <a:p>
            <a:pPr algn="ctr"/>
            <a:r>
              <a:rPr lang="pt-BR" sz="54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MUDANÇAS</a:t>
            </a:r>
          </a:p>
        </p:txBody>
      </p:sp>
      <p:pic>
        <p:nvPicPr>
          <p:cNvPr id="6" name="Imagem 5" descr="Uma imagem contendo Interface gráfica do usuário&#10;&#10;Descrição gerada automaticamente">
            <a:extLst>
              <a:ext uri="{FF2B5EF4-FFF2-40B4-BE49-F238E27FC236}">
                <a16:creationId xmlns:a16="http://schemas.microsoft.com/office/drawing/2014/main" id="{52DBE18F-3A19-36A6-D4BC-5363ECBD9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45757C35-1765-A56C-2936-0DA6C8468EFE}"/>
              </a:ext>
            </a:extLst>
          </p:cNvPr>
          <p:cNvSpPr/>
          <p:nvPr/>
        </p:nvSpPr>
        <p:spPr>
          <a:xfrm>
            <a:off x="845844" y="6001647"/>
            <a:ext cx="2436822" cy="400110"/>
          </a:xfrm>
          <a:prstGeom prst="rect">
            <a:avLst/>
          </a:prstGeom>
          <a:noFill/>
        </p:spPr>
        <p:txBody>
          <a:bodyPr wrap="none" lIns="91440" tIns="45720" rIns="91440" bIns="45720">
            <a:spAutoFit/>
          </a:bodyPr>
          <a:lstStyle/>
          <a:p>
            <a:pPr algn="ctr"/>
            <a:r>
              <a:rPr lang="pt-BR" sz="2000" b="0" cap="none" spc="0" dirty="0">
                <a:ln w="0"/>
                <a:solidFill>
                  <a:schemeClr val="tx1"/>
                </a:solidFill>
                <a:effectLst>
                  <a:outerShdw blurRad="38100" dist="19050" dir="2700000" algn="tl" rotWithShape="0">
                    <a:schemeClr val="dk1">
                      <a:alpha val="40000"/>
                    </a:schemeClr>
                  </a:outerShdw>
                </a:effectLst>
              </a:rPr>
              <a:t>Links </a:t>
            </a:r>
            <a:r>
              <a:rPr lang="pt-BR" sz="20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pt-BR" sz="20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Audio-Livros</a:t>
            </a:r>
            <a:endParaRPr lang="pt-BR"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2940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405780" y="1905506"/>
            <a:ext cx="11323934" cy="4154984"/>
          </a:xfrm>
          <a:prstGeom prst="rect">
            <a:avLst/>
          </a:prstGeom>
          <a:noFill/>
        </p:spPr>
        <p:txBody>
          <a:bodyPr wrap="none" lIns="91440" tIns="45720" rIns="91440" bIns="45720">
            <a:spAutoFit/>
          </a:bodyPr>
          <a:lstStyle/>
          <a:p>
            <a:pPr algn="l" fontAlgn="base"/>
            <a:r>
              <a:rPr lang="pt-BR" b="0" i="0" dirty="0">
                <a:effectLst/>
                <a:latin typeface="Roboto Slab" pitchFamily="2" charset="0"/>
              </a:rPr>
              <a:t>Muitas vezes descartamos pequenas mudanças porque elas não parecem importar muito no momento:</a:t>
            </a:r>
          </a:p>
          <a:p>
            <a:pPr algn="l" fontAlgn="base"/>
            <a:endParaRPr lang="pt-BR" b="0" i="0" dirty="0">
              <a:effectLst/>
              <a:latin typeface="Roboto Slab" pitchFamily="2" charset="0"/>
            </a:endParaRPr>
          </a:p>
          <a:p>
            <a:pPr algn="l" fontAlgn="base"/>
            <a:endParaRPr lang="pt-BR" sz="1400" b="0" i="0" dirty="0">
              <a:solidFill>
                <a:srgbClr val="676767"/>
              </a:solidFill>
              <a:effectLst/>
              <a:latin typeface="Roboto Slab" pitchFamily="2" charset="0"/>
            </a:endParaRPr>
          </a:p>
          <a:p>
            <a:pPr algn="l" fontAlgn="base">
              <a:buFont typeface="Arial" panose="020B0604020202020204" pitchFamily="34" charset="0"/>
              <a:buChar char="•"/>
            </a:pPr>
            <a:r>
              <a:rPr lang="pt-BR" b="1" i="0" dirty="0">
                <a:effectLst/>
                <a:latin typeface="Roboto Slab" pitchFamily="2" charset="0"/>
              </a:rPr>
              <a:t>Se você salvar um pouco de dinheiro agora, você ainda não será um milionário</a:t>
            </a:r>
          </a:p>
          <a:p>
            <a:pPr algn="l" fontAlgn="base">
              <a:buFont typeface="Arial" panose="020B0604020202020204" pitchFamily="34" charset="0"/>
              <a:buChar char="•"/>
            </a:pPr>
            <a:endParaRPr lang="pt-BR" b="1" i="0" dirty="0">
              <a:effectLst/>
              <a:latin typeface="Roboto Slab" pitchFamily="2" charset="0"/>
            </a:endParaRPr>
          </a:p>
          <a:p>
            <a:pPr algn="l" fontAlgn="base">
              <a:buFont typeface="Arial" panose="020B0604020202020204" pitchFamily="34" charset="0"/>
              <a:buChar char="•"/>
            </a:pPr>
            <a:r>
              <a:rPr lang="pt-BR" b="1" i="0" dirty="0">
                <a:effectLst/>
                <a:latin typeface="Roboto Slab" pitchFamily="2" charset="0"/>
              </a:rPr>
              <a:t>Se você for à academia três dias, você ainda estará fora de forma</a:t>
            </a:r>
          </a:p>
          <a:p>
            <a:pPr algn="l" fontAlgn="base">
              <a:buFont typeface="Arial" panose="020B0604020202020204" pitchFamily="34" charset="0"/>
              <a:buChar char="•"/>
            </a:pPr>
            <a:endParaRPr lang="pt-BR" b="1" i="0" dirty="0">
              <a:effectLst/>
              <a:latin typeface="Roboto Slab" pitchFamily="2" charset="0"/>
            </a:endParaRPr>
          </a:p>
          <a:p>
            <a:pPr algn="l" fontAlgn="base">
              <a:buFont typeface="Arial" panose="020B0604020202020204" pitchFamily="34" charset="0"/>
              <a:buChar char="•"/>
            </a:pPr>
            <a:r>
              <a:rPr lang="pt-BR" b="1" i="0" dirty="0">
                <a:effectLst/>
                <a:latin typeface="Roboto Slab" pitchFamily="2" charset="0"/>
              </a:rPr>
              <a:t>Se você estudar qualquer idioma por uma hora esta noite, você ainda não terá aprendido a língua</a:t>
            </a:r>
          </a:p>
          <a:p>
            <a:pPr algn="l" fontAlgn="base">
              <a:buFont typeface="Arial" panose="020B0604020202020204" pitchFamily="34" charset="0"/>
              <a:buChar char="•"/>
            </a:pPr>
            <a:endParaRPr lang="pt-BR" b="1" i="0" dirty="0">
              <a:effectLst/>
              <a:latin typeface="Roboto Slab" pitchFamily="2" charset="0"/>
            </a:endParaRPr>
          </a:p>
          <a:p>
            <a:pPr algn="l" fontAlgn="base">
              <a:buFont typeface="Arial" panose="020B0604020202020204" pitchFamily="34" charset="0"/>
              <a:buChar char="•"/>
            </a:pPr>
            <a:endParaRPr lang="pt-BR" sz="1600" b="1" i="0" dirty="0">
              <a:effectLst/>
              <a:latin typeface="Roboto Slab" pitchFamily="2" charset="0"/>
            </a:endParaRPr>
          </a:p>
          <a:p>
            <a:pPr algn="l" fontAlgn="base"/>
            <a:r>
              <a:rPr lang="pt-BR" b="0" i="0" dirty="0">
                <a:effectLst/>
                <a:latin typeface="Roboto Slab" pitchFamily="2" charset="0"/>
              </a:rPr>
              <a:t>Por isso, tenha em mente que o sucesso é o produto de hábitos diários e não de transformações </a:t>
            </a:r>
          </a:p>
          <a:p>
            <a:pPr algn="l" fontAlgn="base"/>
            <a:r>
              <a:rPr lang="pt-BR" b="0" i="0" dirty="0">
                <a:effectLst/>
                <a:latin typeface="Roboto Slab" pitchFamily="2" charset="0"/>
              </a:rPr>
              <a:t>únicas na sua vida</a:t>
            </a:r>
            <a:r>
              <a:rPr lang="pt-BR" sz="4000" b="0" i="0" dirty="0">
                <a:effectLst/>
                <a:latin typeface="Roboto Slab" pitchFamily="2" charset="0"/>
              </a:rPr>
              <a:t>.</a:t>
            </a:r>
          </a:p>
          <a:p>
            <a:pPr algn="ctr"/>
            <a:r>
              <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endPar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pic>
        <p:nvPicPr>
          <p:cNvPr id="5" name="Imagem 4" descr="Uma imagem contendo Interface gráfica do usuário&#10;&#10;Descrição gerada automaticamente">
            <a:extLst>
              <a:ext uri="{FF2B5EF4-FFF2-40B4-BE49-F238E27FC236}">
                <a16:creationId xmlns:a16="http://schemas.microsoft.com/office/drawing/2014/main" id="{FB53B367-4C81-9EA8-19EC-D0A88F3A5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Uma imagem contendo Ícone&#10;&#10;Descrição gerada automaticamente">
            <a:extLst>
              <a:ext uri="{FF2B5EF4-FFF2-40B4-BE49-F238E27FC236}">
                <a16:creationId xmlns:a16="http://schemas.microsoft.com/office/drawing/2014/main" id="{38B817AB-199F-A28A-720B-EA86EF756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649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1089676" y="2780928"/>
            <a:ext cx="9103774" cy="2431435"/>
          </a:xfrm>
          <a:prstGeom prst="rect">
            <a:avLst/>
          </a:prstGeom>
          <a:noFill/>
        </p:spPr>
        <p:txBody>
          <a:bodyPr wrap="none" lIns="91440" tIns="45720" rIns="91440" bIns="45720">
            <a:spAutoFit/>
          </a:bodyPr>
          <a:lstStyle/>
          <a:p>
            <a:pPr algn="l" fontAlgn="base">
              <a:buFont typeface="Arial" panose="020B0604020202020204" pitchFamily="34" charset="0"/>
              <a:buChar char="•"/>
            </a:pPr>
            <a:r>
              <a:rPr lang="pt-BR" sz="2400" b="0" i="0" dirty="0">
                <a:effectLst/>
                <a:latin typeface="Roboto Slab" pitchFamily="2" charset="0"/>
              </a:rPr>
              <a:t>O pouquinho de dinheiro salvo, irá se tornar uma boa grana;</a:t>
            </a:r>
          </a:p>
          <a:p>
            <a:pPr algn="l" fontAlgn="base">
              <a:buFont typeface="Arial" panose="020B0604020202020204" pitchFamily="34" charset="0"/>
              <a:buChar char="•"/>
            </a:pPr>
            <a:endParaRPr lang="pt-BR" sz="2400" b="0" i="0" dirty="0">
              <a:effectLst/>
              <a:latin typeface="Roboto Slab" pitchFamily="2" charset="0"/>
            </a:endParaRPr>
          </a:p>
          <a:p>
            <a:pPr algn="l" fontAlgn="base">
              <a:buFont typeface="Arial" panose="020B0604020202020204" pitchFamily="34" charset="0"/>
              <a:buChar char="•"/>
            </a:pPr>
            <a:r>
              <a:rPr lang="pt-BR" sz="2400" b="0" i="0" dirty="0">
                <a:effectLst/>
                <a:latin typeface="Roboto Slab" pitchFamily="2" charset="0"/>
              </a:rPr>
              <a:t>As idas à academia irão fazer sua saúde e corpo melhorarem;</a:t>
            </a:r>
          </a:p>
          <a:p>
            <a:pPr algn="l" fontAlgn="base">
              <a:buFont typeface="Arial" panose="020B0604020202020204" pitchFamily="34" charset="0"/>
              <a:buChar char="•"/>
            </a:pPr>
            <a:endParaRPr lang="pt-BR" sz="2400" b="0" i="0" dirty="0">
              <a:effectLst/>
              <a:latin typeface="Roboto Slab" pitchFamily="2" charset="0"/>
            </a:endParaRPr>
          </a:p>
          <a:p>
            <a:pPr algn="l" fontAlgn="base">
              <a:buFont typeface="Arial" panose="020B0604020202020204" pitchFamily="34" charset="0"/>
              <a:buChar char="•"/>
            </a:pPr>
            <a:r>
              <a:rPr lang="pt-BR" sz="2400" b="0" i="0" dirty="0">
                <a:effectLst/>
                <a:latin typeface="Roboto Slab" pitchFamily="2" charset="0"/>
              </a:rPr>
              <a:t>E o estudo de um idioma te fará conseguir se comunicar.</a:t>
            </a:r>
          </a:p>
          <a:p>
            <a:pPr algn="ctr"/>
            <a:r>
              <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endPar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pic>
        <p:nvPicPr>
          <p:cNvPr id="5" name="Imagem 4" descr="Uma imagem contendo Ícone&#10;&#10;Descrição gerada automaticamente">
            <a:extLst>
              <a:ext uri="{FF2B5EF4-FFF2-40B4-BE49-F238E27FC236}">
                <a16:creationId xmlns:a16="http://schemas.microsoft.com/office/drawing/2014/main" id="{F0AA5087-E43E-B4B9-2E12-F8438597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descr="Uma imagem contendo Interface gráfica do usuário&#10;&#10;Descrição gerada automaticamente">
            <a:extLst>
              <a:ext uri="{FF2B5EF4-FFF2-40B4-BE49-F238E27FC236}">
                <a16:creationId xmlns:a16="http://schemas.microsoft.com/office/drawing/2014/main" id="{E59A480A-4DC5-72CE-EEF1-7ADD9B5A0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5046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1175876" y="1859339"/>
            <a:ext cx="9459641" cy="3139321"/>
          </a:xfrm>
          <a:prstGeom prst="rect">
            <a:avLst/>
          </a:prstGeom>
          <a:noFill/>
        </p:spPr>
        <p:txBody>
          <a:bodyPr wrap="none" lIns="91440" tIns="45720" rIns="91440" bIns="45720">
            <a:spAutoFit/>
          </a:bodyPr>
          <a:lstStyle/>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“Comece onde você está, </a:t>
            </a:r>
          </a:p>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use o que você tem e</a:t>
            </a:r>
          </a:p>
          <a:p>
            <a:pPr algn="l" fontAlgn="base"/>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faça o que você pode”</a:t>
            </a:r>
          </a:p>
        </p:txBody>
      </p:sp>
      <p:pic>
        <p:nvPicPr>
          <p:cNvPr id="5" name="Imagem 4" descr="Uma imagem contendo Ícone&#10;&#10;Descrição gerada automaticamente">
            <a:extLst>
              <a:ext uri="{FF2B5EF4-FFF2-40B4-BE49-F238E27FC236}">
                <a16:creationId xmlns:a16="http://schemas.microsoft.com/office/drawing/2014/main" id="{F0AA5087-E43E-B4B9-2E12-F8438597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descr="Uma imagem contendo Interface gráfica do usuário&#10;&#10;Descrição gerada automaticamente">
            <a:extLst>
              <a:ext uri="{FF2B5EF4-FFF2-40B4-BE49-F238E27FC236}">
                <a16:creationId xmlns:a16="http://schemas.microsoft.com/office/drawing/2014/main" id="{E59A480A-4DC5-72CE-EEF1-7ADD9B5A0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3" name="Retângulo 2">
            <a:extLst>
              <a:ext uri="{FF2B5EF4-FFF2-40B4-BE49-F238E27FC236}">
                <a16:creationId xmlns:a16="http://schemas.microsoft.com/office/drawing/2014/main" id="{ECDE0561-225A-BF24-2D17-BA28B195ECAC}"/>
              </a:ext>
            </a:extLst>
          </p:cNvPr>
          <p:cNvSpPr/>
          <p:nvPr/>
        </p:nvSpPr>
        <p:spPr>
          <a:xfrm>
            <a:off x="8254652" y="5270211"/>
            <a:ext cx="2301849" cy="584775"/>
          </a:xfrm>
          <a:prstGeom prst="rect">
            <a:avLst/>
          </a:prstGeom>
          <a:noFill/>
        </p:spPr>
        <p:txBody>
          <a:bodyPr wrap="none" lIns="91440" tIns="45720" rIns="91440" bIns="45720">
            <a:spAutoFit/>
          </a:bodyPr>
          <a:lstStyle/>
          <a:p>
            <a:pPr algn="l" fontAlgn="base"/>
            <a:r>
              <a:rPr lang="pt-BR" sz="3200" b="1" dirty="0">
                <a:ln w="9525">
                  <a:solidFill>
                    <a:schemeClr val="bg1"/>
                  </a:solidFill>
                  <a:prstDash val="solid"/>
                </a:ln>
                <a:solidFill>
                  <a:srgbClr val="0070C0"/>
                </a:solidFill>
                <a:effectLst>
                  <a:outerShdw blurRad="12700" dist="38100" dir="2700000" algn="tl" rotWithShape="0">
                    <a:schemeClr val="bg1">
                      <a:lumMod val="50000"/>
                    </a:schemeClr>
                  </a:outerShdw>
                </a:effectLst>
              </a:rPr>
              <a:t>Arthur Ashe</a:t>
            </a:r>
            <a:endPar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3258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909836" y="2564904"/>
            <a:ext cx="4434227" cy="2123658"/>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1 % melhor </a:t>
            </a:r>
          </a:p>
          <a:p>
            <a:pPr algn="ctr"/>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 cada mês.</a:t>
            </a:r>
          </a:p>
        </p:txBody>
      </p:sp>
      <p:sp>
        <p:nvSpPr>
          <p:cNvPr id="3" name="Retângulo 2">
            <a:extLst>
              <a:ext uri="{FF2B5EF4-FFF2-40B4-BE49-F238E27FC236}">
                <a16:creationId xmlns:a16="http://schemas.microsoft.com/office/drawing/2014/main" id="{BFFA1968-E428-9EA6-3443-D910FABC7ACC}"/>
              </a:ext>
            </a:extLst>
          </p:cNvPr>
          <p:cNvSpPr/>
          <p:nvPr/>
        </p:nvSpPr>
        <p:spPr>
          <a:xfrm>
            <a:off x="6410933" y="2103239"/>
            <a:ext cx="4245073" cy="341632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 Poder</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das pequenas</a:t>
            </a:r>
          </a:p>
          <a:p>
            <a:pPr algn="ctr"/>
            <a:endParaRPr lang="pt-BR" sz="5400" b="1" dirty="0">
              <a:ln w="9525">
                <a:solidFill>
                  <a:schemeClr val="bg1"/>
                </a:solidFill>
                <a:prstDash val="solid"/>
              </a:ln>
              <a:effectLst>
                <a:outerShdw blurRad="12700" dist="38100" dir="2700000" algn="tl" rotWithShape="0">
                  <a:schemeClr val="bg1">
                    <a:lumMod val="50000"/>
                  </a:schemeClr>
                </a:outerShdw>
              </a:effectLst>
            </a:endParaRPr>
          </a:p>
          <a:p>
            <a:pPr algn="ctr"/>
            <a:r>
              <a:rPr lang="pt-BR" sz="54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MUDANÇAS</a:t>
            </a:r>
          </a:p>
        </p:txBody>
      </p:sp>
      <p:pic>
        <p:nvPicPr>
          <p:cNvPr id="6" name="Imagem 5" descr="Uma imagem contendo Interface gráfica do usuário&#10;&#10;Descrição gerada automaticamente">
            <a:extLst>
              <a:ext uri="{FF2B5EF4-FFF2-40B4-BE49-F238E27FC236}">
                <a16:creationId xmlns:a16="http://schemas.microsoft.com/office/drawing/2014/main" id="{52DBE18F-3A19-36A6-D4BC-5363ECBD9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01256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3627230" y="2564904"/>
            <a:ext cx="4934364" cy="2585323"/>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Qual o tamanho </a:t>
            </a:r>
          </a:p>
          <a:p>
            <a:pPr algn="ctr"/>
            <a:r>
              <a:rPr lang="pt-BR" sz="5400" b="0" cap="none" spc="0" dirty="0">
                <a:ln w="0"/>
                <a:solidFill>
                  <a:schemeClr val="tx1"/>
                </a:solidFill>
                <a:effectLst>
                  <a:outerShdw blurRad="38100" dist="19050" dir="2700000" algn="tl" rotWithShape="0">
                    <a:schemeClr val="dk1">
                      <a:alpha val="40000"/>
                    </a:schemeClr>
                  </a:outerShdw>
                </a:effectLst>
              </a:rPr>
              <a:t>do meu</a:t>
            </a:r>
          </a:p>
          <a:p>
            <a:pPr algn="ctr"/>
            <a:r>
              <a:rPr lang="pt-BR" sz="5400" b="0" cap="none" spc="0" dirty="0">
                <a:ln w="0"/>
                <a:solidFill>
                  <a:schemeClr val="tx1"/>
                </a:solidFill>
                <a:effectLst>
                  <a:outerShdw blurRad="38100" dist="19050" dir="2700000" algn="tl" rotWithShape="0">
                    <a:schemeClr val="dk1">
                      <a:alpha val="40000"/>
                    </a:schemeClr>
                  </a:outerShdw>
                </a:effectLst>
              </a:rPr>
              <a:t> POTE ?</a:t>
            </a:r>
          </a:p>
        </p:txBody>
      </p:sp>
      <p:pic>
        <p:nvPicPr>
          <p:cNvPr id="3" name="Imagem 2" descr="Uma imagem contendo Interface gráfica do usuário&#10;&#10;Descrição gerada automaticamente">
            <a:extLst>
              <a:ext uri="{FF2B5EF4-FFF2-40B4-BE49-F238E27FC236}">
                <a16:creationId xmlns:a16="http://schemas.microsoft.com/office/drawing/2014/main" id="{74538B0A-43F5-C749-ECC4-48C6890F3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1587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4" name="Seta: para Baixo 3">
            <a:extLst>
              <a:ext uri="{FF2B5EF4-FFF2-40B4-BE49-F238E27FC236}">
                <a16:creationId xmlns:a16="http://schemas.microsoft.com/office/drawing/2014/main" id="{35DF8F90-903B-78A6-90C8-6BEEB26070FB}"/>
              </a:ext>
            </a:extLst>
          </p:cNvPr>
          <p:cNvSpPr/>
          <p:nvPr/>
        </p:nvSpPr>
        <p:spPr>
          <a:xfrm rot="2895047">
            <a:off x="7042139" y="1916831"/>
            <a:ext cx="1080120" cy="3024336"/>
          </a:xfrm>
          <a:prstGeom prst="down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Uma imagem contendo Interface gráfica do usuário&#10;&#10;Descrição gerada automaticamente">
            <a:extLst>
              <a:ext uri="{FF2B5EF4-FFF2-40B4-BE49-F238E27FC236}">
                <a16:creationId xmlns:a16="http://schemas.microsoft.com/office/drawing/2014/main" id="{6F751F79-00CD-3906-CBAA-DF03DCE716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9758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035576" y="2060848"/>
            <a:ext cx="8117671"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Definindo Tamanho do Pote</a:t>
            </a:r>
          </a:p>
        </p:txBody>
      </p:sp>
      <p:sp>
        <p:nvSpPr>
          <p:cNvPr id="8" name="Retângulo 7">
            <a:extLst>
              <a:ext uri="{FF2B5EF4-FFF2-40B4-BE49-F238E27FC236}">
                <a16:creationId xmlns:a16="http://schemas.microsoft.com/office/drawing/2014/main" id="{E2E47AFB-9721-6CE9-65E4-60689CBC05D1}"/>
              </a:ext>
            </a:extLst>
          </p:cNvPr>
          <p:cNvSpPr/>
          <p:nvPr/>
        </p:nvSpPr>
        <p:spPr>
          <a:xfrm>
            <a:off x="1624963" y="4077072"/>
            <a:ext cx="904144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R$3.200,00 * 12 = R$ 38.400,00</a:t>
            </a:r>
          </a:p>
        </p:txBody>
      </p:sp>
      <p:sp>
        <p:nvSpPr>
          <p:cNvPr id="3" name="Retângulo 2">
            <a:extLst>
              <a:ext uri="{FF2B5EF4-FFF2-40B4-BE49-F238E27FC236}">
                <a16:creationId xmlns:a16="http://schemas.microsoft.com/office/drawing/2014/main" id="{C26F4330-B2AC-EB35-F46C-0C42153B76A3}"/>
              </a:ext>
            </a:extLst>
          </p:cNvPr>
          <p:cNvSpPr/>
          <p:nvPr/>
        </p:nvSpPr>
        <p:spPr>
          <a:xfrm>
            <a:off x="4687533" y="5304185"/>
            <a:ext cx="3259227" cy="92333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n</a:t>
            </a:r>
            <a:r>
              <a:rPr lang="pt-BR" sz="5400" b="0" cap="none" spc="0" dirty="0">
                <a:ln w="0"/>
                <a:solidFill>
                  <a:schemeClr val="tx1"/>
                </a:solidFill>
                <a:effectLst>
                  <a:outerShdw blurRad="38100" dist="19050" dir="2700000" algn="tl" rotWithShape="0">
                    <a:schemeClr val="dk1">
                      <a:alpha val="40000"/>
                    </a:schemeClr>
                  </a:outerShdw>
                </a:effectLst>
              </a:rPr>
              <a:t>o mínimo</a:t>
            </a:r>
          </a:p>
        </p:txBody>
      </p:sp>
      <p:pic>
        <p:nvPicPr>
          <p:cNvPr id="4" name="Imagem 3" descr="Uma imagem contendo Interface gráfica do usuário&#10;&#10;Descrição gerada automaticamente">
            <a:extLst>
              <a:ext uri="{FF2B5EF4-FFF2-40B4-BE49-F238E27FC236}">
                <a16:creationId xmlns:a16="http://schemas.microsoft.com/office/drawing/2014/main" id="{9F6C380F-86D4-3A77-BAAD-ABA9B10B9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74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33FDC-FCA2-0041-86FC-FD475AB850B1}"/>
              </a:ext>
            </a:extLst>
          </p:cNvPr>
          <p:cNvSpPr>
            <a:spLocks noGrp="1"/>
          </p:cNvSpPr>
          <p:nvPr>
            <p:ph type="title"/>
          </p:nvPr>
        </p:nvSpPr>
        <p:spPr/>
        <p:txBody>
          <a:bodyPr/>
          <a:lstStyle/>
          <a:p>
            <a:r>
              <a:rPr lang="pt-BR" dirty="0"/>
              <a:t>Bolo de Chocolate</a:t>
            </a:r>
          </a:p>
        </p:txBody>
      </p:sp>
      <p:pic>
        <p:nvPicPr>
          <p:cNvPr id="6" name="Imagem 5" descr="Pedaço de bolo&#10;&#10;Descrição gerada automaticamente">
            <a:extLst>
              <a:ext uri="{FF2B5EF4-FFF2-40B4-BE49-F238E27FC236}">
                <a16:creationId xmlns:a16="http://schemas.microsoft.com/office/drawing/2014/main" id="{DF1191F0-32C0-5416-8C19-B019C474C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084" y="980728"/>
            <a:ext cx="6237312" cy="6237312"/>
          </a:xfrm>
          <a:prstGeom prst="rect">
            <a:avLst/>
          </a:prstGeom>
        </p:spPr>
      </p:pic>
    </p:spTree>
    <p:extLst>
      <p:ext uri="{BB962C8B-B14F-4D97-AF65-F5344CB8AC3E}">
        <p14:creationId xmlns:p14="http://schemas.microsoft.com/office/powerpoint/2010/main" val="144634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4" name="Imagem 3" descr="Uma imagem contendo Interface gráfica do usuário&#10;&#10;Descrição gerada automaticamente">
            <a:extLst>
              <a:ext uri="{FF2B5EF4-FFF2-40B4-BE49-F238E27FC236}">
                <a16:creationId xmlns:a16="http://schemas.microsoft.com/office/drawing/2014/main" id="{9F6C380F-86D4-3A77-BAAD-ABA9B10B9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Caneca de vidro&#10;&#10;Descrição gerada automaticamente">
            <a:extLst>
              <a:ext uri="{FF2B5EF4-FFF2-40B4-BE49-F238E27FC236}">
                <a16:creationId xmlns:a16="http://schemas.microsoft.com/office/drawing/2014/main" id="{6E1CE498-E87D-30C2-3E3E-6DDCCAA6B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96" y="1744057"/>
            <a:ext cx="4657700" cy="4657700"/>
          </a:xfrm>
          <a:prstGeom prst="rect">
            <a:avLst/>
          </a:prstGeom>
        </p:spPr>
      </p:pic>
      <p:sp>
        <p:nvSpPr>
          <p:cNvPr id="9" name="Retângulo 8">
            <a:extLst>
              <a:ext uri="{FF2B5EF4-FFF2-40B4-BE49-F238E27FC236}">
                <a16:creationId xmlns:a16="http://schemas.microsoft.com/office/drawing/2014/main" id="{71F40203-9839-519B-CBC1-ECB9F28B32CD}"/>
              </a:ext>
            </a:extLst>
          </p:cNvPr>
          <p:cNvSpPr/>
          <p:nvPr/>
        </p:nvSpPr>
        <p:spPr>
          <a:xfrm>
            <a:off x="4966877" y="3411187"/>
            <a:ext cx="5936241" cy="1323439"/>
          </a:xfrm>
          <a:prstGeom prst="rect">
            <a:avLst/>
          </a:prstGeom>
          <a:noFill/>
        </p:spPr>
        <p:txBody>
          <a:bodyPr wrap="none" lIns="91440" tIns="45720" rIns="91440" bIns="45720">
            <a:spAutoFit/>
          </a:bodyPr>
          <a:lstStyle/>
          <a:p>
            <a:pPr algn="ctr"/>
            <a:r>
              <a:rPr lang="pt-BR" sz="8000" b="1" cap="none" spc="0" dirty="0">
                <a:ln w="0"/>
                <a:solidFill>
                  <a:schemeClr val="tx1"/>
                </a:solidFill>
                <a:effectLst>
                  <a:outerShdw blurRad="38100" dist="19050" dir="2700000" algn="tl" rotWithShape="0">
                    <a:schemeClr val="dk1">
                      <a:alpha val="40000"/>
                    </a:schemeClr>
                  </a:outerShdw>
                </a:effectLst>
              </a:rPr>
              <a:t>R$ 38.400,00</a:t>
            </a:r>
          </a:p>
        </p:txBody>
      </p:sp>
    </p:spTree>
    <p:extLst>
      <p:ext uri="{BB962C8B-B14F-4D97-AF65-F5344CB8AC3E}">
        <p14:creationId xmlns:p14="http://schemas.microsoft.com/office/powerpoint/2010/main" val="378557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4222204" y="3631646"/>
            <a:ext cx="3528392" cy="1006429"/>
          </a:xfrm>
          <a:prstGeom prst="rect">
            <a:avLst/>
          </a:prstGeom>
          <a:noFill/>
        </p:spPr>
        <p:txBody>
          <a:bodyPr wrap="square" rtlCol="0">
            <a:spAutoFit/>
          </a:bodyPr>
          <a:lstStyle/>
          <a:p>
            <a:pPr>
              <a:lnSpc>
                <a:spcPct val="90000"/>
              </a:lnSpc>
            </a:pPr>
            <a:r>
              <a:rPr lang="pt-BR" sz="6600" dirty="0"/>
              <a:t>R$ 875,00</a:t>
            </a:r>
          </a:p>
        </p:txBody>
      </p:sp>
      <p:sp>
        <p:nvSpPr>
          <p:cNvPr id="4" name="Chave Esquerda 3">
            <a:extLst>
              <a:ext uri="{FF2B5EF4-FFF2-40B4-BE49-F238E27FC236}">
                <a16:creationId xmlns:a16="http://schemas.microsoft.com/office/drawing/2014/main" id="{D766D7E8-4AE4-4F4C-7547-EDE54BCE091C}"/>
              </a:ext>
            </a:extLst>
          </p:cNvPr>
          <p:cNvSpPr/>
          <p:nvPr/>
        </p:nvSpPr>
        <p:spPr>
          <a:xfrm>
            <a:off x="3769639" y="2780928"/>
            <a:ext cx="720080" cy="2880320"/>
          </a:xfrm>
          <a:prstGeom prst="leftBrace">
            <a:avLst/>
          </a:prstGeom>
          <a:ln w="762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Retângulo 5">
            <a:extLst>
              <a:ext uri="{FF2B5EF4-FFF2-40B4-BE49-F238E27FC236}">
                <a16:creationId xmlns:a16="http://schemas.microsoft.com/office/drawing/2014/main" id="{195DC96D-5355-94F4-2D60-316C85E6F6FA}"/>
              </a:ext>
            </a:extLst>
          </p:cNvPr>
          <p:cNvSpPr/>
          <p:nvPr/>
        </p:nvSpPr>
        <p:spPr>
          <a:xfrm>
            <a:off x="4250220" y="2723140"/>
            <a:ext cx="720671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20 % em </a:t>
            </a:r>
            <a:r>
              <a:rPr lang="pt-BR" sz="5400" dirty="0">
                <a:ln w="0"/>
                <a:effectLst>
                  <a:outerShdw blurRad="38100" dist="19050" dir="2700000" algn="tl" rotWithShape="0">
                    <a:schemeClr val="dk1">
                      <a:alpha val="40000"/>
                    </a:schemeClr>
                  </a:outerShdw>
                </a:effectLst>
              </a:rPr>
              <a:t>PE</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R$ 175,00</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8" name="Retângulo 7">
            <a:extLst>
              <a:ext uri="{FF2B5EF4-FFF2-40B4-BE49-F238E27FC236}">
                <a16:creationId xmlns:a16="http://schemas.microsoft.com/office/drawing/2014/main" id="{C2971CAD-3759-92AD-40BD-59CCB95D3AC6}"/>
              </a:ext>
            </a:extLst>
          </p:cNvPr>
          <p:cNvSpPr/>
          <p:nvPr/>
        </p:nvSpPr>
        <p:spPr>
          <a:xfrm>
            <a:off x="4171343" y="4541360"/>
            <a:ext cx="7446270"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8</a:t>
            </a:r>
            <a:r>
              <a:rPr lang="pt-BR" sz="5400" b="0" cap="none" spc="0" dirty="0">
                <a:ln w="0"/>
                <a:solidFill>
                  <a:schemeClr val="tx1"/>
                </a:solidFill>
                <a:effectLst>
                  <a:outerShdw blurRad="38100" dist="19050" dir="2700000" algn="tl" rotWithShape="0">
                    <a:schemeClr val="dk1">
                      <a:alpha val="40000"/>
                    </a:schemeClr>
                  </a:outerShdw>
                </a:effectLst>
              </a:rPr>
              <a:t>0 % em </a:t>
            </a:r>
            <a:r>
              <a:rPr lang="pt-BR" sz="5400" dirty="0">
                <a:ln w="0"/>
                <a:effectLst>
                  <a:outerShdw blurRad="38100" dist="19050" dir="2700000" algn="tl" rotWithShape="0">
                    <a:schemeClr val="dk1">
                      <a:alpha val="40000"/>
                    </a:schemeClr>
                  </a:outerShdw>
                </a:effectLst>
              </a:rPr>
              <a:t>PO</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R$ 700,00</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ADEC4A1F-85E2-A23D-8511-F45DD9FD7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9" name="Retângulo 8">
            <a:extLst>
              <a:ext uri="{FF2B5EF4-FFF2-40B4-BE49-F238E27FC236}">
                <a16:creationId xmlns:a16="http://schemas.microsoft.com/office/drawing/2014/main" id="{A601D282-1469-7A48-BC28-199EEC5DBADD}"/>
              </a:ext>
            </a:extLst>
          </p:cNvPr>
          <p:cNvSpPr/>
          <p:nvPr/>
        </p:nvSpPr>
        <p:spPr>
          <a:xfrm>
            <a:off x="405780" y="5805264"/>
            <a:ext cx="3092065" cy="707886"/>
          </a:xfrm>
          <a:prstGeom prst="rect">
            <a:avLst/>
          </a:prstGeom>
          <a:noFill/>
        </p:spPr>
        <p:txBody>
          <a:bodyPr wrap="none" lIns="91440" tIns="45720" rIns="91440" bIns="45720">
            <a:spAutoFit/>
          </a:bodyPr>
          <a:lstStyle/>
          <a:p>
            <a:pPr algn="ctr"/>
            <a:r>
              <a:rPr lang="pt-BR" sz="2000" dirty="0">
                <a:ln w="0"/>
                <a:effectLst>
                  <a:outerShdw blurRad="38100" dist="19050" dir="2700000" algn="tl" rotWithShape="0">
                    <a:schemeClr val="dk1">
                      <a:alpha val="40000"/>
                    </a:schemeClr>
                  </a:outerShdw>
                </a:effectLst>
              </a:rPr>
              <a:t>PO = Pote de Oportunidade</a:t>
            </a:r>
          </a:p>
          <a:p>
            <a:pPr algn="ctr"/>
            <a:r>
              <a:rPr lang="pt-BR" sz="2000" b="0" cap="none" spc="0" dirty="0">
                <a:ln w="0"/>
                <a:solidFill>
                  <a:schemeClr val="tx1"/>
                </a:solidFill>
                <a:effectLst>
                  <a:outerShdw blurRad="38100" dist="19050" dir="2700000" algn="tl" rotWithShape="0">
                    <a:schemeClr val="dk1">
                      <a:alpha val="40000"/>
                    </a:schemeClr>
                  </a:outerShdw>
                </a:effectLst>
              </a:rPr>
              <a:t>PE </a:t>
            </a:r>
            <a:r>
              <a:rPr lang="pt-BR" sz="2000" dirty="0">
                <a:ln w="0"/>
                <a:effectLst>
                  <a:outerShdw blurRad="38100" dist="19050" dir="2700000" algn="tl" rotWithShape="0">
                    <a:schemeClr val="dk1">
                      <a:alpha val="40000"/>
                    </a:schemeClr>
                  </a:outerShdw>
                </a:effectLst>
              </a:rPr>
              <a:t>= Pote de Equilíbrio (FII)</a:t>
            </a:r>
            <a:endParaRPr lang="pt-BR"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1949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2696E-6 7.40741E-7 L -0.32196 7.40741E-7 " pathEditMode="relative" rAng="0" ptsTypes="AA">
                                      <p:cBhvr>
                                        <p:cTn id="6" dur="2000" fill="hold"/>
                                        <p:tgtEl>
                                          <p:spTgt spid="7"/>
                                        </p:tgtEl>
                                        <p:attrNameLst>
                                          <p:attrName>ppt_x</p:attrName>
                                          <p:attrName>ppt_y</p:attrName>
                                        </p:attrNameLst>
                                      </p:cBhvr>
                                      <p:rCtr x="-16098"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375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3234302" y="3749626"/>
            <a:ext cx="5801973" cy="1938992"/>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Tesouro Selic;</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Fundo de Investimento em Renda Fixa;</a:t>
            </a:r>
            <a:endParaRPr lang="pt-BR" sz="2400" b="0" cap="none" spc="0" dirty="0">
              <a:ln w="0"/>
              <a:solidFill>
                <a:schemeClr val="tx1"/>
              </a:solidFill>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CDB;</a:t>
            </a:r>
          </a:p>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LCI;</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LCA;</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3BA5FE4-C9C9-34B0-E3F1-B6DCE6E2D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75644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3234302" y="3749626"/>
            <a:ext cx="5801973" cy="1938992"/>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Tesouro Selic;</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Fundo de Investimento em Renda Fixa;</a:t>
            </a:r>
            <a:endParaRPr lang="pt-BR" sz="2400" b="0" cap="none" spc="0" dirty="0">
              <a:ln w="0"/>
              <a:solidFill>
                <a:schemeClr val="tx1"/>
              </a:solidFill>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CDB;</a:t>
            </a:r>
          </a:p>
          <a:p>
            <a:pPr marL="685800" indent="-685800">
              <a:buFont typeface="Arial" panose="020B0604020202020204" pitchFamily="34" charset="0"/>
              <a:buChar char="•"/>
            </a:pPr>
            <a:r>
              <a:rPr lang="pt-BR" sz="2400" b="0" cap="none" spc="0" dirty="0">
                <a:ln w="0"/>
                <a:solidFill>
                  <a:schemeClr val="tx1"/>
                </a:solidFill>
                <a:effectLst>
                  <a:outerShdw blurRad="38100" dist="19050" dir="2700000" algn="tl" rotWithShape="0">
                    <a:schemeClr val="dk1">
                      <a:alpha val="40000"/>
                    </a:schemeClr>
                  </a:outerShdw>
                </a:effectLst>
              </a:rPr>
              <a:t>LCI;</a:t>
            </a:r>
          </a:p>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LCA;</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3BA5FE4-C9C9-34B0-E3F1-B6DCE6E2D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74090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1821447" y="3873823"/>
            <a:ext cx="854592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R$ 38.400,00/ 5 = R$ 7.680,00</a:t>
            </a:r>
          </a:p>
        </p:txBody>
      </p:sp>
      <p:pic>
        <p:nvPicPr>
          <p:cNvPr id="3" name="Imagem 2" descr="Uma imagem contendo Interface gráfica do usuário&#10;&#10;Descrição gerada automaticamente">
            <a:extLst>
              <a:ext uri="{FF2B5EF4-FFF2-40B4-BE49-F238E27FC236}">
                <a16:creationId xmlns:a16="http://schemas.microsoft.com/office/drawing/2014/main" id="{DF6CD26E-1648-31D6-2D0D-DABD9EAAD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9617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119352" y="2052464"/>
            <a:ext cx="3950120"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Tesouro Selic</a:t>
            </a:r>
          </a:p>
        </p:txBody>
      </p:sp>
      <p:sp>
        <p:nvSpPr>
          <p:cNvPr id="8" name="Retângulo 7">
            <a:extLst>
              <a:ext uri="{FF2B5EF4-FFF2-40B4-BE49-F238E27FC236}">
                <a16:creationId xmlns:a16="http://schemas.microsoft.com/office/drawing/2014/main" id="{E2E47AFB-9721-6CE9-65E4-60689CBC05D1}"/>
              </a:ext>
            </a:extLst>
          </p:cNvPr>
          <p:cNvSpPr/>
          <p:nvPr/>
        </p:nvSpPr>
        <p:spPr>
          <a:xfrm>
            <a:off x="4294212" y="3419417"/>
            <a:ext cx="3383042" cy="3046988"/>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Tesouro Direto; </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Liquidez;</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Rende a Selic;</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Segurança;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Taxa de Custódia;</a:t>
            </a:r>
            <a:endParaRPr lang="pt-BR" sz="2400" b="1" cap="none" spc="0" dirty="0">
              <a:ln w="0"/>
              <a:solidFill>
                <a:srgbClr val="FF0000"/>
              </a:solidFill>
              <a:effectLst>
                <a:outerShdw blurRad="38100" dist="19050" dir="2700000" algn="tl" rotWithShape="0">
                  <a:schemeClr val="dk1">
                    <a:alpha val="40000"/>
                  </a:schemeClr>
                </a:outerShdw>
              </a:effectLst>
            </a:endParaRP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Imposto de Renda;</a:t>
            </a:r>
          </a:p>
          <a:p>
            <a:pPr marL="685800" indent="-685800">
              <a:buFont typeface="Arial" panose="020B0604020202020204" pitchFamily="34" charset="0"/>
              <a:buChar char="•"/>
            </a:pPr>
            <a:r>
              <a:rPr lang="pt-BR" sz="2400" b="1" cap="none" spc="0" dirty="0">
                <a:ln w="0"/>
                <a:solidFill>
                  <a:srgbClr val="FF0000"/>
                </a:solidFill>
                <a:effectLst>
                  <a:outerShdw blurRad="38100" dist="19050" dir="2700000" algn="tl" rotWithShape="0">
                    <a:schemeClr val="dk1">
                      <a:alpha val="40000"/>
                    </a:schemeClr>
                  </a:outerShdw>
                </a:effectLst>
              </a:rPr>
              <a:t>IOF;</a:t>
            </a:r>
          </a:p>
          <a:p>
            <a:pPr marL="685800" indent="-685800">
              <a:buFont typeface="Arial" panose="020B0604020202020204" pitchFamily="34" charset="0"/>
              <a:buChar char="•"/>
            </a:pP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0A7B94D2-8D15-1067-41FF-10C7B747B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1418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119352" y="2052464"/>
            <a:ext cx="3950120"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Tesouro Selic</a:t>
            </a:r>
          </a:p>
        </p:txBody>
      </p:sp>
      <p:pic>
        <p:nvPicPr>
          <p:cNvPr id="3" name="Imagem 2" descr="Uma imagem contendo Interface gráfica do usuário&#10;&#10;Descrição gerada automaticamente">
            <a:extLst>
              <a:ext uri="{FF2B5EF4-FFF2-40B4-BE49-F238E27FC236}">
                <a16:creationId xmlns:a16="http://schemas.microsoft.com/office/drawing/2014/main" id="{831F319B-DC5D-776C-81DD-52087983C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5" name="Imagem 4">
            <a:extLst>
              <a:ext uri="{FF2B5EF4-FFF2-40B4-BE49-F238E27FC236}">
                <a16:creationId xmlns:a16="http://schemas.microsoft.com/office/drawing/2014/main" id="{FEAB0F40-70A8-64FB-AB2F-89225389C4BD}"/>
              </a:ext>
            </a:extLst>
          </p:cNvPr>
          <p:cNvPicPr>
            <a:picLocks noChangeAspect="1"/>
          </p:cNvPicPr>
          <p:nvPr/>
        </p:nvPicPr>
        <p:blipFill>
          <a:blip r:embed="rId3"/>
          <a:stretch>
            <a:fillRect/>
          </a:stretch>
        </p:blipFill>
        <p:spPr>
          <a:xfrm>
            <a:off x="257067" y="3732858"/>
            <a:ext cx="11674689" cy="1424215"/>
          </a:xfrm>
          <a:prstGeom prst="rect">
            <a:avLst/>
          </a:prstGeom>
        </p:spPr>
      </p:pic>
    </p:spTree>
    <p:extLst>
      <p:ext uri="{BB962C8B-B14F-4D97-AF65-F5344CB8AC3E}">
        <p14:creationId xmlns:p14="http://schemas.microsoft.com/office/powerpoint/2010/main" val="14756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595430" y="2052464"/>
            <a:ext cx="899797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Fundo de Investimentos em RF</a:t>
            </a:r>
          </a:p>
        </p:txBody>
      </p:sp>
      <p:sp>
        <p:nvSpPr>
          <p:cNvPr id="6" name="Retângulo 5">
            <a:extLst>
              <a:ext uri="{FF2B5EF4-FFF2-40B4-BE49-F238E27FC236}">
                <a16:creationId xmlns:a16="http://schemas.microsoft.com/office/drawing/2014/main" id="{577B4BED-32D4-3AB8-E371-C813DF005865}"/>
              </a:ext>
            </a:extLst>
          </p:cNvPr>
          <p:cNvSpPr/>
          <p:nvPr/>
        </p:nvSpPr>
        <p:spPr>
          <a:xfrm>
            <a:off x="4294212" y="3732858"/>
            <a:ext cx="6605719" cy="1569660"/>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Liquidez;</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Não tem FGC, mas tem histórico... (aula VJ)</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Tem Imposto de Renda;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Tem IOF;</a:t>
            </a:r>
          </a:p>
        </p:txBody>
      </p:sp>
      <p:pic>
        <p:nvPicPr>
          <p:cNvPr id="3" name="Imagem 2" descr="Uma imagem contendo Interface gráfica do usuário&#10;&#10;Descrição gerada automaticamente">
            <a:extLst>
              <a:ext uri="{FF2B5EF4-FFF2-40B4-BE49-F238E27FC236}">
                <a16:creationId xmlns:a16="http://schemas.microsoft.com/office/drawing/2014/main" id="{BB1EEAD5-241A-EF5E-A9EC-C39328CEF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70954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595430" y="2052464"/>
            <a:ext cx="899797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Fundo de Investimentos em RF</a:t>
            </a:r>
          </a:p>
        </p:txBody>
      </p:sp>
      <p:pic>
        <p:nvPicPr>
          <p:cNvPr id="3" name="Imagem 2" descr="Uma imagem contendo Interface gráfica do usuário&#10;&#10;Descrição gerada automaticamente">
            <a:extLst>
              <a:ext uri="{FF2B5EF4-FFF2-40B4-BE49-F238E27FC236}">
                <a16:creationId xmlns:a16="http://schemas.microsoft.com/office/drawing/2014/main" id="{BB1EEAD5-241A-EF5E-A9EC-C39328CEF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5" name="Imagem 4" descr="Grupo de pessoas posando para foto&#10;&#10;Descrição gerada automaticamente">
            <a:extLst>
              <a:ext uri="{FF2B5EF4-FFF2-40B4-BE49-F238E27FC236}">
                <a16:creationId xmlns:a16="http://schemas.microsoft.com/office/drawing/2014/main" id="{FAEA9062-AC18-AC0B-4A17-989D91627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35" y="3319380"/>
            <a:ext cx="2568139" cy="3263982"/>
          </a:xfrm>
          <a:prstGeom prst="rect">
            <a:avLst/>
          </a:prstGeom>
        </p:spPr>
      </p:pic>
      <p:pic>
        <p:nvPicPr>
          <p:cNvPr id="9" name="Imagem 8" descr="Texto&#10;&#10;Descrição gerada automaticamente">
            <a:extLst>
              <a:ext uri="{FF2B5EF4-FFF2-40B4-BE49-F238E27FC236}">
                <a16:creationId xmlns:a16="http://schemas.microsoft.com/office/drawing/2014/main" id="{99014381-A2D4-C33B-D820-D404B1130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8108" y="3335645"/>
            <a:ext cx="1512168" cy="1512168"/>
          </a:xfrm>
          <a:prstGeom prst="rect">
            <a:avLst/>
          </a:prstGeom>
        </p:spPr>
      </p:pic>
      <p:pic>
        <p:nvPicPr>
          <p:cNvPr id="11" name="Imagem 10" descr="Imagem em preto e branco de torre de prédio&#10;&#10;Descrição gerada automaticamente com confiança baixa">
            <a:extLst>
              <a:ext uri="{FF2B5EF4-FFF2-40B4-BE49-F238E27FC236}">
                <a16:creationId xmlns:a16="http://schemas.microsoft.com/office/drawing/2014/main" id="{C97AB1E8-4B7F-2ED5-3319-2AC430EBB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8508" y="4396529"/>
            <a:ext cx="3026110" cy="2420888"/>
          </a:xfrm>
          <a:prstGeom prst="rect">
            <a:avLst/>
          </a:prstGeom>
        </p:spPr>
      </p:pic>
      <p:pic>
        <p:nvPicPr>
          <p:cNvPr id="12" name="Imagem 11" descr="Texto&#10;&#10;Descrição gerada automaticamente">
            <a:extLst>
              <a:ext uri="{FF2B5EF4-FFF2-40B4-BE49-F238E27FC236}">
                <a16:creationId xmlns:a16="http://schemas.microsoft.com/office/drawing/2014/main" id="{2A5246D2-B785-1692-A3E7-02192553A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508" y="3488045"/>
            <a:ext cx="1512168" cy="1512168"/>
          </a:xfrm>
          <a:prstGeom prst="rect">
            <a:avLst/>
          </a:prstGeom>
        </p:spPr>
      </p:pic>
      <p:pic>
        <p:nvPicPr>
          <p:cNvPr id="13" name="Imagem 12" descr="Texto&#10;&#10;Descrição gerada automaticamente">
            <a:extLst>
              <a:ext uri="{FF2B5EF4-FFF2-40B4-BE49-F238E27FC236}">
                <a16:creationId xmlns:a16="http://schemas.microsoft.com/office/drawing/2014/main" id="{73B724FA-FEE2-1635-94FA-6D35088DA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908" y="3640445"/>
            <a:ext cx="1512168" cy="1512168"/>
          </a:xfrm>
          <a:prstGeom prst="rect">
            <a:avLst/>
          </a:prstGeom>
        </p:spPr>
      </p:pic>
      <p:pic>
        <p:nvPicPr>
          <p:cNvPr id="14" name="Imagem 13" descr="Texto&#10;&#10;Descrição gerada automaticamente">
            <a:extLst>
              <a:ext uri="{FF2B5EF4-FFF2-40B4-BE49-F238E27FC236}">
                <a16:creationId xmlns:a16="http://schemas.microsoft.com/office/drawing/2014/main" id="{F8124C4C-F7BE-C181-8318-B269B86975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5308" y="3792845"/>
            <a:ext cx="1512168" cy="1512168"/>
          </a:xfrm>
          <a:prstGeom prst="rect">
            <a:avLst/>
          </a:prstGeom>
        </p:spPr>
      </p:pic>
      <p:pic>
        <p:nvPicPr>
          <p:cNvPr id="15" name="Imagem 14" descr="Texto&#10;&#10;Descrição gerada automaticamente">
            <a:extLst>
              <a:ext uri="{FF2B5EF4-FFF2-40B4-BE49-F238E27FC236}">
                <a16:creationId xmlns:a16="http://schemas.microsoft.com/office/drawing/2014/main" id="{443A1C8B-C172-B12B-51DD-B27C99158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708" y="3945245"/>
            <a:ext cx="1512168" cy="1512168"/>
          </a:xfrm>
          <a:prstGeom prst="rect">
            <a:avLst/>
          </a:prstGeom>
        </p:spPr>
      </p:pic>
      <p:pic>
        <p:nvPicPr>
          <p:cNvPr id="17" name="Imagem 16" descr="Boneca com olhos azuis&#10;&#10;Descrição gerada automaticamente com confiança média">
            <a:extLst>
              <a:ext uri="{FF2B5EF4-FFF2-40B4-BE49-F238E27FC236}">
                <a16:creationId xmlns:a16="http://schemas.microsoft.com/office/drawing/2014/main" id="{9256423A-4748-FFFE-7046-A6ECD787FA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4337" y="3086635"/>
            <a:ext cx="1246973" cy="2010187"/>
          </a:xfrm>
          <a:prstGeom prst="rect">
            <a:avLst/>
          </a:prstGeom>
        </p:spPr>
      </p:pic>
    </p:spTree>
    <p:extLst>
      <p:ext uri="{BB962C8B-B14F-4D97-AF65-F5344CB8AC3E}">
        <p14:creationId xmlns:p14="http://schemas.microsoft.com/office/powerpoint/2010/main" val="293000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595430" y="2052464"/>
            <a:ext cx="899797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Fundo de Investimentos em RF</a:t>
            </a:r>
          </a:p>
        </p:txBody>
      </p:sp>
      <p:sp>
        <p:nvSpPr>
          <p:cNvPr id="5" name="Retângulo 4">
            <a:extLst>
              <a:ext uri="{FF2B5EF4-FFF2-40B4-BE49-F238E27FC236}">
                <a16:creationId xmlns:a16="http://schemas.microsoft.com/office/drawing/2014/main" id="{BAA5E1B1-CD88-E7EF-BAC4-AC7BE1AA4752}"/>
              </a:ext>
            </a:extLst>
          </p:cNvPr>
          <p:cNvSpPr/>
          <p:nvPr/>
        </p:nvSpPr>
        <p:spPr>
          <a:xfrm>
            <a:off x="4271637" y="3140968"/>
            <a:ext cx="4588436" cy="3416320"/>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5400" b="0" cap="none" spc="0" dirty="0">
                <a:ln w="0"/>
                <a:solidFill>
                  <a:schemeClr val="tx1"/>
                </a:solidFill>
                <a:effectLst>
                  <a:outerShdw blurRad="38100" dist="19050" dir="2700000" algn="tl" rotWithShape="0">
                    <a:schemeClr val="dk1">
                      <a:alpha val="40000"/>
                    </a:schemeClr>
                  </a:outerShdw>
                </a:effectLst>
              </a:rPr>
              <a:t>Corretora</a:t>
            </a:r>
          </a:p>
          <a:p>
            <a:pPr marL="685800" indent="-685800">
              <a:buFont typeface="Arial" panose="020B0604020202020204" pitchFamily="34" charset="0"/>
              <a:buChar char="•"/>
            </a:pPr>
            <a:r>
              <a:rPr lang="pt-BR" sz="5400" dirty="0">
                <a:ln w="0"/>
                <a:effectLst>
                  <a:outerShdw blurRad="38100" dist="19050" dir="2700000" algn="tl" rotWithShape="0">
                    <a:schemeClr val="dk1">
                      <a:alpha val="40000"/>
                    </a:schemeClr>
                  </a:outerShdw>
                </a:effectLst>
              </a:rPr>
              <a:t>Assessor</a:t>
            </a:r>
          </a:p>
          <a:p>
            <a:pPr marL="685800" indent="-685800">
              <a:buFont typeface="Arial" panose="020B0604020202020204" pitchFamily="34" charset="0"/>
              <a:buChar char="•"/>
            </a:pPr>
            <a:r>
              <a:rPr lang="pt-BR" sz="5400" b="1" dirty="0">
                <a:ln w="0"/>
                <a:effectLst>
                  <a:outerShdw blurRad="38100" dist="19050" dir="2700000" algn="tl" rotWithShape="0">
                    <a:schemeClr val="dk1">
                      <a:alpha val="40000"/>
                    </a:schemeClr>
                  </a:outerShdw>
                </a:effectLst>
              </a:rPr>
              <a:t>CVM</a:t>
            </a:r>
          </a:p>
          <a:p>
            <a:pPr marL="685800" indent="-685800">
              <a:buFont typeface="Arial" panose="020B0604020202020204" pitchFamily="34" charset="0"/>
              <a:buChar char="•"/>
            </a:pPr>
            <a:r>
              <a:rPr lang="pt-BR" sz="5400" b="1" cap="none" spc="0" dirty="0">
                <a:ln w="0"/>
                <a:effectLst>
                  <a:outerShdw blurRad="38100" dist="19050" dir="2700000" algn="tl" rotWithShape="0">
                    <a:schemeClr val="dk1">
                      <a:alpha val="40000"/>
                    </a:schemeClr>
                  </a:outerShdw>
                </a:effectLst>
              </a:rPr>
              <a:t>Site </a:t>
            </a:r>
            <a:r>
              <a:rPr lang="pt-BR" b="1" cap="none" spc="0" dirty="0">
                <a:ln w="0"/>
                <a:effectLst>
                  <a:outerShdw blurRad="38100" dist="19050" dir="2700000" algn="tl" rotWithShape="0">
                    <a:schemeClr val="dk1">
                      <a:alpha val="40000"/>
                    </a:schemeClr>
                  </a:outerShdw>
                </a:effectLst>
              </a:rPr>
              <a:t>(comparação de fundos)</a:t>
            </a:r>
            <a:endParaRPr lang="pt-BR" sz="5400" b="1" cap="none" spc="0" dirty="0">
              <a:ln w="0"/>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237CC050-0AFF-1E44-A088-370DEBEF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00203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F1824ADB-E921-2B7C-3CCA-D33D889D3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E28C79E8-7C8C-1EE9-8D40-EF40DECD5F98}"/>
              </a:ext>
            </a:extLst>
          </p:cNvPr>
          <p:cNvSpPr/>
          <p:nvPr/>
        </p:nvSpPr>
        <p:spPr>
          <a:xfrm>
            <a:off x="610388" y="2967335"/>
            <a:ext cx="10968067" cy="1754326"/>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“Se os teus sonhos não te assustam,</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é porque eles são muito pequenos.”</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tângulo 5">
            <a:extLst>
              <a:ext uri="{FF2B5EF4-FFF2-40B4-BE49-F238E27FC236}">
                <a16:creationId xmlns:a16="http://schemas.microsoft.com/office/drawing/2014/main" id="{5CA70D50-92F5-1063-4514-9DF2C70DB493}"/>
              </a:ext>
            </a:extLst>
          </p:cNvPr>
          <p:cNvSpPr/>
          <p:nvPr/>
        </p:nvSpPr>
        <p:spPr>
          <a:xfrm>
            <a:off x="8902724" y="4941168"/>
            <a:ext cx="2486578" cy="523220"/>
          </a:xfrm>
          <a:prstGeom prst="rect">
            <a:avLst/>
          </a:prstGeom>
          <a:noFill/>
        </p:spPr>
        <p:txBody>
          <a:bodyPr wrap="none" lIns="91440" tIns="45720" rIns="91440" bIns="45720">
            <a:spAutoFit/>
          </a:bodyPr>
          <a:lstStyle/>
          <a:p>
            <a:pPr algn="ctr"/>
            <a:r>
              <a:rPr lang="pt-BR" sz="2800" b="0" cap="none" spc="0" dirty="0">
                <a:ln w="0"/>
                <a:solidFill>
                  <a:schemeClr val="tx1"/>
                </a:solidFill>
                <a:effectLst>
                  <a:outerShdw blurRad="38100" dist="19050" dir="2700000" algn="tl" rotWithShape="0">
                    <a:schemeClr val="dk1">
                      <a:alpha val="40000"/>
                    </a:schemeClr>
                  </a:outerShdw>
                </a:effectLst>
              </a:rPr>
              <a:t>Mark </a:t>
            </a:r>
            <a:r>
              <a:rPr lang="pt-BR" sz="2800" b="0" cap="none" spc="0" dirty="0" err="1">
                <a:ln w="0"/>
                <a:solidFill>
                  <a:schemeClr val="tx1"/>
                </a:solidFill>
                <a:effectLst>
                  <a:outerShdw blurRad="38100" dist="19050" dir="2700000" algn="tl" rotWithShape="0">
                    <a:schemeClr val="dk1">
                      <a:alpha val="40000"/>
                    </a:schemeClr>
                  </a:outerShdw>
                </a:effectLst>
              </a:rPr>
              <a:t>Batterson</a:t>
            </a:r>
            <a:endParaRPr lang="pt-BR"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629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3699183" y="2052464"/>
            <a:ext cx="4790478"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CDB – LCI – LCA</a:t>
            </a:r>
          </a:p>
        </p:txBody>
      </p:sp>
      <p:pic>
        <p:nvPicPr>
          <p:cNvPr id="3" name="Imagem 2" descr="Uma imagem contendo Interface gráfica do usuário&#10;&#10;Descrição gerada automaticamente">
            <a:extLst>
              <a:ext uri="{FF2B5EF4-FFF2-40B4-BE49-F238E27FC236}">
                <a16:creationId xmlns:a16="http://schemas.microsoft.com/office/drawing/2014/main" id="{237CC050-0AFF-1E44-A088-370DEBEF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14" name="CaixaDeTexto 13">
            <a:extLst>
              <a:ext uri="{FF2B5EF4-FFF2-40B4-BE49-F238E27FC236}">
                <a16:creationId xmlns:a16="http://schemas.microsoft.com/office/drawing/2014/main" id="{39C69D7F-F117-69EB-7174-9BC8D393C6FA}"/>
              </a:ext>
            </a:extLst>
          </p:cNvPr>
          <p:cNvSpPr txBox="1"/>
          <p:nvPr/>
        </p:nvSpPr>
        <p:spPr>
          <a:xfrm>
            <a:off x="1269876" y="3861048"/>
            <a:ext cx="1903021" cy="2086725"/>
          </a:xfrm>
          <a:prstGeom prst="rect">
            <a:avLst/>
          </a:prstGeom>
          <a:noFill/>
        </p:spPr>
        <p:txBody>
          <a:bodyPr wrap="none" rtlCol="0">
            <a:spAutoFit/>
          </a:bodyPr>
          <a:lstStyle/>
          <a:p>
            <a:pPr>
              <a:lnSpc>
                <a:spcPct val="90000"/>
              </a:lnSpc>
            </a:pPr>
            <a:r>
              <a:rPr lang="pt-BR" sz="2400" dirty="0"/>
              <a:t>3 CDB</a:t>
            </a:r>
          </a:p>
          <a:p>
            <a:pPr>
              <a:lnSpc>
                <a:spcPct val="90000"/>
              </a:lnSpc>
            </a:pPr>
            <a:r>
              <a:rPr lang="pt-BR" sz="2400" dirty="0"/>
              <a:t>2 CDB + 1 LCI</a:t>
            </a:r>
          </a:p>
          <a:p>
            <a:pPr>
              <a:lnSpc>
                <a:spcPct val="90000"/>
              </a:lnSpc>
            </a:pPr>
            <a:r>
              <a:rPr lang="pt-BR" sz="2400" dirty="0"/>
              <a:t>1 CDB +2 LCA</a:t>
            </a:r>
          </a:p>
          <a:p>
            <a:pPr>
              <a:lnSpc>
                <a:spcPct val="90000"/>
              </a:lnSpc>
            </a:pPr>
            <a:r>
              <a:rPr lang="pt-BR" sz="2400" dirty="0"/>
              <a:t>2 CDB+1 LCA</a:t>
            </a:r>
          </a:p>
          <a:p>
            <a:pPr>
              <a:lnSpc>
                <a:spcPct val="90000"/>
              </a:lnSpc>
            </a:pPr>
            <a:r>
              <a:rPr lang="pt-BR" sz="2400" dirty="0"/>
              <a:t>...</a:t>
            </a:r>
          </a:p>
          <a:p>
            <a:pPr>
              <a:lnSpc>
                <a:spcPct val="90000"/>
              </a:lnSpc>
            </a:pPr>
            <a:endParaRPr lang="pt-BR" sz="2400" dirty="0"/>
          </a:p>
        </p:txBody>
      </p:sp>
      <p:sp>
        <p:nvSpPr>
          <p:cNvPr id="18" name="CaixaDeTexto 17">
            <a:extLst>
              <a:ext uri="{FF2B5EF4-FFF2-40B4-BE49-F238E27FC236}">
                <a16:creationId xmlns:a16="http://schemas.microsoft.com/office/drawing/2014/main" id="{EBB26395-C278-998A-17C1-8D1751F819F9}"/>
              </a:ext>
            </a:extLst>
          </p:cNvPr>
          <p:cNvSpPr txBox="1"/>
          <p:nvPr/>
        </p:nvSpPr>
        <p:spPr>
          <a:xfrm>
            <a:off x="3172897" y="3015885"/>
            <a:ext cx="1721006" cy="2848472"/>
          </a:xfrm>
          <a:prstGeom prst="rect">
            <a:avLst/>
          </a:prstGeom>
          <a:noFill/>
        </p:spPr>
        <p:txBody>
          <a:bodyPr wrap="square" rtlCol="0">
            <a:spAutoFit/>
          </a:bodyPr>
          <a:lstStyle/>
          <a:p>
            <a:pPr>
              <a:lnSpc>
                <a:spcPct val="90000"/>
              </a:lnSpc>
            </a:pPr>
            <a:r>
              <a:rPr lang="pt-BR" sz="19900" dirty="0">
                <a:latin typeface="Abadi" panose="020F0502020204030204" pitchFamily="34" charset="0"/>
              </a:rPr>
              <a:t>}</a:t>
            </a:r>
            <a:endParaRPr lang="pt-BR" sz="19900" dirty="0"/>
          </a:p>
        </p:txBody>
      </p:sp>
      <p:sp>
        <p:nvSpPr>
          <p:cNvPr id="19" name="CaixaDeTexto 18">
            <a:extLst>
              <a:ext uri="{FF2B5EF4-FFF2-40B4-BE49-F238E27FC236}">
                <a16:creationId xmlns:a16="http://schemas.microsoft.com/office/drawing/2014/main" id="{D1AACD22-02A2-1DC8-7014-ACA27BEE2B3C}"/>
              </a:ext>
            </a:extLst>
          </p:cNvPr>
          <p:cNvSpPr txBox="1"/>
          <p:nvPr/>
        </p:nvSpPr>
        <p:spPr>
          <a:xfrm>
            <a:off x="4731019" y="4271547"/>
            <a:ext cx="6090129" cy="424732"/>
          </a:xfrm>
          <a:prstGeom prst="rect">
            <a:avLst/>
          </a:prstGeom>
          <a:noFill/>
        </p:spPr>
        <p:txBody>
          <a:bodyPr wrap="none" rtlCol="0">
            <a:spAutoFit/>
          </a:bodyPr>
          <a:lstStyle/>
          <a:p>
            <a:pPr>
              <a:lnSpc>
                <a:spcPct val="90000"/>
              </a:lnSpc>
            </a:pPr>
            <a:r>
              <a:rPr lang="pt-BR" sz="2400" dirty="0">
                <a:solidFill>
                  <a:srgbClr val="FF0000"/>
                </a:solidFill>
              </a:rPr>
              <a:t>Não podem ser da mesma instituição emissora</a:t>
            </a:r>
          </a:p>
        </p:txBody>
      </p:sp>
    </p:spTree>
    <p:extLst>
      <p:ext uri="{BB962C8B-B14F-4D97-AF65-F5344CB8AC3E}">
        <p14:creationId xmlns:p14="http://schemas.microsoft.com/office/powerpoint/2010/main" val="27386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00ED560-3184-EB2B-11CD-96385829C2CD}"/>
              </a:ext>
            </a:extLst>
          </p:cNvPr>
          <p:cNvSpPr/>
          <p:nvPr/>
        </p:nvSpPr>
        <p:spPr>
          <a:xfrm>
            <a:off x="3462926" y="3396541"/>
            <a:ext cx="5262979" cy="2585323"/>
          </a:xfrm>
          <a:prstGeom prst="rect">
            <a:avLst/>
          </a:prstGeom>
          <a:noFill/>
        </p:spPr>
        <p:txBody>
          <a:bodyPr wrap="none" lIns="91440" tIns="45720" rIns="91440" bIns="45720">
            <a:spAutoFit/>
          </a:bodyPr>
          <a:lstStyle/>
          <a:p>
            <a:r>
              <a:rPr lang="pt-BR" sz="5400" b="1" dirty="0">
                <a:ln w="0"/>
                <a:solidFill>
                  <a:srgbClr val="FF0000"/>
                </a:solidFill>
                <a:effectLst>
                  <a:outerShdw blurRad="38100" dist="19050" dir="2700000" algn="tl" rotWithShape="0">
                    <a:schemeClr val="dk1">
                      <a:alpha val="40000"/>
                    </a:schemeClr>
                  </a:outerShdw>
                </a:effectLst>
              </a:rPr>
              <a:t>C</a:t>
            </a:r>
            <a:r>
              <a:rPr lang="pt-BR" sz="5400" dirty="0">
                <a:ln w="0"/>
                <a:effectLst>
                  <a:outerShdw blurRad="38100" dist="19050" dir="2700000" algn="tl" rotWithShape="0">
                    <a:schemeClr val="dk1">
                      <a:alpha val="40000"/>
                    </a:schemeClr>
                  </a:outerShdw>
                </a:effectLst>
              </a:rPr>
              <a:t>ERTIFICADO DE</a:t>
            </a:r>
          </a:p>
          <a:p>
            <a:r>
              <a:rPr lang="pt-BR" sz="5400" b="1" dirty="0">
                <a:ln w="0"/>
                <a:solidFill>
                  <a:srgbClr val="FF0000"/>
                </a:solidFill>
                <a:effectLst>
                  <a:outerShdw blurRad="38100" dist="19050" dir="2700000" algn="tl" rotWithShape="0">
                    <a:schemeClr val="dk1">
                      <a:alpha val="40000"/>
                    </a:schemeClr>
                  </a:outerShdw>
                </a:effectLst>
              </a:rPr>
              <a:t>D</a:t>
            </a:r>
            <a:r>
              <a:rPr lang="pt-BR" sz="5400" dirty="0">
                <a:ln w="0"/>
                <a:effectLst>
                  <a:outerShdw blurRad="38100" dist="19050" dir="2700000" algn="tl" rotWithShape="0">
                    <a:schemeClr val="dk1">
                      <a:alpha val="40000"/>
                    </a:schemeClr>
                  </a:outerShdw>
                </a:effectLst>
              </a:rPr>
              <a:t>EPÓSITO</a:t>
            </a:r>
          </a:p>
          <a:p>
            <a:r>
              <a:rPr lang="pt-BR" sz="5400" b="1" dirty="0">
                <a:ln w="0"/>
                <a:solidFill>
                  <a:srgbClr val="FF0000"/>
                </a:solidFill>
                <a:effectLst>
                  <a:outerShdw blurRad="38100" dist="19050" dir="2700000" algn="tl" rotWithShape="0">
                    <a:schemeClr val="dk1">
                      <a:alpha val="40000"/>
                    </a:schemeClr>
                  </a:outerShdw>
                </a:effectLst>
              </a:rPr>
              <a:t>B</a:t>
            </a:r>
            <a:r>
              <a:rPr lang="pt-BR" sz="5400" dirty="0">
                <a:ln w="0"/>
                <a:effectLst>
                  <a:outerShdw blurRad="38100" dist="19050" dir="2700000" algn="tl" rotWithShape="0">
                    <a:schemeClr val="dk1">
                      <a:alpha val="40000"/>
                    </a:schemeClr>
                  </a:outerShdw>
                </a:effectLst>
              </a:rPr>
              <a:t>ANCÁRIO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m 3" descr="Uma imagem contendo Interface gráfica do usuário&#10;&#10;Descrição gerada automaticamente">
            <a:extLst>
              <a:ext uri="{FF2B5EF4-FFF2-40B4-BE49-F238E27FC236}">
                <a16:creationId xmlns:a16="http://schemas.microsoft.com/office/drawing/2014/main" id="{7A9D4EAA-9883-A580-BD9E-F7A2673B40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4750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4294212" y="3356992"/>
            <a:ext cx="4190571" cy="2677656"/>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Liquidez Diária ou Prazo;</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Carência;</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Vencimento;</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FGC;</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Saúde do Emissor;</a:t>
            </a:r>
          </a:p>
          <a:p>
            <a:pPr marL="685800" indent="-685800">
              <a:buFont typeface="Arial" panose="020B0604020202020204" pitchFamily="34" charset="0"/>
              <a:buChar char="•"/>
            </a:pPr>
            <a:r>
              <a:rPr lang="pt-BR" sz="2400" b="1" cap="none" spc="0" dirty="0">
                <a:ln w="0"/>
                <a:solidFill>
                  <a:srgbClr val="FF0000"/>
                </a:solidFill>
                <a:effectLst>
                  <a:outerShdw blurRad="38100" dist="19050" dir="2700000" algn="tl" rotWithShape="0">
                    <a:schemeClr val="dk1">
                      <a:alpha val="40000"/>
                    </a:schemeClr>
                  </a:outerShdw>
                </a:effectLst>
              </a:rPr>
              <a:t>Imposto de Renda;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IOF;</a:t>
            </a:r>
            <a:endParaRPr lang="pt-BR" sz="2400" b="1" cap="none" spc="0" dirty="0">
              <a:ln w="0"/>
              <a:solidFill>
                <a:srgbClr val="FF0000"/>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27259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773932" y="3198167"/>
            <a:ext cx="1625766" cy="461665"/>
          </a:xfrm>
          <a:prstGeom prst="rect">
            <a:avLst/>
          </a:prstGeom>
          <a:noFill/>
        </p:spPr>
        <p:txBody>
          <a:bodyPr wrap="none" lIns="91440" tIns="45720" rIns="91440" bIns="45720">
            <a:spAutoFit/>
          </a:bodyPr>
          <a:lstStyle/>
          <a:p>
            <a:r>
              <a:rPr lang="pt-BR" sz="2400" b="1" dirty="0">
                <a:ln w="0"/>
                <a:solidFill>
                  <a:srgbClr val="00B0F0"/>
                </a:solidFill>
                <a:effectLst>
                  <a:outerShdw blurRad="38100" dist="19050" dir="2700000" algn="tl" rotWithShape="0">
                    <a:schemeClr val="dk1">
                      <a:alpha val="40000"/>
                    </a:schemeClr>
                  </a:outerShdw>
                </a:effectLst>
              </a:rPr>
              <a:t>CARÊNCIA</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5" name="Retângulo 4">
            <a:extLst>
              <a:ext uri="{FF2B5EF4-FFF2-40B4-BE49-F238E27FC236}">
                <a16:creationId xmlns:a16="http://schemas.microsoft.com/office/drawing/2014/main" id="{9C1040DE-7269-6C4B-2897-D020B7FFDBD6}"/>
              </a:ext>
            </a:extLst>
          </p:cNvPr>
          <p:cNvSpPr/>
          <p:nvPr/>
        </p:nvSpPr>
        <p:spPr>
          <a:xfrm>
            <a:off x="8583708" y="3198167"/>
            <a:ext cx="2092752" cy="461665"/>
          </a:xfrm>
          <a:prstGeom prst="rect">
            <a:avLst/>
          </a:prstGeom>
          <a:noFill/>
        </p:spPr>
        <p:txBody>
          <a:bodyPr wrap="none" lIns="91440" tIns="45720" rIns="91440" bIns="45720">
            <a:spAutoFit/>
          </a:bodyPr>
          <a:lstStyle/>
          <a:p>
            <a:r>
              <a:rPr lang="pt-BR" sz="2400" b="1" dirty="0">
                <a:ln w="0"/>
                <a:solidFill>
                  <a:srgbClr val="00B0F0"/>
                </a:solidFill>
                <a:effectLst>
                  <a:outerShdw blurRad="38100" dist="19050" dir="2700000" algn="tl" rotWithShape="0">
                    <a:schemeClr val="dk1">
                      <a:alpha val="40000"/>
                    </a:schemeClr>
                  </a:outerShdw>
                </a:effectLst>
              </a:rPr>
              <a:t>VENCIMENTO</a:t>
            </a:r>
          </a:p>
        </p:txBody>
      </p:sp>
      <p:pic>
        <p:nvPicPr>
          <p:cNvPr id="8" name="Imagem 7" descr="Leão com a boca aberta&#10;&#10;Descrição gerada automaticamente">
            <a:extLst>
              <a:ext uri="{FF2B5EF4-FFF2-40B4-BE49-F238E27FC236}">
                <a16:creationId xmlns:a16="http://schemas.microsoft.com/office/drawing/2014/main" id="{A3091542-69A7-C91B-E689-662B7395E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868" y="4049486"/>
            <a:ext cx="2304296" cy="2743210"/>
          </a:xfrm>
          <a:prstGeom prst="rect">
            <a:avLst/>
          </a:prstGeom>
        </p:spPr>
      </p:pic>
      <p:pic>
        <p:nvPicPr>
          <p:cNvPr id="10" name="Imagem 9" descr="Gato em cima de superfície branca&#10;&#10;Descrição gerada automaticamente">
            <a:extLst>
              <a:ext uri="{FF2B5EF4-FFF2-40B4-BE49-F238E27FC236}">
                <a16:creationId xmlns:a16="http://schemas.microsoft.com/office/drawing/2014/main" id="{D345EF42-3DEF-8286-02BC-3A6FC94D4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9233" y="5562599"/>
            <a:ext cx="621700" cy="1090366"/>
          </a:xfrm>
          <a:prstGeom prst="rect">
            <a:avLst/>
          </a:prstGeom>
        </p:spPr>
      </p:pic>
      <p:sp>
        <p:nvSpPr>
          <p:cNvPr id="11" name="Retângulo 10">
            <a:extLst>
              <a:ext uri="{FF2B5EF4-FFF2-40B4-BE49-F238E27FC236}">
                <a16:creationId xmlns:a16="http://schemas.microsoft.com/office/drawing/2014/main" id="{A54689B0-BE50-C8CD-2BD6-9CA2AD1613DD}"/>
              </a:ext>
            </a:extLst>
          </p:cNvPr>
          <p:cNvSpPr/>
          <p:nvPr/>
        </p:nvSpPr>
        <p:spPr>
          <a:xfrm>
            <a:off x="1833756" y="3818655"/>
            <a:ext cx="1506118" cy="461665"/>
          </a:xfrm>
          <a:prstGeom prst="rect">
            <a:avLst/>
          </a:prstGeom>
          <a:noFill/>
        </p:spPr>
        <p:txBody>
          <a:bodyPr wrap="none" lIns="91440" tIns="45720" rIns="91440" bIns="45720">
            <a:spAutoFit/>
          </a:bodyPr>
          <a:lstStyle/>
          <a:p>
            <a:pPr algn="ctr"/>
            <a:r>
              <a:rPr lang="pt-BR" sz="2400" b="1" dirty="0">
                <a:ln w="0"/>
                <a:effectLst>
                  <a:outerShdw blurRad="38100" dist="19050" dir="2700000" algn="tl" rotWithShape="0">
                    <a:schemeClr val="dk1">
                      <a:alpha val="40000"/>
                    </a:schemeClr>
                  </a:outerShdw>
                </a:effectLst>
              </a:rPr>
              <a:t>(29/08/25)</a:t>
            </a:r>
          </a:p>
        </p:txBody>
      </p:sp>
      <p:sp>
        <p:nvSpPr>
          <p:cNvPr id="12" name="Retângulo 11">
            <a:extLst>
              <a:ext uri="{FF2B5EF4-FFF2-40B4-BE49-F238E27FC236}">
                <a16:creationId xmlns:a16="http://schemas.microsoft.com/office/drawing/2014/main" id="{4813E541-02B3-1118-6B99-F3AABCD0A362}"/>
              </a:ext>
            </a:extLst>
          </p:cNvPr>
          <p:cNvSpPr/>
          <p:nvPr/>
        </p:nvSpPr>
        <p:spPr>
          <a:xfrm>
            <a:off x="8879717" y="3818654"/>
            <a:ext cx="1500732" cy="461665"/>
          </a:xfrm>
          <a:prstGeom prst="rect">
            <a:avLst/>
          </a:prstGeom>
          <a:noFill/>
        </p:spPr>
        <p:txBody>
          <a:bodyPr wrap="none" lIns="91440" tIns="45720" rIns="91440" bIns="45720">
            <a:spAutoFit/>
          </a:bodyPr>
          <a:lstStyle/>
          <a:p>
            <a:pPr algn="ctr"/>
            <a:r>
              <a:rPr lang="pt-BR" sz="2400" b="1" dirty="0">
                <a:ln w="0"/>
                <a:effectLst>
                  <a:outerShdw blurRad="38100" dist="19050" dir="2700000" algn="tl" rotWithShape="0">
                    <a:schemeClr val="dk1">
                      <a:alpha val="40000"/>
                    </a:schemeClr>
                  </a:outerShdw>
                </a:effectLst>
              </a:rPr>
              <a:t>(29/01/30)</a:t>
            </a:r>
          </a:p>
        </p:txBody>
      </p:sp>
      <p:sp>
        <p:nvSpPr>
          <p:cNvPr id="13" name="Retângulo 12">
            <a:extLst>
              <a:ext uri="{FF2B5EF4-FFF2-40B4-BE49-F238E27FC236}">
                <a16:creationId xmlns:a16="http://schemas.microsoft.com/office/drawing/2014/main" id="{E284A509-EB6D-A292-2A79-B69140C0620B}"/>
              </a:ext>
            </a:extLst>
          </p:cNvPr>
          <p:cNvSpPr/>
          <p:nvPr/>
        </p:nvSpPr>
        <p:spPr>
          <a:xfrm>
            <a:off x="3810512" y="4040260"/>
            <a:ext cx="4608954" cy="1754326"/>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É ADEQUADO </a:t>
            </a:r>
          </a:p>
          <a:p>
            <a:pPr algn="ctr"/>
            <a:r>
              <a:rPr lang="pt-BR" sz="5400" b="1" dirty="0">
                <a:ln w="9525">
                  <a:solidFill>
                    <a:schemeClr val="bg1"/>
                  </a:solidFill>
                  <a:prstDash val="solid"/>
                </a:ln>
                <a:effectLst>
                  <a:outerShdw blurRad="12700" dist="38100" dir="2700000" algn="tl" rotWithShape="0">
                    <a:schemeClr val="bg1">
                      <a:lumMod val="50000"/>
                    </a:schemeClr>
                  </a:outerShdw>
                </a:effectLst>
              </a:rPr>
              <a:t>AO POTE?</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tângulo 13">
            <a:extLst>
              <a:ext uri="{FF2B5EF4-FFF2-40B4-BE49-F238E27FC236}">
                <a16:creationId xmlns:a16="http://schemas.microsoft.com/office/drawing/2014/main" id="{A0FB378C-E472-4B51-E41F-ACAE08D77EA5}"/>
              </a:ext>
            </a:extLst>
          </p:cNvPr>
          <p:cNvSpPr/>
          <p:nvPr/>
        </p:nvSpPr>
        <p:spPr>
          <a:xfrm rot="19907439">
            <a:off x="2334478" y="1087096"/>
            <a:ext cx="7592143" cy="5386090"/>
          </a:xfrm>
          <a:prstGeom prst="rect">
            <a:avLst/>
          </a:prstGeom>
          <a:noFill/>
        </p:spPr>
        <p:txBody>
          <a:bodyPr wrap="none" lIns="91440" tIns="45720" rIns="91440" bIns="45720">
            <a:spAutoFit/>
          </a:bodyPr>
          <a:lstStyle/>
          <a:p>
            <a:pPr algn="ctr"/>
            <a:r>
              <a:rPr lang="pt-BR" sz="3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SIM</a:t>
            </a:r>
            <a:endParaRPr lang="pt-BR" sz="3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202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Desenho com traços pretos em fundo branco&#10;&#10;Descrição gerada automaticamente com confiança média">
            <a:extLst>
              <a:ext uri="{FF2B5EF4-FFF2-40B4-BE49-F238E27FC236}">
                <a16:creationId xmlns:a16="http://schemas.microsoft.com/office/drawing/2014/main" id="{FFC3B271-DA3F-A97A-B922-B8BB25C628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668" y="2514129"/>
            <a:ext cx="7967488" cy="3486919"/>
          </a:xfrm>
          <a:prstGeom prst="rect">
            <a:avLst/>
          </a:prstGeom>
        </p:spPr>
      </p:pic>
    </p:spTree>
    <p:extLst>
      <p:ext uri="{BB962C8B-B14F-4D97-AF65-F5344CB8AC3E}">
        <p14:creationId xmlns:p14="http://schemas.microsoft.com/office/powerpoint/2010/main" val="123980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Retângulo 3">
            <a:extLst>
              <a:ext uri="{FF2B5EF4-FFF2-40B4-BE49-F238E27FC236}">
                <a16:creationId xmlns:a16="http://schemas.microsoft.com/office/drawing/2014/main" id="{0C90201B-8E9B-23BC-F5BB-5DE95C45B5C8}"/>
              </a:ext>
            </a:extLst>
          </p:cNvPr>
          <p:cNvSpPr/>
          <p:nvPr/>
        </p:nvSpPr>
        <p:spPr>
          <a:xfrm>
            <a:off x="960839" y="2132856"/>
            <a:ext cx="5222904"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Índice de Basiléia</a:t>
            </a:r>
          </a:p>
        </p:txBody>
      </p:sp>
      <p:sp>
        <p:nvSpPr>
          <p:cNvPr id="6" name="Retângulo 5">
            <a:extLst>
              <a:ext uri="{FF2B5EF4-FFF2-40B4-BE49-F238E27FC236}">
                <a16:creationId xmlns:a16="http://schemas.microsoft.com/office/drawing/2014/main" id="{7D08FA96-EC82-CEB2-140F-A0346AEA33AC}"/>
              </a:ext>
            </a:extLst>
          </p:cNvPr>
          <p:cNvSpPr/>
          <p:nvPr/>
        </p:nvSpPr>
        <p:spPr>
          <a:xfrm>
            <a:off x="1881635" y="3645024"/>
            <a:ext cx="8784777" cy="1077218"/>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Banco pega seu dinheiro e empresta para os outros</a:t>
            </a:r>
          </a:p>
          <a:p>
            <a:pPr algn="ctr"/>
            <a:r>
              <a:rPr lang="pt-BR" sz="3200" dirty="0">
                <a:ln w="0"/>
                <a:effectLst>
                  <a:outerShdw blurRad="38100" dist="19050" dir="2700000" algn="tl" rotWithShape="0">
                    <a:schemeClr val="dk1">
                      <a:alpha val="40000"/>
                    </a:schemeClr>
                  </a:outerShdw>
                </a:effectLst>
              </a:rPr>
              <a:t>e ganha a diferença.</a:t>
            </a:r>
            <a:endParaRPr lang="pt-BR"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4228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Retângulo 3">
            <a:extLst>
              <a:ext uri="{FF2B5EF4-FFF2-40B4-BE49-F238E27FC236}">
                <a16:creationId xmlns:a16="http://schemas.microsoft.com/office/drawing/2014/main" id="{0C90201B-8E9B-23BC-F5BB-5DE95C45B5C8}"/>
              </a:ext>
            </a:extLst>
          </p:cNvPr>
          <p:cNvSpPr/>
          <p:nvPr/>
        </p:nvSpPr>
        <p:spPr>
          <a:xfrm>
            <a:off x="960839" y="2132856"/>
            <a:ext cx="5222904"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Índice de Basiléia</a:t>
            </a:r>
          </a:p>
        </p:txBody>
      </p:sp>
      <p:sp>
        <p:nvSpPr>
          <p:cNvPr id="6" name="Retângulo 5">
            <a:extLst>
              <a:ext uri="{FF2B5EF4-FFF2-40B4-BE49-F238E27FC236}">
                <a16:creationId xmlns:a16="http://schemas.microsoft.com/office/drawing/2014/main" id="{7D08FA96-EC82-CEB2-140F-A0346AEA33AC}"/>
              </a:ext>
            </a:extLst>
          </p:cNvPr>
          <p:cNvSpPr/>
          <p:nvPr/>
        </p:nvSpPr>
        <p:spPr>
          <a:xfrm>
            <a:off x="1944441" y="3429000"/>
            <a:ext cx="8478603" cy="2554545"/>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Emprestou R$ 100,00 em tem IB de 15%</a:t>
            </a:r>
          </a:p>
          <a:p>
            <a:pPr algn="ctr"/>
            <a:endParaRPr lang="pt-BR" sz="3200" dirty="0">
              <a:ln w="0"/>
              <a:effectLst>
                <a:outerShdw blurRad="38100" dist="19050" dir="2700000" algn="tl" rotWithShape="0">
                  <a:schemeClr val="dk1">
                    <a:alpha val="40000"/>
                  </a:schemeClr>
                </a:outerShdw>
              </a:effectLst>
            </a:endParaRPr>
          </a:p>
          <a:p>
            <a:pPr algn="ctr"/>
            <a:endParaRPr lang="pt-BR" sz="3200" b="0" cap="none" spc="0" dirty="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pt-BR" sz="3200" dirty="0">
                <a:ln w="0"/>
                <a:effectLst>
                  <a:outerShdw blurRad="38100" dist="19050" dir="2700000" algn="tl" rotWithShape="0">
                    <a:schemeClr val="dk1">
                      <a:alpha val="40000"/>
                    </a:schemeClr>
                  </a:outerShdw>
                </a:effectLst>
              </a:rPr>
              <a:t>R$ 15,00 é capital do próprio Banco</a:t>
            </a:r>
          </a:p>
          <a:p>
            <a:pPr marL="457200" indent="-457200">
              <a:buFont typeface="Arial" panose="020B0604020202020204" pitchFamily="34" charset="0"/>
              <a:buChar char="•"/>
            </a:pPr>
            <a:r>
              <a:rPr lang="pt-BR" sz="3200" b="0" cap="none" spc="0" dirty="0">
                <a:ln w="0"/>
                <a:solidFill>
                  <a:schemeClr val="tx1"/>
                </a:solidFill>
                <a:effectLst>
                  <a:outerShdw blurRad="38100" dist="19050" dir="2700000" algn="tl" rotWithShape="0">
                    <a:schemeClr val="dk1">
                      <a:alpha val="40000"/>
                    </a:schemeClr>
                  </a:outerShdw>
                </a:effectLst>
              </a:rPr>
              <a:t>R$ </a:t>
            </a:r>
            <a:r>
              <a:rPr lang="pt-BR" sz="3200" dirty="0">
                <a:ln w="0"/>
                <a:effectLst>
                  <a:outerShdw blurRad="38100" dist="19050" dir="2700000" algn="tl" rotWithShape="0">
                    <a:schemeClr val="dk1">
                      <a:alpha val="40000"/>
                    </a:schemeClr>
                  </a:outerShdw>
                </a:effectLst>
              </a:rPr>
              <a:t>85</a:t>
            </a:r>
            <a:r>
              <a:rPr lang="pt-BR" sz="3200" b="0" cap="none" spc="0" dirty="0">
                <a:ln w="0"/>
                <a:solidFill>
                  <a:schemeClr val="tx1"/>
                </a:solidFill>
                <a:effectLst>
                  <a:outerShdw blurRad="38100" dist="19050" dir="2700000" algn="tl" rotWithShape="0">
                    <a:schemeClr val="dk1">
                      <a:alpha val="40000"/>
                    </a:schemeClr>
                  </a:outerShdw>
                </a:effectLst>
              </a:rPr>
              <a:t>,00 </a:t>
            </a:r>
            <a:r>
              <a:rPr lang="pt-BR" sz="3200" dirty="0">
                <a:ln w="0"/>
                <a:effectLst>
                  <a:outerShdw blurRad="38100" dist="19050" dir="2700000" algn="tl" rotWithShape="0">
                    <a:schemeClr val="dk1">
                      <a:alpha val="40000"/>
                    </a:schemeClr>
                  </a:outerShdw>
                </a:effectLst>
              </a:rPr>
              <a:t>é</a:t>
            </a:r>
            <a:r>
              <a:rPr lang="pt-BR" sz="3200" b="0" cap="none" spc="0" dirty="0">
                <a:ln w="0"/>
                <a:solidFill>
                  <a:schemeClr val="tx1"/>
                </a:solidFill>
                <a:effectLst>
                  <a:outerShdw blurRad="38100" dist="19050" dir="2700000" algn="tl" rotWithShape="0">
                    <a:schemeClr val="dk1">
                      <a:alpha val="40000"/>
                    </a:schemeClr>
                  </a:outerShdw>
                </a:effectLst>
              </a:rPr>
              <a:t> dinheiro que ele pegou emprestado</a:t>
            </a:r>
          </a:p>
        </p:txBody>
      </p:sp>
      <p:sp>
        <p:nvSpPr>
          <p:cNvPr id="5" name="Retângulo 4">
            <a:extLst>
              <a:ext uri="{FF2B5EF4-FFF2-40B4-BE49-F238E27FC236}">
                <a16:creationId xmlns:a16="http://schemas.microsoft.com/office/drawing/2014/main" id="{40A40B88-D368-664E-D8E6-773FD62B728E}"/>
              </a:ext>
            </a:extLst>
          </p:cNvPr>
          <p:cNvSpPr/>
          <p:nvPr/>
        </p:nvSpPr>
        <p:spPr>
          <a:xfrm rot="19308403">
            <a:off x="3217666" y="1543872"/>
            <a:ext cx="5753499" cy="3770263"/>
          </a:xfrm>
          <a:prstGeom prst="rect">
            <a:avLst/>
          </a:prstGeom>
          <a:noFill/>
        </p:spPr>
        <p:txBody>
          <a:bodyPr wrap="none" lIns="91440" tIns="45720" rIns="91440" bIns="45720">
            <a:spAutoFit/>
          </a:bodyPr>
          <a:lstStyle/>
          <a:p>
            <a:pPr algn="ctr"/>
            <a:r>
              <a:rPr lang="pt-BR" sz="239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11%</a:t>
            </a:r>
          </a:p>
        </p:txBody>
      </p:sp>
    </p:spTree>
    <p:extLst>
      <p:ext uri="{BB962C8B-B14F-4D97-AF65-F5344CB8AC3E}">
        <p14:creationId xmlns:p14="http://schemas.microsoft.com/office/powerpoint/2010/main" val="32380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Retângulo 3">
            <a:extLst>
              <a:ext uri="{FF2B5EF4-FFF2-40B4-BE49-F238E27FC236}">
                <a16:creationId xmlns:a16="http://schemas.microsoft.com/office/drawing/2014/main" id="{0C90201B-8E9B-23BC-F5BB-5DE95C45B5C8}"/>
              </a:ext>
            </a:extLst>
          </p:cNvPr>
          <p:cNvSpPr/>
          <p:nvPr/>
        </p:nvSpPr>
        <p:spPr>
          <a:xfrm>
            <a:off x="1053852" y="2132856"/>
            <a:ext cx="651171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Índice de Imobilização</a:t>
            </a:r>
          </a:p>
        </p:txBody>
      </p:sp>
      <p:sp>
        <p:nvSpPr>
          <p:cNvPr id="6" name="Retângulo 5">
            <a:extLst>
              <a:ext uri="{FF2B5EF4-FFF2-40B4-BE49-F238E27FC236}">
                <a16:creationId xmlns:a16="http://schemas.microsoft.com/office/drawing/2014/main" id="{7D08FA96-EC82-CEB2-140F-A0346AEA33AC}"/>
              </a:ext>
            </a:extLst>
          </p:cNvPr>
          <p:cNvSpPr/>
          <p:nvPr/>
        </p:nvSpPr>
        <p:spPr>
          <a:xfrm>
            <a:off x="2205366" y="4288866"/>
            <a:ext cx="7778091" cy="1569660"/>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Quanto do Capital do Banco está imobilizado</a:t>
            </a:r>
          </a:p>
          <a:p>
            <a:pPr algn="ctr"/>
            <a:endParaRPr lang="pt-BR" sz="3200" dirty="0">
              <a:ln w="0"/>
              <a:effectLst>
                <a:outerShdw blurRad="38100" dist="19050" dir="2700000" algn="tl" rotWithShape="0">
                  <a:schemeClr val="dk1">
                    <a:alpha val="40000"/>
                  </a:schemeClr>
                </a:outerShdw>
              </a:effectLst>
            </a:endParaRPr>
          </a:p>
          <a:p>
            <a:pPr algn="ctr"/>
            <a:endParaRPr lang="pt-BR" sz="3200" b="0" cap="none" spc="0" dirty="0">
              <a:ln w="0"/>
              <a:solidFill>
                <a:schemeClr val="tx1"/>
              </a:solidFill>
              <a:effectLst>
                <a:outerShdw blurRad="38100" dist="19050" dir="2700000" algn="tl" rotWithShape="0">
                  <a:schemeClr val="dk1">
                    <a:alpha val="40000"/>
                  </a:schemeClr>
                </a:outerShdw>
              </a:effectLst>
            </a:endParaRPr>
          </a:p>
        </p:txBody>
      </p:sp>
      <p:sp>
        <p:nvSpPr>
          <p:cNvPr id="5" name="Retângulo 4">
            <a:extLst>
              <a:ext uri="{FF2B5EF4-FFF2-40B4-BE49-F238E27FC236}">
                <a16:creationId xmlns:a16="http://schemas.microsoft.com/office/drawing/2014/main" id="{40A40B88-D368-664E-D8E6-773FD62B728E}"/>
              </a:ext>
            </a:extLst>
          </p:cNvPr>
          <p:cNvSpPr/>
          <p:nvPr/>
        </p:nvSpPr>
        <p:spPr>
          <a:xfrm rot="19308403">
            <a:off x="2907278" y="1272253"/>
            <a:ext cx="5738495" cy="3770263"/>
          </a:xfrm>
          <a:prstGeom prst="rect">
            <a:avLst/>
          </a:prstGeom>
          <a:noFill/>
        </p:spPr>
        <p:txBody>
          <a:bodyPr wrap="none" lIns="91440" tIns="45720" rIns="91440" bIns="45720">
            <a:spAutoFit/>
          </a:bodyPr>
          <a:lstStyle/>
          <a:p>
            <a:pPr algn="ctr"/>
            <a:r>
              <a:rPr lang="pt-BR" sz="23900" b="1" cap="none" spc="0" dirty="0">
                <a:ln w="9525">
                  <a:solidFill>
                    <a:schemeClr val="bg1"/>
                  </a:solidFill>
                  <a:prstDash val="solid"/>
                </a:ln>
                <a:solidFill>
                  <a:srgbClr val="00B0F0"/>
                </a:solidFill>
                <a:effectLst>
                  <a:outerShdw blurRad="12700" dist="38100" dir="2700000" algn="tl" rotWithShape="0">
                    <a:schemeClr val="bg1">
                      <a:lumMod val="50000"/>
                    </a:schemeClr>
                  </a:outerShdw>
                </a:effectLst>
              </a:rPr>
              <a:t>50%</a:t>
            </a:r>
          </a:p>
        </p:txBody>
      </p:sp>
    </p:spTree>
    <p:extLst>
      <p:ext uri="{BB962C8B-B14F-4D97-AF65-F5344CB8AC3E}">
        <p14:creationId xmlns:p14="http://schemas.microsoft.com/office/powerpoint/2010/main" val="37344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1B1A1414-65D8-972F-4A7B-DD3524A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5" name="Imagem 4">
            <a:extLst>
              <a:ext uri="{FF2B5EF4-FFF2-40B4-BE49-F238E27FC236}">
                <a16:creationId xmlns:a16="http://schemas.microsoft.com/office/drawing/2014/main" id="{734152C8-25CA-9FDE-B974-F5ADB4686E4A}"/>
              </a:ext>
            </a:extLst>
          </p:cNvPr>
          <p:cNvPicPr>
            <a:picLocks noChangeAspect="1"/>
          </p:cNvPicPr>
          <p:nvPr/>
        </p:nvPicPr>
        <p:blipFill>
          <a:blip r:embed="rId3"/>
          <a:stretch>
            <a:fillRect/>
          </a:stretch>
        </p:blipFill>
        <p:spPr>
          <a:xfrm>
            <a:off x="3102449" y="3429000"/>
            <a:ext cx="5983925" cy="2088232"/>
          </a:xfrm>
          <a:prstGeom prst="rect">
            <a:avLst/>
          </a:prstGeom>
        </p:spPr>
      </p:pic>
    </p:spTree>
    <p:extLst>
      <p:ext uri="{BB962C8B-B14F-4D97-AF65-F5344CB8AC3E}">
        <p14:creationId xmlns:p14="http://schemas.microsoft.com/office/powerpoint/2010/main" val="245432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360083" y="205246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4294212" y="3356992"/>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1" name="Retângulo 10">
            <a:extLst>
              <a:ext uri="{FF2B5EF4-FFF2-40B4-BE49-F238E27FC236}">
                <a16:creationId xmlns:a16="http://schemas.microsoft.com/office/drawing/2014/main" id="{E0B3EEEE-CAFB-7D6F-E032-6B05CB0EFEAA}"/>
              </a:ext>
            </a:extLst>
          </p:cNvPr>
          <p:cNvSpPr/>
          <p:nvPr/>
        </p:nvSpPr>
        <p:spPr>
          <a:xfrm>
            <a:off x="7174532" y="408647"/>
            <a:ext cx="3841115"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RABOBANK</a:t>
            </a:r>
          </a:p>
        </p:txBody>
      </p:sp>
      <p:pic>
        <p:nvPicPr>
          <p:cNvPr id="3" name="Imagem 2" descr="Uma imagem contendo Interface gráfica do usuário&#10;&#10;Descrição gerada automaticamente">
            <a:extLst>
              <a:ext uri="{FF2B5EF4-FFF2-40B4-BE49-F238E27FC236}">
                <a16:creationId xmlns:a16="http://schemas.microsoft.com/office/drawing/2014/main" id="{A33D6F49-BA6F-1C9B-0F61-F438C88FA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9" name="Imagem 8">
            <a:extLst>
              <a:ext uri="{FF2B5EF4-FFF2-40B4-BE49-F238E27FC236}">
                <a16:creationId xmlns:a16="http://schemas.microsoft.com/office/drawing/2014/main" id="{CAA4AD1D-FF87-7A33-9E2F-8D4037E6DDCF}"/>
              </a:ext>
            </a:extLst>
          </p:cNvPr>
          <p:cNvPicPr>
            <a:picLocks noChangeAspect="1"/>
          </p:cNvPicPr>
          <p:nvPr/>
        </p:nvPicPr>
        <p:blipFill>
          <a:blip r:embed="rId3"/>
          <a:stretch>
            <a:fillRect/>
          </a:stretch>
        </p:blipFill>
        <p:spPr>
          <a:xfrm>
            <a:off x="2416298" y="1800274"/>
            <a:ext cx="1990725" cy="4552950"/>
          </a:xfrm>
          <a:prstGeom prst="rect">
            <a:avLst/>
          </a:prstGeom>
        </p:spPr>
      </p:pic>
      <p:pic>
        <p:nvPicPr>
          <p:cNvPr id="13" name="Imagem 12">
            <a:extLst>
              <a:ext uri="{FF2B5EF4-FFF2-40B4-BE49-F238E27FC236}">
                <a16:creationId xmlns:a16="http://schemas.microsoft.com/office/drawing/2014/main" id="{319523D0-AD9F-002B-F395-94FA38D79251}"/>
              </a:ext>
            </a:extLst>
          </p:cNvPr>
          <p:cNvPicPr>
            <a:picLocks noChangeAspect="1"/>
          </p:cNvPicPr>
          <p:nvPr/>
        </p:nvPicPr>
        <p:blipFill>
          <a:blip r:embed="rId4"/>
          <a:stretch>
            <a:fillRect/>
          </a:stretch>
        </p:blipFill>
        <p:spPr>
          <a:xfrm>
            <a:off x="7534572" y="1787698"/>
            <a:ext cx="2712515" cy="2145977"/>
          </a:xfrm>
          <a:prstGeom prst="rect">
            <a:avLst/>
          </a:prstGeom>
        </p:spPr>
      </p:pic>
      <p:pic>
        <p:nvPicPr>
          <p:cNvPr id="15" name="Imagem 14">
            <a:extLst>
              <a:ext uri="{FF2B5EF4-FFF2-40B4-BE49-F238E27FC236}">
                <a16:creationId xmlns:a16="http://schemas.microsoft.com/office/drawing/2014/main" id="{E1441B13-2F9A-AD74-E2B6-553896A456E0}"/>
              </a:ext>
            </a:extLst>
          </p:cNvPr>
          <p:cNvPicPr>
            <a:picLocks noChangeAspect="1"/>
          </p:cNvPicPr>
          <p:nvPr/>
        </p:nvPicPr>
        <p:blipFill>
          <a:blip r:embed="rId5"/>
          <a:stretch>
            <a:fillRect/>
          </a:stretch>
        </p:blipFill>
        <p:spPr>
          <a:xfrm>
            <a:off x="7453432" y="4325963"/>
            <a:ext cx="2874794" cy="2286768"/>
          </a:xfrm>
          <a:prstGeom prst="rect">
            <a:avLst/>
          </a:prstGeom>
        </p:spPr>
      </p:pic>
    </p:spTree>
    <p:extLst>
      <p:ext uri="{BB962C8B-B14F-4D97-AF65-F5344CB8AC3E}">
        <p14:creationId xmlns:p14="http://schemas.microsoft.com/office/powerpoint/2010/main" val="12439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41352 -0.00324 " pathEditMode="relative" rAng="0" ptsTypes="AA">
                                      <p:cBhvr>
                                        <p:cTn id="6" dur="2000" fill="hold"/>
                                        <p:tgtEl>
                                          <p:spTgt spid="7"/>
                                        </p:tgtEl>
                                        <p:attrNameLst>
                                          <p:attrName>ppt_x</p:attrName>
                                          <p:attrName>ppt_y</p:attrName>
                                        </p:attrNameLst>
                                      </p:cBhvr>
                                      <p:rCtr x="-20682" y="-162"/>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4.63141E-6 1.85185E-6 L -0.34722 -0.00209 " pathEditMode="relative" rAng="0" ptsTypes="AA">
                                      <p:cBhvr>
                                        <p:cTn id="9" dur="2000" fill="hold"/>
                                        <p:tgtEl>
                                          <p:spTgt spid="4"/>
                                        </p:tgtEl>
                                        <p:attrNameLst>
                                          <p:attrName>ppt_x</p:attrName>
                                          <p:attrName>ppt_y</p:attrName>
                                        </p:attrNameLst>
                                      </p:cBhvr>
                                      <p:rCtr x="-17361" y="-11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5.9651E-7 -4.44444E-6 L 0.22011 -4.44444E-6 " pathEditMode="relative" rAng="0" ptsTypes="AA">
                                      <p:cBhvr>
                                        <p:cTn id="17" dur="2000" fill="hold"/>
                                        <p:tgtEl>
                                          <p:spTgt spid="9"/>
                                        </p:tgtEl>
                                        <p:attrNameLst>
                                          <p:attrName>ppt_x</p:attrName>
                                          <p:attrName>ppt_y</p:attrName>
                                        </p:attrNameLst>
                                      </p:cBhvr>
                                      <p:rCtr x="11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0F0FB592-270E-9BBC-2973-F0AA34CD6E68}"/>
              </a:ext>
            </a:extLst>
          </p:cNvPr>
          <p:cNvSpPr>
            <a:spLocks noGrp="1"/>
          </p:cNvSpPr>
          <p:nvPr>
            <p:ph idx="1"/>
          </p:nvPr>
        </p:nvSpPr>
        <p:spPr>
          <a:xfrm>
            <a:off x="1531949" y="2420888"/>
            <a:ext cx="9144000" cy="4267200"/>
          </a:xfrm>
        </p:spPr>
        <p:txBody>
          <a:bodyPr/>
          <a:lstStyle/>
          <a:p>
            <a:r>
              <a:rPr lang="pt-BR" dirty="0"/>
              <a:t>Como calcular;</a:t>
            </a:r>
          </a:p>
          <a:p>
            <a:r>
              <a:rPr lang="pt-BR" dirty="0"/>
              <a:t>Quais produtos;</a:t>
            </a:r>
          </a:p>
          <a:p>
            <a:r>
              <a:rPr lang="pt-BR" dirty="0"/>
              <a:t>Quais tipos de Produtos;</a:t>
            </a:r>
          </a:p>
          <a:p>
            <a:pPr lvl="1"/>
            <a:r>
              <a:rPr lang="pt-BR" dirty="0"/>
              <a:t>Pré-Fixados;</a:t>
            </a:r>
          </a:p>
          <a:p>
            <a:pPr lvl="1"/>
            <a:r>
              <a:rPr lang="pt-BR" dirty="0"/>
              <a:t>Pós-Fixados;</a:t>
            </a:r>
          </a:p>
          <a:p>
            <a:pPr lvl="1"/>
            <a:r>
              <a:rPr lang="pt-BR" dirty="0"/>
              <a:t>Híbridos.</a:t>
            </a:r>
          </a:p>
          <a:p>
            <a:pPr marL="274320" lvl="1" indent="0">
              <a:buNone/>
            </a:pPr>
            <a:endParaRPr lang="pt-BR" dirty="0"/>
          </a:p>
          <a:p>
            <a:r>
              <a:rPr lang="pt-BR" dirty="0"/>
              <a:t>Vencimentos, Carência, Prazos, Rentabilidades, etc....</a:t>
            </a:r>
          </a:p>
        </p:txBody>
      </p:sp>
      <p:pic>
        <p:nvPicPr>
          <p:cNvPr id="4" name="Imagem 3" descr="Uma imagem contendo Interface gráfica do usuário&#10;&#10;Descrição gerada automaticamente">
            <a:extLst>
              <a:ext uri="{FF2B5EF4-FFF2-40B4-BE49-F238E27FC236}">
                <a16:creationId xmlns:a16="http://schemas.microsoft.com/office/drawing/2014/main" id="{50877194-CEF9-0982-CB96-E0119FB3E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2751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7678678" y="408647"/>
            <a:ext cx="2832827"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MASTER</a:t>
            </a:r>
          </a:p>
        </p:txBody>
      </p:sp>
      <p:pic>
        <p:nvPicPr>
          <p:cNvPr id="3" name="Imagem 2" descr="Uma imagem contendo Interface gráfica do usuário&#10;&#10;Descrição gerada automaticamente">
            <a:extLst>
              <a:ext uri="{FF2B5EF4-FFF2-40B4-BE49-F238E27FC236}">
                <a16:creationId xmlns:a16="http://schemas.microsoft.com/office/drawing/2014/main" id="{9FAF9775-1C92-327E-E88E-CF4D7B458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8" name="Imagem 7">
            <a:extLst>
              <a:ext uri="{FF2B5EF4-FFF2-40B4-BE49-F238E27FC236}">
                <a16:creationId xmlns:a16="http://schemas.microsoft.com/office/drawing/2014/main" id="{194B8740-CEF3-DD85-A42C-3EDC946969B0}"/>
              </a:ext>
            </a:extLst>
          </p:cNvPr>
          <p:cNvPicPr>
            <a:picLocks noChangeAspect="1"/>
          </p:cNvPicPr>
          <p:nvPr/>
        </p:nvPicPr>
        <p:blipFill>
          <a:blip r:embed="rId3"/>
          <a:stretch>
            <a:fillRect/>
          </a:stretch>
        </p:blipFill>
        <p:spPr>
          <a:xfrm>
            <a:off x="3862164" y="1996276"/>
            <a:ext cx="2133600" cy="4333875"/>
          </a:xfrm>
          <a:prstGeom prst="rect">
            <a:avLst/>
          </a:prstGeom>
        </p:spPr>
      </p:pic>
      <p:pic>
        <p:nvPicPr>
          <p:cNvPr id="10" name="Imagem 9">
            <a:extLst>
              <a:ext uri="{FF2B5EF4-FFF2-40B4-BE49-F238E27FC236}">
                <a16:creationId xmlns:a16="http://schemas.microsoft.com/office/drawing/2014/main" id="{0361DE35-C215-F9A7-4949-AAA5EB396341}"/>
              </a:ext>
            </a:extLst>
          </p:cNvPr>
          <p:cNvPicPr>
            <a:picLocks noChangeAspect="1"/>
          </p:cNvPicPr>
          <p:nvPr/>
        </p:nvPicPr>
        <p:blipFill>
          <a:blip r:embed="rId4"/>
          <a:stretch>
            <a:fillRect/>
          </a:stretch>
        </p:blipFill>
        <p:spPr>
          <a:xfrm>
            <a:off x="7246540" y="1628800"/>
            <a:ext cx="2768699" cy="2438201"/>
          </a:xfrm>
          <a:prstGeom prst="rect">
            <a:avLst/>
          </a:prstGeom>
        </p:spPr>
      </p:pic>
      <p:pic>
        <p:nvPicPr>
          <p:cNvPr id="15" name="Imagem 14">
            <a:extLst>
              <a:ext uri="{FF2B5EF4-FFF2-40B4-BE49-F238E27FC236}">
                <a16:creationId xmlns:a16="http://schemas.microsoft.com/office/drawing/2014/main" id="{B1E6026E-D628-70A7-EEF4-12C236061D46}"/>
              </a:ext>
            </a:extLst>
          </p:cNvPr>
          <p:cNvPicPr>
            <a:picLocks noChangeAspect="1"/>
          </p:cNvPicPr>
          <p:nvPr/>
        </p:nvPicPr>
        <p:blipFill>
          <a:blip r:embed="rId5"/>
          <a:stretch>
            <a:fillRect/>
          </a:stretch>
        </p:blipFill>
        <p:spPr>
          <a:xfrm>
            <a:off x="7102524" y="4283273"/>
            <a:ext cx="3145149" cy="2300089"/>
          </a:xfrm>
          <a:prstGeom prst="rect">
            <a:avLst/>
          </a:prstGeom>
        </p:spPr>
      </p:pic>
    </p:spTree>
    <p:extLst>
      <p:ext uri="{BB962C8B-B14F-4D97-AF65-F5344CB8AC3E}">
        <p14:creationId xmlns:p14="http://schemas.microsoft.com/office/powerpoint/2010/main" val="56731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7443037" y="408647"/>
            <a:ext cx="3304111"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ORIGINAL</a:t>
            </a:r>
          </a:p>
        </p:txBody>
      </p:sp>
      <p:pic>
        <p:nvPicPr>
          <p:cNvPr id="3" name="Imagem 2" descr="Uma imagem contendo Interface gráfica do usuário&#10;&#10;Descrição gerada automaticamente">
            <a:extLst>
              <a:ext uri="{FF2B5EF4-FFF2-40B4-BE49-F238E27FC236}">
                <a16:creationId xmlns:a16="http://schemas.microsoft.com/office/drawing/2014/main" id="{9FAF9775-1C92-327E-E88E-CF4D7B4589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a:extLst>
              <a:ext uri="{FF2B5EF4-FFF2-40B4-BE49-F238E27FC236}">
                <a16:creationId xmlns:a16="http://schemas.microsoft.com/office/drawing/2014/main" id="{09A45CCB-61B5-9BF1-BEE0-EE25D55CD52E}"/>
              </a:ext>
            </a:extLst>
          </p:cNvPr>
          <p:cNvPicPr>
            <a:picLocks noChangeAspect="1"/>
          </p:cNvPicPr>
          <p:nvPr/>
        </p:nvPicPr>
        <p:blipFill>
          <a:blip r:embed="rId3"/>
          <a:stretch>
            <a:fillRect/>
          </a:stretch>
        </p:blipFill>
        <p:spPr>
          <a:xfrm>
            <a:off x="3572622" y="1912568"/>
            <a:ext cx="2171700" cy="4486275"/>
          </a:xfrm>
          <a:prstGeom prst="rect">
            <a:avLst/>
          </a:prstGeom>
        </p:spPr>
      </p:pic>
      <p:pic>
        <p:nvPicPr>
          <p:cNvPr id="11" name="Imagem 10">
            <a:extLst>
              <a:ext uri="{FF2B5EF4-FFF2-40B4-BE49-F238E27FC236}">
                <a16:creationId xmlns:a16="http://schemas.microsoft.com/office/drawing/2014/main" id="{1DF1A288-3693-09CB-F57E-60F9CB7962C3}"/>
              </a:ext>
            </a:extLst>
          </p:cNvPr>
          <p:cNvPicPr>
            <a:picLocks noChangeAspect="1"/>
          </p:cNvPicPr>
          <p:nvPr/>
        </p:nvPicPr>
        <p:blipFill>
          <a:blip r:embed="rId4"/>
          <a:stretch>
            <a:fillRect/>
          </a:stretch>
        </p:blipFill>
        <p:spPr>
          <a:xfrm>
            <a:off x="7141036" y="1912568"/>
            <a:ext cx="2739576" cy="2200053"/>
          </a:xfrm>
          <a:prstGeom prst="rect">
            <a:avLst/>
          </a:prstGeom>
        </p:spPr>
      </p:pic>
      <p:pic>
        <p:nvPicPr>
          <p:cNvPr id="13" name="Imagem 12">
            <a:extLst>
              <a:ext uri="{FF2B5EF4-FFF2-40B4-BE49-F238E27FC236}">
                <a16:creationId xmlns:a16="http://schemas.microsoft.com/office/drawing/2014/main" id="{C03C3698-600D-9F0A-3D18-D377352E28FB}"/>
              </a:ext>
            </a:extLst>
          </p:cNvPr>
          <p:cNvPicPr>
            <a:picLocks noChangeAspect="1"/>
          </p:cNvPicPr>
          <p:nvPr/>
        </p:nvPicPr>
        <p:blipFill>
          <a:blip r:embed="rId5"/>
          <a:stretch>
            <a:fillRect/>
          </a:stretch>
        </p:blipFill>
        <p:spPr>
          <a:xfrm>
            <a:off x="7313055" y="4615897"/>
            <a:ext cx="2395538" cy="1862138"/>
          </a:xfrm>
          <a:prstGeom prst="rect">
            <a:avLst/>
          </a:prstGeom>
        </p:spPr>
      </p:pic>
    </p:spTree>
    <p:extLst>
      <p:ext uri="{BB962C8B-B14F-4D97-AF65-F5344CB8AC3E}">
        <p14:creationId xmlns:p14="http://schemas.microsoft.com/office/powerpoint/2010/main" val="427480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8351137" y="408647"/>
            <a:ext cx="1487908"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BRK</a:t>
            </a:r>
          </a:p>
        </p:txBody>
      </p:sp>
      <p:pic>
        <p:nvPicPr>
          <p:cNvPr id="5" name="Imagem 4">
            <a:extLst>
              <a:ext uri="{FF2B5EF4-FFF2-40B4-BE49-F238E27FC236}">
                <a16:creationId xmlns:a16="http://schemas.microsoft.com/office/drawing/2014/main" id="{CADB63E0-FB92-16D3-B8AC-EDCD8A078BFB}"/>
              </a:ext>
            </a:extLst>
          </p:cNvPr>
          <p:cNvPicPr>
            <a:picLocks noChangeAspect="1"/>
          </p:cNvPicPr>
          <p:nvPr/>
        </p:nvPicPr>
        <p:blipFill>
          <a:blip r:embed="rId2"/>
          <a:stretch>
            <a:fillRect/>
          </a:stretch>
        </p:blipFill>
        <p:spPr>
          <a:xfrm>
            <a:off x="3502124" y="1872249"/>
            <a:ext cx="2304256" cy="4673319"/>
          </a:xfrm>
          <a:prstGeom prst="rect">
            <a:avLst/>
          </a:prstGeom>
        </p:spPr>
      </p:pic>
      <p:pic>
        <p:nvPicPr>
          <p:cNvPr id="9" name="Imagem 8">
            <a:extLst>
              <a:ext uri="{FF2B5EF4-FFF2-40B4-BE49-F238E27FC236}">
                <a16:creationId xmlns:a16="http://schemas.microsoft.com/office/drawing/2014/main" id="{43EF4F26-9BA6-ED3D-D76B-30DF6FB6F735}"/>
              </a:ext>
            </a:extLst>
          </p:cNvPr>
          <p:cNvPicPr>
            <a:picLocks noChangeAspect="1"/>
          </p:cNvPicPr>
          <p:nvPr/>
        </p:nvPicPr>
        <p:blipFill>
          <a:blip r:embed="rId3"/>
          <a:stretch>
            <a:fillRect/>
          </a:stretch>
        </p:blipFill>
        <p:spPr>
          <a:xfrm>
            <a:off x="7459934" y="1872249"/>
            <a:ext cx="2536831" cy="2245647"/>
          </a:xfrm>
          <a:prstGeom prst="rect">
            <a:avLst/>
          </a:prstGeom>
        </p:spPr>
      </p:pic>
      <p:pic>
        <p:nvPicPr>
          <p:cNvPr id="12" name="Imagem 11">
            <a:extLst>
              <a:ext uri="{FF2B5EF4-FFF2-40B4-BE49-F238E27FC236}">
                <a16:creationId xmlns:a16="http://schemas.microsoft.com/office/drawing/2014/main" id="{20FA39CD-6695-9755-D5AE-759EAAD68E03}"/>
              </a:ext>
            </a:extLst>
          </p:cNvPr>
          <p:cNvPicPr>
            <a:picLocks noChangeAspect="1"/>
          </p:cNvPicPr>
          <p:nvPr/>
        </p:nvPicPr>
        <p:blipFill>
          <a:blip r:embed="rId4"/>
          <a:stretch>
            <a:fillRect/>
          </a:stretch>
        </p:blipFill>
        <p:spPr>
          <a:xfrm>
            <a:off x="7459934" y="4437112"/>
            <a:ext cx="2495586" cy="186658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54F9A1CA-7EE0-5834-02E2-71208CE15C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11" name="Imagem 10" descr="Forma&#10;&#10;Descrição gerada automaticamente">
            <a:extLst>
              <a:ext uri="{FF2B5EF4-FFF2-40B4-BE49-F238E27FC236}">
                <a16:creationId xmlns:a16="http://schemas.microsoft.com/office/drawing/2014/main" id="{A5D5600B-94D2-A366-4760-3A0719641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108" y="0"/>
            <a:ext cx="6858000" cy="6858000"/>
          </a:xfrm>
          <a:prstGeom prst="rect">
            <a:avLst/>
          </a:prstGeom>
        </p:spPr>
      </p:pic>
    </p:spTree>
    <p:extLst>
      <p:ext uri="{BB962C8B-B14F-4D97-AF65-F5344CB8AC3E}">
        <p14:creationId xmlns:p14="http://schemas.microsoft.com/office/powerpoint/2010/main" val="320061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788078" y="2053454"/>
            <a:ext cx="1468672"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CDB</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54F9A1CA-7EE0-5834-02E2-71208CE15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6" name="Retângulo 5">
            <a:extLst>
              <a:ext uri="{FF2B5EF4-FFF2-40B4-BE49-F238E27FC236}">
                <a16:creationId xmlns:a16="http://schemas.microsoft.com/office/drawing/2014/main" id="{92727F4E-C558-48C4-207F-7F5635E162BB}"/>
              </a:ext>
            </a:extLst>
          </p:cNvPr>
          <p:cNvSpPr/>
          <p:nvPr/>
        </p:nvSpPr>
        <p:spPr>
          <a:xfrm>
            <a:off x="4582244" y="4077072"/>
            <a:ext cx="1447832"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Tipo</a:t>
            </a:r>
            <a:endParaRPr lang="pt-BR"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780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31831E-6 3.33333E-6 L 0.3751 -0.00324 " pathEditMode="relative" rAng="0" ptsTypes="AA">
                                      <p:cBhvr>
                                        <p:cTn id="6" dur="2000" fill="hold"/>
                                        <p:tgtEl>
                                          <p:spTgt spid="7"/>
                                        </p:tgtEl>
                                        <p:attrNameLst>
                                          <p:attrName>ppt_x</p:attrName>
                                          <p:attrName>ppt_y</p:attrName>
                                        </p:attrNameLst>
                                      </p:cBhvr>
                                      <p:rCtr x="18755" y="-162"/>
                                    </p:animMotion>
                                  </p:childTnLst>
                                </p:cTn>
                              </p:par>
                            </p:childTnLst>
                          </p:cTn>
                        </p:par>
                        <p:par>
                          <p:cTn id="7" fill="hold">
                            <p:stCondLst>
                              <p:cond delay="2000"/>
                            </p:stCondLst>
                            <p:childTnLst>
                              <p:par>
                                <p:cTn id="8" presetID="42" presetClass="path" presetSubtype="0" accel="50000" decel="50000" fill="hold" grpId="0" nodeType="afterEffect">
                                  <p:stCondLst>
                                    <p:cond delay="0"/>
                                  </p:stCondLst>
                                  <p:childTnLst>
                                    <p:animMotion origin="layout" path="M 5.49622E-7 -4.81481E-6 L 0.36051 -0.00208 " pathEditMode="relative" rAng="0" ptsTypes="AA">
                                      <p:cBhvr>
                                        <p:cTn id="9" dur="2000" fill="hold"/>
                                        <p:tgtEl>
                                          <p:spTgt spid="4"/>
                                        </p:tgtEl>
                                        <p:attrNameLst>
                                          <p:attrName>ppt_x</p:attrName>
                                          <p:attrName>ppt_y</p:attrName>
                                        </p:attrNameLst>
                                      </p:cBhvr>
                                      <p:rCtr x="18026" y="-116"/>
                                    </p:animMotion>
                                  </p:childTnLst>
                                </p:cTn>
                              </p:par>
                            </p:childTnLst>
                          </p:cTn>
                        </p:par>
                        <p:par>
                          <p:cTn id="10" fill="hold">
                            <p:stCondLst>
                              <p:cond delay="4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294212" y="2565544"/>
            <a:ext cx="3332964" cy="2585323"/>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a:t>
            </a:r>
          </a:p>
          <a:p>
            <a:r>
              <a:rPr lang="pt-BR" sz="5400" dirty="0">
                <a:ln w="0"/>
                <a:effectLst>
                  <a:outerShdw blurRad="38100" dist="19050" dir="2700000" algn="tl" rotWithShape="0">
                    <a:schemeClr val="dk1">
                      <a:alpha val="40000"/>
                    </a:schemeClr>
                  </a:outerShdw>
                </a:effectLst>
              </a:rPr>
              <a:t>Pós-Fixado</a:t>
            </a:r>
          </a:p>
          <a:p>
            <a:r>
              <a:rPr lang="pt-BR" sz="5400" b="0" cap="none" spc="0" dirty="0">
                <a:ln w="0"/>
                <a:solidFill>
                  <a:schemeClr val="tx1"/>
                </a:solidFill>
                <a:effectLst>
                  <a:outerShdw blurRad="38100" dist="19050" dir="2700000" algn="tl" rotWithShape="0">
                    <a:schemeClr val="dk1">
                      <a:alpha val="40000"/>
                    </a:schemeClr>
                  </a:outerShdw>
                </a:effectLst>
              </a:rPr>
              <a:t>Híbrido</a:t>
            </a:r>
          </a:p>
        </p:txBody>
      </p:sp>
      <p:pic>
        <p:nvPicPr>
          <p:cNvPr id="3" name="Imagem 2" descr="Uma imagem contendo Interface gráfica do usuário&#10;&#10;Descrição gerada automaticamente">
            <a:extLst>
              <a:ext uri="{FF2B5EF4-FFF2-40B4-BE49-F238E27FC236}">
                <a16:creationId xmlns:a16="http://schemas.microsoft.com/office/drawing/2014/main" id="{E1596425-5EC0-5D9E-29DB-B496C8385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4603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053852" y="2355267"/>
            <a:ext cx="7565084"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8A253ED-2724-B9AE-BE9B-A93E362D5F6D}"/>
              </a:ext>
            </a:extLst>
          </p:cNvPr>
          <p:cNvSpPr/>
          <p:nvPr/>
        </p:nvSpPr>
        <p:spPr>
          <a:xfrm>
            <a:off x="1053852" y="3501008"/>
            <a:ext cx="9976193"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Pós-Fixado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100% do CDI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363A1CE1-F915-44AF-FD5E-DB8855A91047}"/>
              </a:ext>
            </a:extLst>
          </p:cNvPr>
          <p:cNvSpPr/>
          <p:nvPr/>
        </p:nvSpPr>
        <p:spPr>
          <a:xfrm>
            <a:off x="1053852" y="4725144"/>
            <a:ext cx="9046259"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Híbrido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IPCA+4%</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5" name="Imagem 4" descr="Uma imagem contendo Interface gráfica do usuário&#10;&#10;Descrição gerada automaticamente">
            <a:extLst>
              <a:ext uri="{FF2B5EF4-FFF2-40B4-BE49-F238E27FC236}">
                <a16:creationId xmlns:a16="http://schemas.microsoft.com/office/drawing/2014/main" id="{90AA96F5-8AAA-82E1-ACDF-420606F22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8604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graphicFrame>
        <p:nvGraphicFramePr>
          <p:cNvPr id="8" name="Gráfico 7">
            <a:extLst>
              <a:ext uri="{FF2B5EF4-FFF2-40B4-BE49-F238E27FC236}">
                <a16:creationId xmlns:a16="http://schemas.microsoft.com/office/drawing/2014/main" id="{CA1C4BC5-4F68-43B2-5082-F52781726EB2}"/>
              </a:ext>
            </a:extLst>
          </p:cNvPr>
          <p:cNvGraphicFramePr/>
          <p:nvPr>
            <p:extLst>
              <p:ext uri="{D42A27DB-BD31-4B8C-83A1-F6EECF244321}">
                <p14:modId xmlns:p14="http://schemas.microsoft.com/office/powerpoint/2010/main" val="3360534651"/>
              </p:ext>
            </p:extLst>
          </p:nvPr>
        </p:nvGraphicFramePr>
        <p:xfrm>
          <a:off x="2031471" y="1772816"/>
          <a:ext cx="8125883" cy="4364812"/>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a:extLst>
              <a:ext uri="{FF2B5EF4-FFF2-40B4-BE49-F238E27FC236}">
                <a16:creationId xmlns:a16="http://schemas.microsoft.com/office/drawing/2014/main" id="{0D853F95-F9AF-CC5F-8034-83920D4B5D87}"/>
              </a:ext>
            </a:extLst>
          </p:cNvPr>
          <p:cNvSpPr/>
          <p:nvPr/>
        </p:nvSpPr>
        <p:spPr>
          <a:xfrm rot="919478">
            <a:off x="1422303" y="2828837"/>
            <a:ext cx="9344226" cy="120032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7200" b="0" cap="none" spc="0" dirty="0">
                <a:ln w="0"/>
                <a:solidFill>
                  <a:schemeClr val="tx1"/>
                </a:solidFill>
                <a:effectLst>
                  <a:outerShdw blurRad="38100" dist="19050" dir="2700000" algn="tl" rotWithShape="0">
                    <a:schemeClr val="dk1">
                      <a:alpha val="40000"/>
                    </a:schemeClr>
                  </a:outerShdw>
                </a:effectLst>
              </a:rPr>
              <a:t>Qual </a:t>
            </a:r>
            <a:r>
              <a:rPr lang="pt-BR" sz="7200" dirty="0">
                <a:ln w="0"/>
                <a:solidFill>
                  <a:schemeClr val="tx1"/>
                </a:solidFill>
                <a:effectLst>
                  <a:outerShdw blurRad="38100" dist="19050" dir="2700000" algn="tl" rotWithShape="0">
                    <a:schemeClr val="dk1">
                      <a:alpha val="40000"/>
                    </a:schemeClr>
                  </a:outerShdw>
                </a:effectLst>
              </a:rPr>
              <a:t>t</a:t>
            </a:r>
            <a:r>
              <a:rPr lang="pt-BR" sz="7200" b="0" cap="none" spc="0" dirty="0">
                <a:ln w="0"/>
                <a:solidFill>
                  <a:schemeClr val="tx1"/>
                </a:solidFill>
                <a:effectLst>
                  <a:outerShdw blurRad="38100" dist="19050" dir="2700000" algn="tl" rotWithShape="0">
                    <a:schemeClr val="dk1">
                      <a:alpha val="40000"/>
                    </a:schemeClr>
                  </a:outerShdw>
                </a:effectLst>
              </a:rPr>
              <a:t>ipo você escolhe ?</a:t>
            </a:r>
          </a:p>
        </p:txBody>
      </p:sp>
      <p:pic>
        <p:nvPicPr>
          <p:cNvPr id="3" name="Imagem 2" descr="Uma imagem contendo Interface gráfica do usuário&#10;&#10;Descrição gerada automaticamente">
            <a:extLst>
              <a:ext uri="{FF2B5EF4-FFF2-40B4-BE49-F238E27FC236}">
                <a16:creationId xmlns:a16="http://schemas.microsoft.com/office/drawing/2014/main" id="{BFB3E458-8A44-A445-C89B-FAD4239F3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3933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053852" y="2355267"/>
            <a:ext cx="7565084"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8A253ED-2724-B9AE-BE9B-A93E362D5F6D}"/>
              </a:ext>
            </a:extLst>
          </p:cNvPr>
          <p:cNvSpPr/>
          <p:nvPr/>
        </p:nvSpPr>
        <p:spPr>
          <a:xfrm>
            <a:off x="1053852" y="3501008"/>
            <a:ext cx="9976193"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Pós-Fixado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110% do CDI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363A1CE1-F915-44AF-FD5E-DB8855A91047}"/>
              </a:ext>
            </a:extLst>
          </p:cNvPr>
          <p:cNvSpPr/>
          <p:nvPr/>
        </p:nvSpPr>
        <p:spPr>
          <a:xfrm>
            <a:off x="1053852" y="4725144"/>
            <a:ext cx="9046259"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Híbrido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IPCA+4%</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5" name="Seta: para a Direita 4">
            <a:extLst>
              <a:ext uri="{FF2B5EF4-FFF2-40B4-BE49-F238E27FC236}">
                <a16:creationId xmlns:a16="http://schemas.microsoft.com/office/drawing/2014/main" id="{BB9B1C59-D9DE-4F7F-77ED-FF08F725C801}"/>
              </a:ext>
            </a:extLst>
          </p:cNvPr>
          <p:cNvSpPr/>
          <p:nvPr/>
        </p:nvSpPr>
        <p:spPr>
          <a:xfrm rot="1477975">
            <a:off x="225696" y="1900452"/>
            <a:ext cx="5832648" cy="1446548"/>
          </a:xfrm>
          <a:prstGeom prst="rightArrow">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Uma imagem contendo Interface gráfica do usuário&#10;&#10;Descrição gerada automaticamente">
            <a:extLst>
              <a:ext uri="{FF2B5EF4-FFF2-40B4-BE49-F238E27FC236}">
                <a16:creationId xmlns:a16="http://schemas.microsoft.com/office/drawing/2014/main" id="{D940C81C-00AE-6008-AEE4-779740E9B4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84560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graphicFrame>
        <p:nvGraphicFramePr>
          <p:cNvPr id="8" name="Gráfico 7">
            <a:extLst>
              <a:ext uri="{FF2B5EF4-FFF2-40B4-BE49-F238E27FC236}">
                <a16:creationId xmlns:a16="http://schemas.microsoft.com/office/drawing/2014/main" id="{CA1C4BC5-4F68-43B2-5082-F52781726EB2}"/>
              </a:ext>
            </a:extLst>
          </p:cNvPr>
          <p:cNvGraphicFramePr/>
          <p:nvPr>
            <p:extLst>
              <p:ext uri="{D42A27DB-BD31-4B8C-83A1-F6EECF244321}">
                <p14:modId xmlns:p14="http://schemas.microsoft.com/office/powerpoint/2010/main" val="2745675932"/>
              </p:ext>
            </p:extLst>
          </p:nvPr>
        </p:nvGraphicFramePr>
        <p:xfrm>
          <a:off x="2031471" y="1772816"/>
          <a:ext cx="8125883" cy="4364812"/>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a:extLst>
              <a:ext uri="{FF2B5EF4-FFF2-40B4-BE49-F238E27FC236}">
                <a16:creationId xmlns:a16="http://schemas.microsoft.com/office/drawing/2014/main" id="{0D853F95-F9AF-CC5F-8034-83920D4B5D87}"/>
              </a:ext>
            </a:extLst>
          </p:cNvPr>
          <p:cNvSpPr/>
          <p:nvPr/>
        </p:nvSpPr>
        <p:spPr>
          <a:xfrm rot="919478">
            <a:off x="1422305" y="2828837"/>
            <a:ext cx="9344226" cy="120032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7200" b="0" cap="none" spc="0" dirty="0">
                <a:ln w="0"/>
                <a:solidFill>
                  <a:schemeClr val="tx1"/>
                </a:solidFill>
                <a:effectLst>
                  <a:outerShdw blurRad="38100" dist="19050" dir="2700000" algn="tl" rotWithShape="0">
                    <a:schemeClr val="dk1">
                      <a:alpha val="40000"/>
                    </a:schemeClr>
                  </a:outerShdw>
                </a:effectLst>
              </a:rPr>
              <a:t>Qual tipo você escolhe ?</a:t>
            </a:r>
          </a:p>
        </p:txBody>
      </p:sp>
      <p:pic>
        <p:nvPicPr>
          <p:cNvPr id="3" name="Imagem 2" descr="Uma imagem contendo Interface gráfica do usuário&#10;&#10;Descrição gerada automaticamente">
            <a:extLst>
              <a:ext uri="{FF2B5EF4-FFF2-40B4-BE49-F238E27FC236}">
                <a16:creationId xmlns:a16="http://schemas.microsoft.com/office/drawing/2014/main" id="{69B14A1C-33A0-6595-5C75-5068B2FD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95335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053852" y="2355267"/>
            <a:ext cx="7702943"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Pré-Fixado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15%</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8A253ED-2724-B9AE-BE9B-A93E362D5F6D}"/>
              </a:ext>
            </a:extLst>
          </p:cNvPr>
          <p:cNvSpPr/>
          <p:nvPr/>
        </p:nvSpPr>
        <p:spPr>
          <a:xfrm>
            <a:off x="1053852" y="3501008"/>
            <a:ext cx="10069167"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Pós-Fixado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110% do CDI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363A1CE1-F915-44AF-FD5E-DB8855A91047}"/>
              </a:ext>
            </a:extLst>
          </p:cNvPr>
          <p:cNvSpPr/>
          <p:nvPr/>
        </p:nvSpPr>
        <p:spPr>
          <a:xfrm>
            <a:off x="1053852" y="4725144"/>
            <a:ext cx="9184117" cy="923330"/>
          </a:xfrm>
          <a:prstGeom prst="rect">
            <a:avLst/>
          </a:prstGeom>
          <a:noFill/>
        </p:spPr>
        <p:txBody>
          <a:bodyPr wrap="none" lIns="91440" tIns="45720" rIns="91440" bIns="45720">
            <a:spAutoFit/>
          </a:bodyPr>
          <a:lstStyle/>
          <a:p>
            <a:r>
              <a:rPr lang="pt-BR" sz="5400" b="0" cap="none" spc="0" dirty="0">
                <a:ln w="0"/>
                <a:solidFill>
                  <a:schemeClr val="tx1"/>
                </a:solidFill>
                <a:effectLst>
                  <a:outerShdw blurRad="38100" dist="19050" dir="2700000" algn="tl" rotWithShape="0">
                    <a:schemeClr val="dk1">
                      <a:alpha val="40000"/>
                    </a:schemeClr>
                  </a:outerShdw>
                </a:effectLst>
              </a:rPr>
              <a:t>Híbrido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CDB  IPCA+4%</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5" name="Seta: para a Direita 4">
            <a:extLst>
              <a:ext uri="{FF2B5EF4-FFF2-40B4-BE49-F238E27FC236}">
                <a16:creationId xmlns:a16="http://schemas.microsoft.com/office/drawing/2014/main" id="{BB9B1C59-D9DE-4F7F-77ED-FF08F725C801}"/>
              </a:ext>
            </a:extLst>
          </p:cNvPr>
          <p:cNvSpPr/>
          <p:nvPr/>
        </p:nvSpPr>
        <p:spPr>
          <a:xfrm rot="1477975">
            <a:off x="297831" y="831673"/>
            <a:ext cx="5832648" cy="1446548"/>
          </a:xfrm>
          <a:prstGeom prst="rightArrow">
            <a:avLst/>
          </a:prstGeom>
          <a:solidFill>
            <a:srgbClr val="FF0000"/>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Bicho de pelúcia com máscara&#10;&#10;Descrição gerada automaticamente">
            <a:extLst>
              <a:ext uri="{FF2B5EF4-FFF2-40B4-BE49-F238E27FC236}">
                <a16:creationId xmlns:a16="http://schemas.microsoft.com/office/drawing/2014/main" id="{BB2A3D87-FCEA-6B8F-3D36-AC4FDE3BF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616" y="4506365"/>
            <a:ext cx="1595903" cy="2044957"/>
          </a:xfrm>
          <a:prstGeom prst="rect">
            <a:avLst/>
          </a:prstGeom>
        </p:spPr>
      </p:pic>
      <p:pic>
        <p:nvPicPr>
          <p:cNvPr id="6" name="Imagem 5" descr="Uma imagem contendo Interface gráfica do usuário&#10;&#10;Descrição gerada automaticamente">
            <a:extLst>
              <a:ext uri="{FF2B5EF4-FFF2-40B4-BE49-F238E27FC236}">
                <a16:creationId xmlns:a16="http://schemas.microsoft.com/office/drawing/2014/main" id="{D46187B3-7283-5218-589E-A3A1A32F7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6567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5" name="Espaço Reservado para Conteúdo 4">
            <a:extLst>
              <a:ext uri="{FF2B5EF4-FFF2-40B4-BE49-F238E27FC236}">
                <a16:creationId xmlns:a16="http://schemas.microsoft.com/office/drawing/2014/main" id="{0F31A959-835B-9E2D-E4FF-4B93E5BF4585}"/>
              </a:ext>
            </a:extLst>
          </p:cNvPr>
          <p:cNvSpPr>
            <a:spLocks noGrp="1"/>
          </p:cNvSpPr>
          <p:nvPr>
            <p:ph idx="1"/>
          </p:nvPr>
        </p:nvSpPr>
        <p:spPr/>
        <p:txBody>
          <a:bodyPr/>
          <a:lstStyle/>
          <a:p>
            <a:r>
              <a:rPr lang="pt-BR" dirty="0"/>
              <a:t>Renda Fixa;</a:t>
            </a:r>
          </a:p>
          <a:p>
            <a:r>
              <a:rPr lang="pt-BR" dirty="0"/>
              <a:t>12 vezes suas despesas mensais;</a:t>
            </a:r>
          </a:p>
          <a:p>
            <a:r>
              <a:rPr lang="pt-BR" dirty="0"/>
              <a:t>Investimentos que não ultrapassem 1 ano de carência;</a:t>
            </a:r>
          </a:p>
          <a:p>
            <a:r>
              <a:rPr lang="pt-BR" dirty="0"/>
              <a:t>3 meses de liquidez;</a:t>
            </a:r>
          </a:p>
          <a:p>
            <a:r>
              <a:rPr lang="pt-BR" dirty="0"/>
              <a:t>Investir com Qualidade e Segurança;</a:t>
            </a:r>
          </a:p>
          <a:p>
            <a:endParaRPr lang="pt-BR" dirty="0"/>
          </a:p>
          <a:p>
            <a:r>
              <a:rPr lang="pt-BR" dirty="0"/>
              <a:t>“No Mínimo”...</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9EF2CF54-5E4E-F02E-330F-BF0BAFB6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580" y="3051448"/>
            <a:ext cx="3806552" cy="3806552"/>
          </a:xfrm>
          <a:prstGeom prst="rect">
            <a:avLst/>
          </a:prstGeom>
          <a:ln>
            <a:noFill/>
          </a:ln>
          <a:effectLst>
            <a:outerShdw blurRad="292100" dist="139700" dir="2700000" algn="tl" rotWithShape="0">
              <a:srgbClr val="333333">
                <a:alpha val="65000"/>
              </a:srgbClr>
            </a:outerShdw>
          </a:effectLst>
        </p:spPr>
      </p:pic>
      <p:pic>
        <p:nvPicPr>
          <p:cNvPr id="3" name="Imagem 2" descr="Uma imagem contendo Interface gráfica do usuário&#10;&#10;Descrição gerada automaticamente">
            <a:extLst>
              <a:ext uri="{FF2B5EF4-FFF2-40B4-BE49-F238E27FC236}">
                <a16:creationId xmlns:a16="http://schemas.microsoft.com/office/drawing/2014/main" id="{421D47AA-D186-AD2D-DFDD-A657B8CB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7425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886722" y="2204864"/>
            <a:ext cx="8415382" cy="4154984"/>
          </a:xfrm>
          <a:prstGeom prst="rect">
            <a:avLst/>
          </a:prstGeom>
          <a:noFill/>
        </p:spPr>
        <p:txBody>
          <a:bodyPr wrap="none" lIns="91440" tIns="45720" rIns="91440" bIns="45720">
            <a:spAutoFit/>
          </a:bodyPr>
          <a:lstStyle/>
          <a:p>
            <a:pPr algn="ctr"/>
            <a:r>
              <a:rPr lang="pt-BR" sz="8800" b="0" cap="none" spc="0" dirty="0">
                <a:ln w="0"/>
                <a:solidFill>
                  <a:schemeClr val="tx1"/>
                </a:solidFill>
                <a:effectLst>
                  <a:outerShdw blurRad="38100" dist="19050" dir="2700000" algn="tl" rotWithShape="0">
                    <a:schemeClr val="dk1">
                      <a:alpha val="40000"/>
                    </a:schemeClr>
                  </a:outerShdw>
                </a:effectLst>
              </a:rPr>
              <a:t>Prazo Máximo </a:t>
            </a:r>
          </a:p>
          <a:p>
            <a:pPr algn="ctr"/>
            <a:r>
              <a:rPr lang="pt-BR" sz="8800" b="0" cap="none" spc="0" dirty="0">
                <a:ln w="0"/>
                <a:solidFill>
                  <a:schemeClr val="tx1"/>
                </a:solidFill>
                <a:effectLst>
                  <a:outerShdw blurRad="38100" dist="19050" dir="2700000" algn="tl" rotWithShape="0">
                    <a:schemeClr val="dk1">
                      <a:alpha val="40000"/>
                    </a:schemeClr>
                  </a:outerShdw>
                </a:effectLst>
              </a:rPr>
              <a:t>de </a:t>
            </a:r>
          </a:p>
          <a:p>
            <a:pPr algn="ctr"/>
            <a:r>
              <a:rPr lang="pt-BR" sz="8800" b="0" cap="none" spc="0" dirty="0">
                <a:ln w="0"/>
                <a:solidFill>
                  <a:schemeClr val="tx1"/>
                </a:solidFill>
                <a:effectLst>
                  <a:outerShdw blurRad="38100" dist="19050" dir="2700000" algn="tl" rotWithShape="0">
                    <a:schemeClr val="dk1">
                      <a:alpha val="40000"/>
                    </a:schemeClr>
                  </a:outerShdw>
                </a:effectLst>
              </a:rPr>
              <a:t>1 Ano de Carência</a:t>
            </a:r>
          </a:p>
        </p:txBody>
      </p:sp>
      <p:pic>
        <p:nvPicPr>
          <p:cNvPr id="8" name="Imagem 7" descr="Ícone&#10;&#10;Descrição gerada automaticamente">
            <a:extLst>
              <a:ext uri="{FF2B5EF4-FFF2-40B4-BE49-F238E27FC236}">
                <a16:creationId xmlns:a16="http://schemas.microsoft.com/office/drawing/2014/main" id="{062F8544-DA74-0397-0FBF-FE1C05803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00" y="1700808"/>
            <a:ext cx="2838216" cy="3717032"/>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3DE348DE-5873-FC86-43C5-2C7CD0895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6843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545936" y="2052464"/>
            <a:ext cx="1096967"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LCI</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00ED560-3184-EB2B-11CD-96385829C2CD}"/>
              </a:ext>
            </a:extLst>
          </p:cNvPr>
          <p:cNvSpPr/>
          <p:nvPr/>
        </p:nvSpPr>
        <p:spPr>
          <a:xfrm>
            <a:off x="3462926" y="3396541"/>
            <a:ext cx="4087979" cy="2585323"/>
          </a:xfrm>
          <a:prstGeom prst="rect">
            <a:avLst/>
          </a:prstGeom>
          <a:noFill/>
        </p:spPr>
        <p:txBody>
          <a:bodyPr wrap="none" lIns="91440" tIns="45720" rIns="91440" bIns="45720">
            <a:spAutoFit/>
          </a:bodyPr>
          <a:lstStyle/>
          <a:p>
            <a:r>
              <a:rPr lang="pt-BR" sz="5400" b="1" dirty="0">
                <a:ln w="0"/>
                <a:solidFill>
                  <a:srgbClr val="FF0000"/>
                </a:solidFill>
                <a:effectLst>
                  <a:outerShdw blurRad="38100" dist="19050" dir="2700000" algn="tl" rotWithShape="0">
                    <a:schemeClr val="dk1">
                      <a:alpha val="40000"/>
                    </a:schemeClr>
                  </a:outerShdw>
                </a:effectLst>
              </a:rPr>
              <a:t>L</a:t>
            </a:r>
            <a:r>
              <a:rPr lang="pt-BR" sz="5400" dirty="0">
                <a:ln w="0"/>
                <a:effectLst>
                  <a:outerShdw blurRad="38100" dist="19050" dir="2700000" algn="tl" rotWithShape="0">
                    <a:schemeClr val="dk1">
                      <a:alpha val="40000"/>
                    </a:schemeClr>
                  </a:outerShdw>
                </a:effectLst>
              </a:rPr>
              <a:t>ETRA DE</a:t>
            </a:r>
          </a:p>
          <a:p>
            <a:r>
              <a:rPr lang="pt-BR" sz="5400" b="1" dirty="0">
                <a:ln w="0"/>
                <a:solidFill>
                  <a:srgbClr val="FF0000"/>
                </a:solidFill>
                <a:effectLst>
                  <a:outerShdw blurRad="38100" dist="19050" dir="2700000" algn="tl" rotWithShape="0">
                    <a:schemeClr val="dk1">
                      <a:alpha val="40000"/>
                    </a:schemeClr>
                  </a:outerShdw>
                </a:effectLst>
              </a:rPr>
              <a:t>C</a:t>
            </a:r>
            <a:r>
              <a:rPr lang="pt-BR" sz="5400" dirty="0">
                <a:ln w="0"/>
                <a:effectLst>
                  <a:outerShdw blurRad="38100" dist="19050" dir="2700000" algn="tl" rotWithShape="0">
                    <a:schemeClr val="dk1">
                      <a:alpha val="40000"/>
                    </a:schemeClr>
                  </a:outerShdw>
                </a:effectLst>
              </a:rPr>
              <a:t>RÉDITO</a:t>
            </a:r>
          </a:p>
          <a:p>
            <a:r>
              <a:rPr lang="pt-BR" sz="5400" b="1" dirty="0">
                <a:ln w="0"/>
                <a:solidFill>
                  <a:srgbClr val="FF0000"/>
                </a:solidFill>
                <a:effectLst>
                  <a:outerShdw blurRad="38100" dist="19050" dir="2700000" algn="tl" rotWithShape="0">
                    <a:schemeClr val="dk1">
                      <a:alpha val="40000"/>
                    </a:schemeClr>
                  </a:outerShdw>
                </a:effectLst>
              </a:rPr>
              <a:t>I</a:t>
            </a:r>
            <a:r>
              <a:rPr lang="pt-BR" sz="5400" dirty="0">
                <a:ln w="0"/>
                <a:effectLst>
                  <a:outerShdw blurRad="38100" dist="19050" dir="2700000" algn="tl" rotWithShape="0">
                    <a:schemeClr val="dk1">
                      <a:alpha val="40000"/>
                    </a:schemeClr>
                  </a:outerShdw>
                </a:effectLst>
              </a:rPr>
              <a:t>MOBILIARIO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m 3" descr="Uma imagem contendo Interface gráfica do usuário&#10;&#10;Descrição gerada automaticamente">
            <a:extLst>
              <a:ext uri="{FF2B5EF4-FFF2-40B4-BE49-F238E27FC236}">
                <a16:creationId xmlns:a16="http://schemas.microsoft.com/office/drawing/2014/main" id="{2BAB0EA1-040D-CC77-92AC-C119EA4F68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41089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5411284" y="2052464"/>
            <a:ext cx="1366271"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LCA</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3" name="Retângulo 2">
            <a:extLst>
              <a:ext uri="{FF2B5EF4-FFF2-40B4-BE49-F238E27FC236}">
                <a16:creationId xmlns:a16="http://schemas.microsoft.com/office/drawing/2014/main" id="{200ED560-3184-EB2B-11CD-96385829C2CD}"/>
              </a:ext>
            </a:extLst>
          </p:cNvPr>
          <p:cNvSpPr/>
          <p:nvPr/>
        </p:nvSpPr>
        <p:spPr>
          <a:xfrm>
            <a:off x="3462926" y="3396541"/>
            <a:ext cx="5109091" cy="2585323"/>
          </a:xfrm>
          <a:prstGeom prst="rect">
            <a:avLst/>
          </a:prstGeom>
          <a:noFill/>
        </p:spPr>
        <p:txBody>
          <a:bodyPr wrap="none" lIns="91440" tIns="45720" rIns="91440" bIns="45720">
            <a:spAutoFit/>
          </a:bodyPr>
          <a:lstStyle/>
          <a:p>
            <a:r>
              <a:rPr lang="pt-BR" sz="5400" b="1" dirty="0">
                <a:ln w="0"/>
                <a:solidFill>
                  <a:srgbClr val="FF0000"/>
                </a:solidFill>
                <a:effectLst>
                  <a:outerShdw blurRad="38100" dist="19050" dir="2700000" algn="tl" rotWithShape="0">
                    <a:schemeClr val="dk1">
                      <a:alpha val="40000"/>
                    </a:schemeClr>
                  </a:outerShdw>
                </a:effectLst>
              </a:rPr>
              <a:t>L</a:t>
            </a:r>
            <a:r>
              <a:rPr lang="pt-BR" sz="5400" dirty="0">
                <a:ln w="0"/>
                <a:effectLst>
                  <a:outerShdw blurRad="38100" dist="19050" dir="2700000" algn="tl" rotWithShape="0">
                    <a:schemeClr val="dk1">
                      <a:alpha val="40000"/>
                    </a:schemeClr>
                  </a:outerShdw>
                </a:effectLst>
              </a:rPr>
              <a:t>ETRA DE</a:t>
            </a:r>
          </a:p>
          <a:p>
            <a:r>
              <a:rPr lang="pt-BR" sz="5400" b="1" dirty="0">
                <a:ln w="0"/>
                <a:solidFill>
                  <a:srgbClr val="FF0000"/>
                </a:solidFill>
                <a:effectLst>
                  <a:outerShdw blurRad="38100" dist="19050" dir="2700000" algn="tl" rotWithShape="0">
                    <a:schemeClr val="dk1">
                      <a:alpha val="40000"/>
                    </a:schemeClr>
                  </a:outerShdw>
                </a:effectLst>
              </a:rPr>
              <a:t>C</a:t>
            </a:r>
            <a:r>
              <a:rPr lang="pt-BR" sz="5400" dirty="0">
                <a:ln w="0"/>
                <a:effectLst>
                  <a:outerShdw blurRad="38100" dist="19050" dir="2700000" algn="tl" rotWithShape="0">
                    <a:schemeClr val="dk1">
                      <a:alpha val="40000"/>
                    </a:schemeClr>
                  </a:outerShdw>
                </a:effectLst>
              </a:rPr>
              <a:t>RÉDITO DO</a:t>
            </a:r>
          </a:p>
          <a:p>
            <a:r>
              <a:rPr lang="pt-BR" sz="5400" b="1" dirty="0">
                <a:ln w="0"/>
                <a:solidFill>
                  <a:srgbClr val="FF0000"/>
                </a:solidFill>
                <a:effectLst>
                  <a:outerShdw blurRad="38100" dist="19050" dir="2700000" algn="tl" rotWithShape="0">
                    <a:schemeClr val="dk1">
                      <a:alpha val="40000"/>
                    </a:schemeClr>
                  </a:outerShdw>
                </a:effectLst>
              </a:rPr>
              <a:t>A</a:t>
            </a:r>
            <a:r>
              <a:rPr lang="pt-BR" sz="5400" dirty="0">
                <a:ln w="0"/>
                <a:effectLst>
                  <a:outerShdw blurRad="38100" dist="19050" dir="2700000" algn="tl" rotWithShape="0">
                    <a:schemeClr val="dk1">
                      <a:alpha val="40000"/>
                    </a:schemeClr>
                  </a:outerShdw>
                </a:effectLst>
              </a:rPr>
              <a:t>GRONEGÓCIO</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m 3" descr="Uma imagem contendo Interface gráfica do usuário&#10;&#10;Descrição gerada automaticamente">
            <a:extLst>
              <a:ext uri="{FF2B5EF4-FFF2-40B4-BE49-F238E27FC236}">
                <a16:creationId xmlns:a16="http://schemas.microsoft.com/office/drawing/2014/main" id="{9D7C4C3D-3379-6757-F1F6-F2A345E418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0113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859755" y="2052464"/>
            <a:ext cx="2469330"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LCI/LCA</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4" name="Retângulo 3">
            <a:extLst>
              <a:ext uri="{FF2B5EF4-FFF2-40B4-BE49-F238E27FC236}">
                <a16:creationId xmlns:a16="http://schemas.microsoft.com/office/drawing/2014/main" id="{A94E4C9D-2A52-C5FC-2C76-1A19F9EDDFE8}"/>
              </a:ext>
            </a:extLst>
          </p:cNvPr>
          <p:cNvSpPr/>
          <p:nvPr/>
        </p:nvSpPr>
        <p:spPr>
          <a:xfrm>
            <a:off x="4294212" y="3356992"/>
            <a:ext cx="5111912" cy="2677656"/>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Liquidez (questione o Assessor);</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Carência;</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Vencimento;</a:t>
            </a:r>
          </a:p>
          <a:p>
            <a:pPr marL="685800" indent="-685800">
              <a:buFont typeface="Arial" panose="020B0604020202020204" pitchFamily="34" charset="0"/>
              <a:buChar char="•"/>
            </a:pPr>
            <a:r>
              <a:rPr lang="pt-BR" sz="2400" b="1" cap="none" spc="0" dirty="0">
                <a:ln w="0"/>
                <a:solidFill>
                  <a:srgbClr val="00B0F0"/>
                </a:solidFill>
                <a:effectLst>
                  <a:outerShdw blurRad="38100" dist="19050" dir="2700000" algn="tl" rotWithShape="0">
                    <a:schemeClr val="dk1">
                      <a:alpha val="40000"/>
                    </a:schemeClr>
                  </a:outerShdw>
                </a:effectLst>
              </a:rPr>
              <a:t>FGC;</a:t>
            </a:r>
          </a:p>
          <a:p>
            <a:pPr marL="685800" indent="-685800">
              <a:buFont typeface="Arial" panose="020B0604020202020204" pitchFamily="34" charset="0"/>
              <a:buChar char="•"/>
            </a:pPr>
            <a:r>
              <a:rPr lang="pt-BR" sz="2400" b="1" dirty="0">
                <a:ln w="0"/>
                <a:solidFill>
                  <a:srgbClr val="00B0F0"/>
                </a:solidFill>
                <a:effectLst>
                  <a:outerShdw blurRad="38100" dist="19050" dir="2700000" algn="tl" rotWithShape="0">
                    <a:schemeClr val="dk1">
                      <a:alpha val="40000"/>
                    </a:schemeClr>
                  </a:outerShdw>
                </a:effectLst>
              </a:rPr>
              <a:t>Saúde do Emissor;</a:t>
            </a:r>
          </a:p>
          <a:p>
            <a:pPr marL="685800" indent="-685800">
              <a:buFont typeface="Arial" panose="020B0604020202020204" pitchFamily="34" charset="0"/>
              <a:buChar char="•"/>
            </a:pPr>
            <a:r>
              <a:rPr lang="pt-BR" sz="2400" b="1" cap="none" spc="0" dirty="0">
                <a:ln w="0"/>
                <a:solidFill>
                  <a:srgbClr val="FF0000"/>
                </a:solidFill>
                <a:effectLst>
                  <a:outerShdw blurRad="38100" dist="19050" dir="2700000" algn="tl" rotWithShape="0">
                    <a:schemeClr val="dk1">
                      <a:alpha val="40000"/>
                    </a:schemeClr>
                  </a:outerShdw>
                </a:effectLst>
              </a:rPr>
              <a:t>Isento de Imposto de Renda;</a:t>
            </a:r>
          </a:p>
          <a:p>
            <a:pPr marL="685800" indent="-685800">
              <a:buFont typeface="Arial" panose="020B0604020202020204" pitchFamily="34" charset="0"/>
              <a:buChar char="•"/>
            </a:pPr>
            <a:r>
              <a:rPr lang="pt-BR" sz="2400" b="1" dirty="0">
                <a:ln w="0"/>
                <a:solidFill>
                  <a:srgbClr val="FF0000"/>
                </a:solidFill>
                <a:effectLst>
                  <a:outerShdw blurRad="38100" dist="19050" dir="2700000" algn="tl" rotWithShape="0">
                    <a:schemeClr val="dk1">
                      <a:alpha val="40000"/>
                    </a:schemeClr>
                  </a:outerShdw>
                </a:effectLst>
              </a:rPr>
              <a:t>Isento de IOF;</a:t>
            </a:r>
            <a:endParaRPr lang="pt-BR" sz="2400" b="1" cap="none" spc="0" dirty="0">
              <a:ln w="0"/>
              <a:solidFill>
                <a:srgbClr val="FF0000"/>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872D07B1-61C0-5EA2-CB2C-EE0EDD6FF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88425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4294212" y="2565544"/>
            <a:ext cx="3996607" cy="2585323"/>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5400" b="0" cap="none" spc="0" dirty="0">
                <a:ln w="0"/>
                <a:solidFill>
                  <a:schemeClr val="tx1"/>
                </a:solidFill>
                <a:effectLst>
                  <a:outerShdw blurRad="38100" dist="19050" dir="2700000" algn="tl" rotWithShape="0">
                    <a:schemeClr val="dk1">
                      <a:alpha val="40000"/>
                    </a:schemeClr>
                  </a:outerShdw>
                </a:effectLst>
              </a:rPr>
              <a:t>Pré-Fixada</a:t>
            </a:r>
          </a:p>
          <a:p>
            <a:pPr marL="685800" indent="-685800">
              <a:buFont typeface="Arial" panose="020B0604020202020204" pitchFamily="34" charset="0"/>
              <a:buChar char="•"/>
            </a:pPr>
            <a:r>
              <a:rPr lang="pt-BR" sz="5400" dirty="0">
                <a:ln w="0"/>
                <a:effectLst>
                  <a:outerShdw blurRad="38100" dist="19050" dir="2700000" algn="tl" rotWithShape="0">
                    <a:schemeClr val="dk1">
                      <a:alpha val="40000"/>
                    </a:schemeClr>
                  </a:outerShdw>
                </a:effectLst>
              </a:rPr>
              <a:t>Pós-Fixada</a:t>
            </a:r>
          </a:p>
          <a:p>
            <a:pPr marL="685800" indent="-685800">
              <a:buFont typeface="Arial" panose="020B0604020202020204" pitchFamily="34" charset="0"/>
              <a:buChar char="•"/>
            </a:pPr>
            <a:r>
              <a:rPr lang="pt-BR" sz="5400" b="0" cap="none" spc="0" dirty="0">
                <a:ln w="0"/>
                <a:solidFill>
                  <a:schemeClr val="tx1"/>
                </a:solidFill>
                <a:effectLst>
                  <a:outerShdw blurRad="38100" dist="19050" dir="2700000" algn="tl" rotWithShape="0">
                    <a:schemeClr val="dk1">
                      <a:alpha val="40000"/>
                    </a:schemeClr>
                  </a:outerShdw>
                </a:effectLst>
              </a:rPr>
              <a:t>Híbrida</a:t>
            </a:r>
          </a:p>
        </p:txBody>
      </p:sp>
      <p:pic>
        <p:nvPicPr>
          <p:cNvPr id="3" name="Imagem 2" descr="Uma imagem contendo Interface gráfica do usuário&#10;&#10;Descrição gerada automaticamente">
            <a:extLst>
              <a:ext uri="{FF2B5EF4-FFF2-40B4-BE49-F238E27FC236}">
                <a16:creationId xmlns:a16="http://schemas.microsoft.com/office/drawing/2014/main" id="{0E351FD8-6392-8DA8-2849-B20720104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47761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8351137" y="408647"/>
            <a:ext cx="1487908"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BRK</a:t>
            </a:r>
          </a:p>
        </p:txBody>
      </p:sp>
      <p:pic>
        <p:nvPicPr>
          <p:cNvPr id="5" name="Imagem 4">
            <a:extLst>
              <a:ext uri="{FF2B5EF4-FFF2-40B4-BE49-F238E27FC236}">
                <a16:creationId xmlns:a16="http://schemas.microsoft.com/office/drawing/2014/main" id="{CADB63E0-FB92-16D3-B8AC-EDCD8A078BFB}"/>
              </a:ext>
            </a:extLst>
          </p:cNvPr>
          <p:cNvPicPr>
            <a:picLocks noChangeAspect="1"/>
          </p:cNvPicPr>
          <p:nvPr/>
        </p:nvPicPr>
        <p:blipFill>
          <a:blip r:embed="rId2"/>
          <a:stretch>
            <a:fillRect/>
          </a:stretch>
        </p:blipFill>
        <p:spPr>
          <a:xfrm>
            <a:off x="3502124" y="1872249"/>
            <a:ext cx="2304256" cy="4673319"/>
          </a:xfrm>
          <a:prstGeom prst="rect">
            <a:avLst/>
          </a:prstGeom>
        </p:spPr>
      </p:pic>
      <p:pic>
        <p:nvPicPr>
          <p:cNvPr id="9" name="Imagem 8">
            <a:extLst>
              <a:ext uri="{FF2B5EF4-FFF2-40B4-BE49-F238E27FC236}">
                <a16:creationId xmlns:a16="http://schemas.microsoft.com/office/drawing/2014/main" id="{43EF4F26-9BA6-ED3D-D76B-30DF6FB6F735}"/>
              </a:ext>
            </a:extLst>
          </p:cNvPr>
          <p:cNvPicPr>
            <a:picLocks noChangeAspect="1"/>
          </p:cNvPicPr>
          <p:nvPr/>
        </p:nvPicPr>
        <p:blipFill>
          <a:blip r:embed="rId3"/>
          <a:stretch>
            <a:fillRect/>
          </a:stretch>
        </p:blipFill>
        <p:spPr>
          <a:xfrm>
            <a:off x="7459934" y="1872249"/>
            <a:ext cx="2536831" cy="2245647"/>
          </a:xfrm>
          <a:prstGeom prst="rect">
            <a:avLst/>
          </a:prstGeom>
        </p:spPr>
      </p:pic>
      <p:pic>
        <p:nvPicPr>
          <p:cNvPr id="12" name="Imagem 11">
            <a:extLst>
              <a:ext uri="{FF2B5EF4-FFF2-40B4-BE49-F238E27FC236}">
                <a16:creationId xmlns:a16="http://schemas.microsoft.com/office/drawing/2014/main" id="{20FA39CD-6695-9755-D5AE-759EAAD68E03}"/>
              </a:ext>
            </a:extLst>
          </p:cNvPr>
          <p:cNvPicPr>
            <a:picLocks noChangeAspect="1"/>
          </p:cNvPicPr>
          <p:nvPr/>
        </p:nvPicPr>
        <p:blipFill>
          <a:blip r:embed="rId4"/>
          <a:stretch>
            <a:fillRect/>
          </a:stretch>
        </p:blipFill>
        <p:spPr>
          <a:xfrm>
            <a:off x="7459934" y="4437112"/>
            <a:ext cx="2495586" cy="1866584"/>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CD30577A-BEF3-AB80-15BB-11CD7C305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Forma&#10;&#10;Descrição gerada automaticamente">
            <a:extLst>
              <a:ext uri="{FF2B5EF4-FFF2-40B4-BE49-F238E27FC236}">
                <a16:creationId xmlns:a16="http://schemas.microsoft.com/office/drawing/2014/main" id="{E55C202C-6D32-95AD-5157-EBACBFFE0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6020" y="0"/>
            <a:ext cx="6858000" cy="6858000"/>
          </a:xfrm>
          <a:prstGeom prst="rect">
            <a:avLst/>
          </a:prstGeom>
        </p:spPr>
      </p:pic>
    </p:spTree>
    <p:extLst>
      <p:ext uri="{BB962C8B-B14F-4D97-AF65-F5344CB8AC3E}">
        <p14:creationId xmlns:p14="http://schemas.microsoft.com/office/powerpoint/2010/main" val="15989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973931" y="2053454"/>
            <a:ext cx="10969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LCI</a:t>
            </a:r>
          </a:p>
        </p:txBody>
      </p:sp>
      <p:sp>
        <p:nvSpPr>
          <p:cNvPr id="4" name="Retângulo 3">
            <a:extLst>
              <a:ext uri="{FF2B5EF4-FFF2-40B4-BE49-F238E27FC236}">
                <a16:creationId xmlns:a16="http://schemas.microsoft.com/office/drawing/2014/main" id="{A94E4C9D-2A52-C5FC-2C76-1A19F9EDDFE8}"/>
              </a:ext>
            </a:extLst>
          </p:cNvPr>
          <p:cNvSpPr/>
          <p:nvPr/>
        </p:nvSpPr>
        <p:spPr>
          <a:xfrm>
            <a:off x="131031" y="3429000"/>
            <a:ext cx="3139001" cy="46166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pt-BR" sz="2400" dirty="0">
                <a:ln w="0"/>
                <a:effectLst>
                  <a:outerShdw blurRad="38100" dist="19050" dir="2700000" algn="tl" rotWithShape="0">
                    <a:schemeClr val="dk1">
                      <a:alpha val="40000"/>
                    </a:schemeClr>
                  </a:outerShdw>
                </a:effectLst>
              </a:rPr>
              <a:t>Saúde do Emissor</a:t>
            </a:r>
            <a:endParaRPr lang="pt-BR" sz="2400" b="0" cap="none" spc="0" dirty="0">
              <a:ln w="0"/>
              <a:solidFill>
                <a:schemeClr val="tx1"/>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id="{7FF68646-7165-50C3-7005-8F58727FBB9A}"/>
              </a:ext>
            </a:extLst>
          </p:cNvPr>
          <p:cNvSpPr/>
          <p:nvPr/>
        </p:nvSpPr>
        <p:spPr>
          <a:xfrm>
            <a:off x="8610023" y="408647"/>
            <a:ext cx="970137" cy="923330"/>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pt-BR"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C6</a:t>
            </a:r>
            <a:endPar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CD30577A-BEF3-AB80-15BB-11CD7C305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a:extLst>
              <a:ext uri="{FF2B5EF4-FFF2-40B4-BE49-F238E27FC236}">
                <a16:creationId xmlns:a16="http://schemas.microsoft.com/office/drawing/2014/main" id="{0B00AFC7-2B26-3F0C-B71A-96C03A580525}"/>
              </a:ext>
            </a:extLst>
          </p:cNvPr>
          <p:cNvPicPr>
            <a:picLocks noChangeAspect="1"/>
          </p:cNvPicPr>
          <p:nvPr/>
        </p:nvPicPr>
        <p:blipFill>
          <a:blip r:embed="rId3"/>
          <a:stretch>
            <a:fillRect/>
          </a:stretch>
        </p:blipFill>
        <p:spPr>
          <a:xfrm>
            <a:off x="3574132" y="1916832"/>
            <a:ext cx="2047875" cy="4410075"/>
          </a:xfrm>
          <a:prstGeom prst="rect">
            <a:avLst/>
          </a:prstGeom>
        </p:spPr>
      </p:pic>
      <p:pic>
        <p:nvPicPr>
          <p:cNvPr id="9" name="Imagem 8">
            <a:extLst>
              <a:ext uri="{FF2B5EF4-FFF2-40B4-BE49-F238E27FC236}">
                <a16:creationId xmlns:a16="http://schemas.microsoft.com/office/drawing/2014/main" id="{843357DF-60AC-FAB4-040B-A5B3313AD243}"/>
              </a:ext>
            </a:extLst>
          </p:cNvPr>
          <p:cNvPicPr>
            <a:picLocks noChangeAspect="1"/>
          </p:cNvPicPr>
          <p:nvPr/>
        </p:nvPicPr>
        <p:blipFill>
          <a:blip r:embed="rId4"/>
          <a:stretch>
            <a:fillRect/>
          </a:stretch>
        </p:blipFill>
        <p:spPr>
          <a:xfrm>
            <a:off x="7732524" y="1916832"/>
            <a:ext cx="2484416" cy="1954336"/>
          </a:xfrm>
          <a:prstGeom prst="rect">
            <a:avLst/>
          </a:prstGeom>
        </p:spPr>
      </p:pic>
      <p:pic>
        <p:nvPicPr>
          <p:cNvPr id="12" name="Imagem 11">
            <a:extLst>
              <a:ext uri="{FF2B5EF4-FFF2-40B4-BE49-F238E27FC236}">
                <a16:creationId xmlns:a16="http://schemas.microsoft.com/office/drawing/2014/main" id="{FCBA4287-8492-131C-C03B-7FC669DC1979}"/>
              </a:ext>
            </a:extLst>
          </p:cNvPr>
          <p:cNvPicPr>
            <a:picLocks noChangeAspect="1"/>
          </p:cNvPicPr>
          <p:nvPr/>
        </p:nvPicPr>
        <p:blipFill>
          <a:blip r:embed="rId5"/>
          <a:stretch>
            <a:fillRect/>
          </a:stretch>
        </p:blipFill>
        <p:spPr>
          <a:xfrm>
            <a:off x="7606580" y="4176808"/>
            <a:ext cx="2940478" cy="2203885"/>
          </a:xfrm>
          <a:prstGeom prst="rect">
            <a:avLst/>
          </a:prstGeom>
        </p:spPr>
      </p:pic>
    </p:spTree>
    <p:extLst>
      <p:ext uri="{BB962C8B-B14F-4D97-AF65-F5344CB8AC3E}">
        <p14:creationId xmlns:p14="http://schemas.microsoft.com/office/powerpoint/2010/main" val="168613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949624" y="2204864"/>
            <a:ext cx="8289577" cy="4154984"/>
          </a:xfrm>
          <a:prstGeom prst="rect">
            <a:avLst/>
          </a:prstGeom>
          <a:noFill/>
        </p:spPr>
        <p:txBody>
          <a:bodyPr wrap="none" lIns="91440" tIns="45720" rIns="91440" bIns="45720">
            <a:spAutoFit/>
          </a:bodyPr>
          <a:lstStyle/>
          <a:p>
            <a:pPr algn="ctr"/>
            <a:r>
              <a:rPr lang="pt-BR" sz="8800" b="0" cap="none" spc="0" dirty="0">
                <a:ln w="0"/>
                <a:solidFill>
                  <a:schemeClr val="tx1"/>
                </a:solidFill>
                <a:effectLst>
                  <a:outerShdw blurRad="38100" dist="19050" dir="2700000" algn="tl" rotWithShape="0">
                    <a:schemeClr val="dk1">
                      <a:alpha val="40000"/>
                    </a:schemeClr>
                  </a:outerShdw>
                </a:effectLst>
              </a:rPr>
              <a:t>Prazo Máximo </a:t>
            </a:r>
          </a:p>
          <a:p>
            <a:pPr algn="ctr"/>
            <a:r>
              <a:rPr lang="pt-BR" sz="8800" b="0" cap="none" spc="0" dirty="0">
                <a:ln w="0"/>
                <a:solidFill>
                  <a:schemeClr val="tx1"/>
                </a:solidFill>
                <a:effectLst>
                  <a:outerShdw blurRad="38100" dist="19050" dir="2700000" algn="tl" rotWithShape="0">
                    <a:schemeClr val="dk1">
                      <a:alpha val="40000"/>
                    </a:schemeClr>
                  </a:outerShdw>
                </a:effectLst>
              </a:rPr>
              <a:t>de </a:t>
            </a:r>
          </a:p>
          <a:p>
            <a:pPr algn="ctr"/>
            <a:r>
              <a:rPr lang="pt-BR" sz="8800" b="0" cap="none" spc="0" dirty="0">
                <a:ln w="0"/>
                <a:solidFill>
                  <a:schemeClr val="tx1"/>
                </a:solidFill>
                <a:effectLst>
                  <a:outerShdw blurRad="38100" dist="19050" dir="2700000" algn="tl" rotWithShape="0">
                    <a:schemeClr val="dk1">
                      <a:alpha val="40000"/>
                    </a:schemeClr>
                  </a:outerShdw>
                </a:effectLst>
              </a:rPr>
              <a:t>1 Ano de carência</a:t>
            </a:r>
          </a:p>
        </p:txBody>
      </p:sp>
      <p:pic>
        <p:nvPicPr>
          <p:cNvPr id="4" name="Imagem 3" descr="Ícone&#10;&#10;Descrição gerada automaticamente">
            <a:extLst>
              <a:ext uri="{FF2B5EF4-FFF2-40B4-BE49-F238E27FC236}">
                <a16:creationId xmlns:a16="http://schemas.microsoft.com/office/drawing/2014/main" id="{F04EE3FA-DA5A-F54F-4991-0BFD024BD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00" y="1484784"/>
            <a:ext cx="2855495" cy="3739661"/>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C3D056F9-B523-F4D0-4A4C-0BB28054E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39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8" name="Retângulo 7">
            <a:extLst>
              <a:ext uri="{FF2B5EF4-FFF2-40B4-BE49-F238E27FC236}">
                <a16:creationId xmlns:a16="http://schemas.microsoft.com/office/drawing/2014/main" id="{B44DE991-1846-8953-3DE3-25ADD4A308F0}"/>
              </a:ext>
            </a:extLst>
          </p:cNvPr>
          <p:cNvSpPr/>
          <p:nvPr/>
        </p:nvSpPr>
        <p:spPr>
          <a:xfrm>
            <a:off x="693812" y="2420888"/>
            <a:ext cx="7507568" cy="2585323"/>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CDB 120% do CDI (1 ano)</a:t>
            </a:r>
          </a:p>
          <a:p>
            <a:pPr algn="ctr"/>
            <a:endParaRPr lang="pt-BR" sz="5400" b="1" dirty="0">
              <a:ln w="9525">
                <a:solidFill>
                  <a:schemeClr val="bg1"/>
                </a:solidFill>
                <a:prstDash val="solid"/>
              </a:ln>
              <a:effectLst>
                <a:outerShdw blurRad="12700" dist="38100" dir="2700000" algn="tl" rotWithShape="0">
                  <a:schemeClr val="bg1">
                    <a:lumMod val="50000"/>
                  </a:schemeClr>
                </a:outerShdw>
              </a:effectLst>
            </a:endParaRPr>
          </a:p>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LCI 95 % do CDI (1 ano)</a:t>
            </a:r>
          </a:p>
        </p:txBody>
      </p:sp>
      <p:pic>
        <p:nvPicPr>
          <p:cNvPr id="13" name="Imagem 12" descr="Mulher com vestido azul&#10;&#10;Descrição gerada automaticamente">
            <a:extLst>
              <a:ext uri="{FF2B5EF4-FFF2-40B4-BE49-F238E27FC236}">
                <a16:creationId xmlns:a16="http://schemas.microsoft.com/office/drawing/2014/main" id="{618D8319-B9E3-D958-1FFC-F196C4E27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572" y="1295400"/>
            <a:ext cx="4589604" cy="55626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C67A8F07-FE42-E9FB-B3B3-E9F48CA01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9201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graphicFrame>
        <p:nvGraphicFramePr>
          <p:cNvPr id="4" name="Diagrama 3">
            <a:extLst>
              <a:ext uri="{FF2B5EF4-FFF2-40B4-BE49-F238E27FC236}">
                <a16:creationId xmlns:a16="http://schemas.microsoft.com/office/drawing/2014/main" id="{79DEE3C8-5C35-3EB9-4CE3-72C7A8A9101B}"/>
              </a:ext>
            </a:extLst>
          </p:cNvPr>
          <p:cNvGraphicFramePr/>
          <p:nvPr>
            <p:extLst>
              <p:ext uri="{D42A27DB-BD31-4B8C-83A1-F6EECF244321}">
                <p14:modId xmlns:p14="http://schemas.microsoft.com/office/powerpoint/2010/main" val="1703546257"/>
              </p:ext>
            </p:extLst>
          </p:nvPr>
        </p:nvGraphicFramePr>
        <p:xfrm>
          <a:off x="591311" y="1196752"/>
          <a:ext cx="6943261" cy="479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m 6" descr="Mulher com as mãos no ar&#10;&#10;Descrição gerada automaticamente com confiança baixa">
            <a:extLst>
              <a:ext uri="{FF2B5EF4-FFF2-40B4-BE49-F238E27FC236}">
                <a16:creationId xmlns:a16="http://schemas.microsoft.com/office/drawing/2014/main" id="{3AF0DA8B-1089-6813-B36E-2EA3F011B0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4612" y="16490"/>
            <a:ext cx="4563444" cy="68580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8DAD03F0-1F54-19B2-60FB-35D5901BB9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3460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5" name="Espaço Reservado para Conteúdo 4">
            <a:extLst>
              <a:ext uri="{FF2B5EF4-FFF2-40B4-BE49-F238E27FC236}">
                <a16:creationId xmlns:a16="http://schemas.microsoft.com/office/drawing/2014/main" id="{0F31A959-835B-9E2D-E4FF-4B93E5BF4585}"/>
              </a:ext>
            </a:extLst>
          </p:cNvPr>
          <p:cNvSpPr>
            <a:spLocks noGrp="1"/>
          </p:cNvSpPr>
          <p:nvPr>
            <p:ph idx="1"/>
          </p:nvPr>
        </p:nvSpPr>
        <p:spPr>
          <a:xfrm>
            <a:off x="1522414" y="1905000"/>
            <a:ext cx="4788022" cy="2748136"/>
          </a:xfrm>
        </p:spPr>
        <p:txBody>
          <a:bodyPr>
            <a:normAutofit lnSpcReduction="10000"/>
          </a:bodyPr>
          <a:lstStyle/>
          <a:p>
            <a:pPr marL="0" indent="0" algn="ctr">
              <a:buNone/>
            </a:pPr>
            <a:r>
              <a:rPr lang="pt-BR" dirty="0"/>
              <a:t>Proteger seus recursos dos efeitos </a:t>
            </a:r>
          </a:p>
          <a:p>
            <a:pPr marL="0" indent="0" algn="ctr">
              <a:buNone/>
            </a:pPr>
            <a:r>
              <a:rPr lang="pt-BR" dirty="0"/>
              <a:t>da Inflação com muita segurança </a:t>
            </a:r>
          </a:p>
          <a:p>
            <a:pPr marL="0" indent="0" algn="ctr">
              <a:buNone/>
            </a:pPr>
            <a:r>
              <a:rPr lang="pt-BR" dirty="0"/>
              <a:t>e liquidez para aproveitar as</a:t>
            </a:r>
          </a:p>
          <a:p>
            <a:pPr marL="0" indent="0" algn="ctr">
              <a:buNone/>
            </a:pPr>
            <a:endParaRPr lang="pt-BR" dirty="0"/>
          </a:p>
          <a:p>
            <a:pPr marL="0" indent="0" algn="ctr">
              <a:buNone/>
            </a:pPr>
            <a:r>
              <a:rPr lang="pt-BR" dirty="0"/>
              <a:t>  </a:t>
            </a:r>
            <a:r>
              <a:rPr lang="pt-BR" sz="4000" b="1" dirty="0">
                <a:solidFill>
                  <a:srgbClr val="00B0F0"/>
                </a:solidFill>
              </a:rPr>
              <a:t>OPORTUNIDADE</a:t>
            </a:r>
            <a:r>
              <a:rPr lang="pt-BR" sz="4000" b="1" dirty="0">
                <a:solidFill>
                  <a:srgbClr val="FF0000"/>
                </a:solidFill>
              </a:rPr>
              <a:t>S</a:t>
            </a:r>
            <a:endParaRPr lang="pt-BR" b="1" dirty="0">
              <a:solidFill>
                <a:srgbClr val="FF0000"/>
              </a:solidFill>
            </a:endParaRPr>
          </a:p>
          <a:p>
            <a:pPr marL="0" indent="0" algn="ctr">
              <a:buNone/>
            </a:pPr>
            <a:endParaRPr lang="pt-BR" dirty="0"/>
          </a:p>
          <a:p>
            <a:pPr marL="0" indent="0" algn="ctr">
              <a:buNone/>
            </a:pPr>
            <a:endParaRPr lang="pt-BR" dirty="0"/>
          </a:p>
          <a:p>
            <a:pPr marL="0" indent="0" algn="ctr">
              <a:buNone/>
            </a:pPr>
            <a:endParaRPr lang="pt-BR" dirty="0"/>
          </a:p>
        </p:txBody>
      </p:sp>
      <p:pic>
        <p:nvPicPr>
          <p:cNvPr id="7" name="Imagem 6" descr="Desenho de personagem de desenho animado&#10;&#10;Descrição gerada automaticamente com confiança média">
            <a:extLst>
              <a:ext uri="{FF2B5EF4-FFF2-40B4-BE49-F238E27FC236}">
                <a16:creationId xmlns:a16="http://schemas.microsoft.com/office/drawing/2014/main" id="{9EF2CF54-5E4E-F02E-330F-BF0BAFB6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452" y="3051448"/>
            <a:ext cx="3806552" cy="3806552"/>
          </a:xfrm>
          <a:prstGeom prst="rect">
            <a:avLst/>
          </a:prstGeom>
          <a:ln>
            <a:noFill/>
          </a:ln>
          <a:effectLst>
            <a:outerShdw blurRad="292100" dist="139700" dir="2700000" algn="tl" rotWithShape="0">
              <a:srgbClr val="333333">
                <a:alpha val="65000"/>
              </a:srgbClr>
            </a:outerShdw>
          </a:effectLst>
        </p:spPr>
      </p:pic>
      <p:pic>
        <p:nvPicPr>
          <p:cNvPr id="3" name="Imagem 2" descr="Uma imagem contendo Interface gráfica do usuário&#10;&#10;Descrição gerada automaticamente">
            <a:extLst>
              <a:ext uri="{FF2B5EF4-FFF2-40B4-BE49-F238E27FC236}">
                <a16:creationId xmlns:a16="http://schemas.microsoft.com/office/drawing/2014/main" id="{4AE6E92C-A465-C98E-0777-107352B73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83590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1773932" y="2996952"/>
            <a:ext cx="4176143" cy="1107996"/>
          </a:xfrm>
          <a:prstGeom prst="rect">
            <a:avLst/>
          </a:prstGeom>
          <a:noFill/>
        </p:spPr>
        <p:txBody>
          <a:bodyPr wrap="none" lIns="91440" tIns="45720" rIns="91440" bIns="45720">
            <a:spAutoFit/>
          </a:bodyPr>
          <a:lstStyle/>
          <a:p>
            <a:pPr algn="ctr"/>
            <a:r>
              <a:rPr lang="pt-BR" sz="6600" b="0" cap="none" spc="0" dirty="0">
                <a:ln w="0"/>
                <a:solidFill>
                  <a:schemeClr val="tx1"/>
                </a:solidFill>
                <a:effectLst>
                  <a:outerShdw blurRad="38100" dist="19050" dir="2700000" algn="tl" rotWithShape="0">
                    <a:schemeClr val="dk1">
                      <a:alpha val="40000"/>
                    </a:schemeClr>
                  </a:outerShdw>
                </a:effectLst>
              </a:rPr>
              <a:t>Construção</a:t>
            </a:r>
          </a:p>
        </p:txBody>
      </p:sp>
      <p:pic>
        <p:nvPicPr>
          <p:cNvPr id="4" name="Imagem 3" descr="Foto preta e branca de prédio alto&#10;&#10;Descrição gerada automaticamente">
            <a:extLst>
              <a:ext uri="{FF2B5EF4-FFF2-40B4-BE49-F238E27FC236}">
                <a16:creationId xmlns:a16="http://schemas.microsoft.com/office/drawing/2014/main" id="{7E389033-A9FF-B8B5-1951-9A1FCC35D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468" y="571500"/>
            <a:ext cx="4895850" cy="57150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71E5E144-299B-AC33-5B06-203A026F1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7589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035576" y="2060848"/>
            <a:ext cx="8117671"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Definindo Tamanho do Pote</a:t>
            </a:r>
          </a:p>
        </p:txBody>
      </p:sp>
      <p:sp>
        <p:nvSpPr>
          <p:cNvPr id="8" name="Retângulo 7">
            <a:extLst>
              <a:ext uri="{FF2B5EF4-FFF2-40B4-BE49-F238E27FC236}">
                <a16:creationId xmlns:a16="http://schemas.microsoft.com/office/drawing/2014/main" id="{E2E47AFB-9721-6CE9-65E4-60689CBC05D1}"/>
              </a:ext>
            </a:extLst>
          </p:cNvPr>
          <p:cNvSpPr/>
          <p:nvPr/>
        </p:nvSpPr>
        <p:spPr>
          <a:xfrm>
            <a:off x="1624963" y="4077072"/>
            <a:ext cx="904144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R$3.200,00 * 12 = R$ 38.400,00</a:t>
            </a:r>
          </a:p>
        </p:txBody>
      </p:sp>
      <p:pic>
        <p:nvPicPr>
          <p:cNvPr id="3" name="Imagem 2" descr="Uma imagem contendo Interface gráfica do usuário&#10;&#10;Descrição gerada automaticamente">
            <a:extLst>
              <a:ext uri="{FF2B5EF4-FFF2-40B4-BE49-F238E27FC236}">
                <a16:creationId xmlns:a16="http://schemas.microsoft.com/office/drawing/2014/main" id="{C296B165-2023-5222-71BA-81F240F5A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20841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6" name="Chave Direita 5">
            <a:extLst>
              <a:ext uri="{FF2B5EF4-FFF2-40B4-BE49-F238E27FC236}">
                <a16:creationId xmlns:a16="http://schemas.microsoft.com/office/drawing/2014/main" id="{256BA544-3C56-3FC7-8293-7A3DC3D887DA}"/>
              </a:ext>
            </a:extLst>
          </p:cNvPr>
          <p:cNvSpPr/>
          <p:nvPr/>
        </p:nvSpPr>
        <p:spPr>
          <a:xfrm>
            <a:off x="6418448" y="2852936"/>
            <a:ext cx="792088" cy="2016224"/>
          </a:xfrm>
          <a:prstGeom prst="rightBrace">
            <a:avLst/>
          </a:prstGeom>
          <a:ln w="57150">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EF11A8F-02AC-B2BE-F024-A5D89410E1BA}"/>
              </a:ext>
            </a:extLst>
          </p:cNvPr>
          <p:cNvSpPr txBox="1"/>
          <p:nvPr/>
        </p:nvSpPr>
        <p:spPr>
          <a:xfrm>
            <a:off x="7544699" y="3554491"/>
            <a:ext cx="2736304" cy="757130"/>
          </a:xfrm>
          <a:prstGeom prst="rect">
            <a:avLst/>
          </a:prstGeom>
          <a:noFill/>
        </p:spPr>
        <p:txBody>
          <a:bodyPr wrap="square" rtlCol="0">
            <a:spAutoFit/>
          </a:bodyPr>
          <a:lstStyle/>
          <a:p>
            <a:pPr>
              <a:lnSpc>
                <a:spcPct val="90000"/>
              </a:lnSpc>
            </a:pPr>
            <a:r>
              <a:rPr lang="pt-BR" sz="4800" dirty="0"/>
              <a:t>R$ 875,00</a:t>
            </a:r>
          </a:p>
        </p:txBody>
      </p:sp>
      <p:pic>
        <p:nvPicPr>
          <p:cNvPr id="4" name="Imagem 3" descr="Uma imagem contendo Interface gráfica do usuário&#10;&#10;Descrição gerada automaticamente">
            <a:extLst>
              <a:ext uri="{FF2B5EF4-FFF2-40B4-BE49-F238E27FC236}">
                <a16:creationId xmlns:a16="http://schemas.microsoft.com/office/drawing/2014/main" id="{3CB9A8EB-1DFF-9979-9B45-0813B06883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29119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4222204" y="3631646"/>
            <a:ext cx="3528392" cy="1006429"/>
          </a:xfrm>
          <a:prstGeom prst="rect">
            <a:avLst/>
          </a:prstGeom>
          <a:noFill/>
        </p:spPr>
        <p:txBody>
          <a:bodyPr wrap="square" rtlCol="0">
            <a:spAutoFit/>
          </a:bodyPr>
          <a:lstStyle/>
          <a:p>
            <a:pPr>
              <a:lnSpc>
                <a:spcPct val="90000"/>
              </a:lnSpc>
            </a:pPr>
            <a:r>
              <a:rPr lang="pt-BR" sz="6600" dirty="0"/>
              <a:t>R$ 875,00</a:t>
            </a:r>
          </a:p>
        </p:txBody>
      </p:sp>
      <p:sp>
        <p:nvSpPr>
          <p:cNvPr id="4" name="Chave Esquerda 3">
            <a:extLst>
              <a:ext uri="{FF2B5EF4-FFF2-40B4-BE49-F238E27FC236}">
                <a16:creationId xmlns:a16="http://schemas.microsoft.com/office/drawing/2014/main" id="{D766D7E8-4AE4-4F4C-7547-EDE54BCE091C}"/>
              </a:ext>
            </a:extLst>
          </p:cNvPr>
          <p:cNvSpPr/>
          <p:nvPr/>
        </p:nvSpPr>
        <p:spPr>
          <a:xfrm>
            <a:off x="3769639" y="2780928"/>
            <a:ext cx="720080" cy="2880320"/>
          </a:xfrm>
          <a:prstGeom prst="leftBrace">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Retângulo 5">
            <a:extLst>
              <a:ext uri="{FF2B5EF4-FFF2-40B4-BE49-F238E27FC236}">
                <a16:creationId xmlns:a16="http://schemas.microsoft.com/office/drawing/2014/main" id="{195DC96D-5355-94F4-2D60-316C85E6F6FA}"/>
              </a:ext>
            </a:extLst>
          </p:cNvPr>
          <p:cNvSpPr/>
          <p:nvPr/>
        </p:nvSpPr>
        <p:spPr>
          <a:xfrm>
            <a:off x="4250220" y="2723140"/>
            <a:ext cx="720671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20 % em </a:t>
            </a:r>
            <a:r>
              <a:rPr lang="pt-BR" sz="5400" dirty="0">
                <a:ln w="0"/>
                <a:effectLst>
                  <a:outerShdw blurRad="38100" dist="19050" dir="2700000" algn="tl" rotWithShape="0">
                    <a:schemeClr val="dk1">
                      <a:alpha val="40000"/>
                    </a:schemeClr>
                  </a:outerShdw>
                </a:effectLst>
              </a:rPr>
              <a:t>PE</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R$ 175,00</a:t>
            </a:r>
            <a:endParaRPr lang="pt-BR" sz="5400" b="0" cap="none" spc="0" dirty="0">
              <a:ln w="0"/>
              <a:solidFill>
                <a:schemeClr val="tx1"/>
              </a:solidFill>
              <a:effectLst>
                <a:outerShdw blurRad="38100" dist="19050" dir="2700000" algn="tl" rotWithShape="0">
                  <a:schemeClr val="dk1">
                    <a:alpha val="40000"/>
                  </a:schemeClr>
                </a:outerShdw>
              </a:effectLst>
            </a:endParaRPr>
          </a:p>
        </p:txBody>
      </p:sp>
      <p:sp>
        <p:nvSpPr>
          <p:cNvPr id="8" name="Retângulo 7">
            <a:extLst>
              <a:ext uri="{FF2B5EF4-FFF2-40B4-BE49-F238E27FC236}">
                <a16:creationId xmlns:a16="http://schemas.microsoft.com/office/drawing/2014/main" id="{C2971CAD-3759-92AD-40BD-59CCB95D3AC6}"/>
              </a:ext>
            </a:extLst>
          </p:cNvPr>
          <p:cNvSpPr/>
          <p:nvPr/>
        </p:nvSpPr>
        <p:spPr>
          <a:xfrm>
            <a:off x="4171343" y="4541360"/>
            <a:ext cx="7446270" cy="923330"/>
          </a:xfrm>
          <a:prstGeom prst="rect">
            <a:avLst/>
          </a:prstGeom>
          <a:noFill/>
        </p:spPr>
        <p:txBody>
          <a:bodyPr wrap="none" lIns="91440" tIns="45720" rIns="91440" bIns="45720">
            <a:spAutoFit/>
          </a:bodyPr>
          <a:lstStyle/>
          <a:p>
            <a:pPr algn="ctr"/>
            <a:r>
              <a:rPr lang="pt-BR" sz="5400" dirty="0">
                <a:ln w="0"/>
                <a:effectLst>
                  <a:outerShdw blurRad="38100" dist="19050" dir="2700000" algn="tl" rotWithShape="0">
                    <a:schemeClr val="dk1">
                      <a:alpha val="40000"/>
                    </a:schemeClr>
                  </a:outerShdw>
                </a:effectLst>
              </a:rPr>
              <a:t>8</a:t>
            </a:r>
            <a:r>
              <a:rPr lang="pt-BR" sz="5400" b="0" cap="none" spc="0" dirty="0">
                <a:ln w="0"/>
                <a:solidFill>
                  <a:schemeClr val="tx1"/>
                </a:solidFill>
                <a:effectLst>
                  <a:outerShdw blurRad="38100" dist="19050" dir="2700000" algn="tl" rotWithShape="0">
                    <a:schemeClr val="dk1">
                      <a:alpha val="40000"/>
                    </a:schemeClr>
                  </a:outerShdw>
                </a:effectLst>
              </a:rPr>
              <a:t>0 % em </a:t>
            </a:r>
            <a:r>
              <a:rPr lang="pt-BR" sz="5400" dirty="0">
                <a:ln w="0"/>
                <a:effectLst>
                  <a:outerShdw blurRad="38100" dist="19050" dir="2700000" algn="tl" rotWithShape="0">
                    <a:schemeClr val="dk1">
                      <a:alpha val="40000"/>
                    </a:schemeClr>
                  </a:outerShdw>
                </a:effectLst>
              </a:rPr>
              <a:t>PO</a:t>
            </a:r>
            <a:r>
              <a:rPr lang="pt-BR" sz="5400" b="0" cap="none" spc="0" dirty="0">
                <a:ln w="0"/>
                <a:solidFill>
                  <a:schemeClr val="tx1"/>
                </a:solidFill>
                <a:effectLst>
                  <a:outerShdw blurRad="38100" dist="19050" dir="2700000" algn="tl" rotWithShape="0">
                    <a:schemeClr val="dk1">
                      <a:alpha val="40000"/>
                    </a:schemeClr>
                  </a:outerShdw>
                </a:effectLst>
              </a:rPr>
              <a:t> </a:t>
            </a:r>
            <a:r>
              <a:rPr lang="pt-BR"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R$ 700,00</a:t>
            </a: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FC40D430-CE7F-9933-8ECC-19FBF95985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91758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2696E-6 7.40741E-7 L -0.32196 7.40741E-7 " pathEditMode="relative" rAng="0" ptsTypes="AA">
                                      <p:cBhvr>
                                        <p:cTn id="6" dur="2000" fill="hold"/>
                                        <p:tgtEl>
                                          <p:spTgt spid="7"/>
                                        </p:tgtEl>
                                        <p:attrNameLst>
                                          <p:attrName>ppt_x</p:attrName>
                                          <p:attrName>ppt_y</p:attrName>
                                        </p:attrNameLst>
                                      </p:cBhvr>
                                      <p:rCtr x="-16098" y="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375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333772" y="3573016"/>
            <a:ext cx="4032448" cy="1006429"/>
          </a:xfrm>
          <a:prstGeom prst="rect">
            <a:avLst/>
          </a:prstGeom>
          <a:noFill/>
        </p:spPr>
        <p:txBody>
          <a:bodyPr wrap="square" rtlCol="0">
            <a:spAutoFit/>
          </a:bodyPr>
          <a:lstStyle/>
          <a:p>
            <a:pPr>
              <a:lnSpc>
                <a:spcPct val="90000"/>
              </a:lnSpc>
            </a:pPr>
            <a:r>
              <a:rPr lang="pt-BR" sz="6600" dirty="0"/>
              <a:t>R$ 700,00</a:t>
            </a:r>
          </a:p>
        </p:txBody>
      </p:sp>
      <p:pic>
        <p:nvPicPr>
          <p:cNvPr id="11" name="Imagem 10" descr="Uma imagem contendo Ícone&#10;&#10;Descrição gerada automaticamente">
            <a:extLst>
              <a:ext uri="{FF2B5EF4-FFF2-40B4-BE49-F238E27FC236}">
                <a16:creationId xmlns:a16="http://schemas.microsoft.com/office/drawing/2014/main" id="{0CDC88F3-F99C-D10F-31F9-24A949C4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146" y="2911694"/>
            <a:ext cx="2267282" cy="1888646"/>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CC75C81-1611-B9D1-B78F-3643873AC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78" y="4813271"/>
            <a:ext cx="2267282" cy="1888646"/>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3A232E4-9A62-4151-4031-4A66A90A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131" y="4815043"/>
            <a:ext cx="2267282" cy="188864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2B2221CF-BC49-A5DA-B121-C8D2D61C5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973" y="2971507"/>
            <a:ext cx="2267282" cy="1888646"/>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8317467D-D938-AB29-200C-EB8F1A4F7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772" y="2971507"/>
            <a:ext cx="2267282" cy="1888646"/>
          </a:xfrm>
          <a:prstGeom prst="rect">
            <a:avLst/>
          </a:prstGeom>
        </p:spPr>
      </p:pic>
      <p:sp>
        <p:nvSpPr>
          <p:cNvPr id="18" name="Retângulo 17">
            <a:extLst>
              <a:ext uri="{FF2B5EF4-FFF2-40B4-BE49-F238E27FC236}">
                <a16:creationId xmlns:a16="http://schemas.microsoft.com/office/drawing/2014/main" id="{926989E3-E29C-C77D-4E6D-45F98BDD25EA}"/>
              </a:ext>
            </a:extLst>
          </p:cNvPr>
          <p:cNvSpPr/>
          <p:nvPr/>
        </p:nvSpPr>
        <p:spPr>
          <a:xfrm rot="1078763">
            <a:off x="4449633" y="4040972"/>
            <a:ext cx="655949" cy="584775"/>
          </a:xfrm>
          <a:prstGeom prst="rect">
            <a:avLst/>
          </a:prstGeom>
          <a:noFill/>
        </p:spPr>
        <p:txBody>
          <a:bodyPr wrap="none" lIns="91440" tIns="45720" rIns="91440" bIns="45720">
            <a:spAutoFit/>
          </a:bodyPr>
          <a:lstStyle/>
          <a:p>
            <a:pPr algn="ctr"/>
            <a:r>
              <a:rPr lang="pt-BR" sz="3200" b="1" cap="none" spc="0" dirty="0">
                <a:ln w="0"/>
                <a:solidFill>
                  <a:schemeClr val="bg1"/>
                </a:solidFill>
                <a:effectLst>
                  <a:outerShdw blurRad="38100" dist="19050" dir="2700000" algn="tl" rotWithShape="0">
                    <a:schemeClr val="dk1">
                      <a:alpha val="40000"/>
                    </a:schemeClr>
                  </a:outerShdw>
                </a:effectLst>
              </a:rPr>
              <a:t>TS</a:t>
            </a:r>
          </a:p>
        </p:txBody>
      </p:sp>
      <p:sp>
        <p:nvSpPr>
          <p:cNvPr id="20" name="Retângulo 19">
            <a:extLst>
              <a:ext uri="{FF2B5EF4-FFF2-40B4-BE49-F238E27FC236}">
                <a16:creationId xmlns:a16="http://schemas.microsoft.com/office/drawing/2014/main" id="{2AEB0576-A823-C431-72C6-AD5C8A7EA01F}"/>
              </a:ext>
            </a:extLst>
          </p:cNvPr>
          <p:cNvSpPr/>
          <p:nvPr/>
        </p:nvSpPr>
        <p:spPr>
          <a:xfrm rot="1003485">
            <a:off x="9740568" y="4188460"/>
            <a:ext cx="768159" cy="461665"/>
          </a:xfrm>
          <a:prstGeom prst="rect">
            <a:avLst/>
          </a:prstGeom>
          <a:noFill/>
        </p:spPr>
        <p:txBody>
          <a:bodyPr wrap="none" lIns="91440" tIns="45720" rIns="91440" bIns="45720">
            <a:spAutoFit/>
          </a:bodyPr>
          <a:lstStyle/>
          <a:p>
            <a:pPr algn="ctr"/>
            <a:r>
              <a:rPr lang="pt-BR" sz="2400" b="1" dirty="0">
                <a:ln w="0"/>
                <a:solidFill>
                  <a:schemeClr val="bg1"/>
                </a:solidFill>
                <a:effectLst>
                  <a:outerShdw blurRad="38100" dist="19050" dir="2700000" algn="tl" rotWithShape="0">
                    <a:schemeClr val="dk1">
                      <a:alpha val="40000"/>
                    </a:schemeClr>
                  </a:outerShdw>
                </a:effectLst>
              </a:rPr>
              <a:t>CDB</a:t>
            </a:r>
            <a:endParaRPr lang="pt-BR" sz="2400" b="1"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502F50F-EAFD-8834-3550-7432133B9A97}"/>
              </a:ext>
            </a:extLst>
          </p:cNvPr>
          <p:cNvSpPr/>
          <p:nvPr/>
        </p:nvSpPr>
        <p:spPr>
          <a:xfrm rot="991534">
            <a:off x="8560946" y="5969917"/>
            <a:ext cx="808619"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LCA</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3" name="Retângulo 22">
            <a:extLst>
              <a:ext uri="{FF2B5EF4-FFF2-40B4-BE49-F238E27FC236}">
                <a16:creationId xmlns:a16="http://schemas.microsoft.com/office/drawing/2014/main" id="{978EFA0A-66A6-FC96-F408-188D5ADDA94A}"/>
              </a:ext>
            </a:extLst>
          </p:cNvPr>
          <p:cNvSpPr/>
          <p:nvPr/>
        </p:nvSpPr>
        <p:spPr>
          <a:xfrm rot="1067690">
            <a:off x="5765128" y="5969917"/>
            <a:ext cx="672365"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LCI</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5" name="Retângulo 24">
            <a:extLst>
              <a:ext uri="{FF2B5EF4-FFF2-40B4-BE49-F238E27FC236}">
                <a16:creationId xmlns:a16="http://schemas.microsoft.com/office/drawing/2014/main" id="{F231AF21-9FEC-EDEA-E779-08A56DB5362A}"/>
              </a:ext>
            </a:extLst>
          </p:cNvPr>
          <p:cNvSpPr/>
          <p:nvPr/>
        </p:nvSpPr>
        <p:spPr>
          <a:xfrm rot="1034400">
            <a:off x="7223863" y="4081249"/>
            <a:ext cx="511680" cy="584775"/>
          </a:xfrm>
          <a:prstGeom prst="rect">
            <a:avLst/>
          </a:prstGeom>
          <a:noFill/>
        </p:spPr>
        <p:txBody>
          <a:bodyPr wrap="none" lIns="91440" tIns="45720" rIns="91440" bIns="45720">
            <a:spAutoFit/>
          </a:bodyPr>
          <a:lstStyle/>
          <a:p>
            <a:pPr algn="ctr"/>
            <a:r>
              <a:rPr lang="pt-BR" sz="3200" b="1" dirty="0">
                <a:ln w="0"/>
                <a:solidFill>
                  <a:schemeClr val="bg1"/>
                </a:solidFill>
                <a:effectLst>
                  <a:outerShdw blurRad="38100" dist="19050" dir="2700000" algn="tl" rotWithShape="0">
                    <a:schemeClr val="dk1">
                      <a:alpha val="40000"/>
                    </a:schemeClr>
                  </a:outerShdw>
                </a:effectLst>
              </a:rPr>
              <a:t>FI</a:t>
            </a:r>
            <a:endParaRPr lang="pt-BR" sz="3200" b="1" cap="none" spc="0" dirty="0">
              <a:ln w="0"/>
              <a:solidFill>
                <a:schemeClr val="bg1"/>
              </a:solidFill>
              <a:effectLst>
                <a:outerShdw blurRad="38100" dist="19050" dir="2700000" algn="tl" rotWithShape="0">
                  <a:schemeClr val="dk1">
                    <a:alpha val="40000"/>
                  </a:schemeClr>
                </a:outerShdw>
              </a:effectLst>
            </a:endParaRPr>
          </a:p>
        </p:txBody>
      </p:sp>
      <p:sp>
        <p:nvSpPr>
          <p:cNvPr id="26" name="Retângulo 25">
            <a:extLst>
              <a:ext uri="{FF2B5EF4-FFF2-40B4-BE49-F238E27FC236}">
                <a16:creationId xmlns:a16="http://schemas.microsoft.com/office/drawing/2014/main" id="{7E790CAB-FC20-B468-85DC-7CAB7F78A439}"/>
              </a:ext>
            </a:extLst>
          </p:cNvPr>
          <p:cNvSpPr/>
          <p:nvPr/>
        </p:nvSpPr>
        <p:spPr>
          <a:xfrm>
            <a:off x="684702" y="4813271"/>
            <a:ext cx="3262432" cy="1754326"/>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3 meses </a:t>
            </a:r>
          </a:p>
          <a:p>
            <a:pPr algn="ctr"/>
            <a:r>
              <a:rPr lang="pt-BR" sz="5400" b="0" cap="none" spc="0" dirty="0">
                <a:ln w="0"/>
                <a:solidFill>
                  <a:schemeClr val="tx1"/>
                </a:solidFill>
                <a:effectLst>
                  <a:outerShdw blurRad="38100" dist="19050" dir="2700000" algn="tl" rotWithShape="0">
                    <a:schemeClr val="dk1">
                      <a:alpha val="40000"/>
                    </a:schemeClr>
                  </a:outerShdw>
                </a:effectLst>
              </a:rPr>
              <a:t>de liquidez</a:t>
            </a:r>
          </a:p>
        </p:txBody>
      </p:sp>
      <p:pic>
        <p:nvPicPr>
          <p:cNvPr id="3" name="Imagem 2" descr="Uma imagem contendo Interface gráfica do usuário&#10;&#10;Descrição gerada automaticamente">
            <a:extLst>
              <a:ext uri="{FF2B5EF4-FFF2-40B4-BE49-F238E27FC236}">
                <a16:creationId xmlns:a16="http://schemas.microsoft.com/office/drawing/2014/main" id="{07817C24-A35B-F957-8A36-03B44D850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62511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5" grpId="0"/>
      <p:bldP spid="2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1522414" y="2852936"/>
            <a:ext cx="9144000" cy="3319264"/>
          </a:xfrm>
        </p:spPr>
        <p:txBody>
          <a:bodyPr>
            <a:normAutofit/>
          </a:bodyPr>
          <a:lstStyle/>
          <a:p>
            <a:r>
              <a:rPr lang="pt-BR" sz="3600" dirty="0"/>
              <a:t>Receitas </a:t>
            </a:r>
            <a:r>
              <a:rPr lang="pt-BR" sz="3600" dirty="0">
                <a:sym typeface="Wingdings" panose="05000000000000000000" pitchFamily="2" charset="2"/>
              </a:rPr>
              <a:t> </a:t>
            </a:r>
            <a:r>
              <a:rPr lang="pt-BR" sz="3600" dirty="0"/>
              <a:t>R$ 4.075,00</a:t>
            </a:r>
          </a:p>
          <a:p>
            <a:pPr marL="0" indent="0">
              <a:buNone/>
            </a:pPr>
            <a:endParaRPr lang="pt-BR" sz="3600" dirty="0"/>
          </a:p>
          <a:p>
            <a:r>
              <a:rPr lang="pt-BR" sz="3600" dirty="0"/>
              <a:t>Despesas </a:t>
            </a:r>
            <a:r>
              <a:rPr lang="pt-BR" sz="3600" dirty="0">
                <a:sym typeface="Wingdings" panose="05000000000000000000" pitchFamily="2" charset="2"/>
              </a:rPr>
              <a:t> </a:t>
            </a:r>
            <a:r>
              <a:rPr lang="pt-BR" sz="3600" dirty="0"/>
              <a:t>R$ 3.200,00</a:t>
            </a:r>
          </a:p>
        </p:txBody>
      </p:sp>
      <p:sp>
        <p:nvSpPr>
          <p:cNvPr id="6" name="Chave Direita 5">
            <a:extLst>
              <a:ext uri="{FF2B5EF4-FFF2-40B4-BE49-F238E27FC236}">
                <a16:creationId xmlns:a16="http://schemas.microsoft.com/office/drawing/2014/main" id="{256BA544-3C56-3FC7-8293-7A3DC3D887DA}"/>
              </a:ext>
            </a:extLst>
          </p:cNvPr>
          <p:cNvSpPr/>
          <p:nvPr/>
        </p:nvSpPr>
        <p:spPr>
          <a:xfrm>
            <a:off x="6418448" y="2852936"/>
            <a:ext cx="792088" cy="2016224"/>
          </a:xfrm>
          <a:prstGeom prst="rightBrace">
            <a:avLst/>
          </a:prstGeom>
          <a:ln w="57150">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aixaDeTexto 6">
            <a:extLst>
              <a:ext uri="{FF2B5EF4-FFF2-40B4-BE49-F238E27FC236}">
                <a16:creationId xmlns:a16="http://schemas.microsoft.com/office/drawing/2014/main" id="{0EF11A8F-02AC-B2BE-F024-A5D89410E1BA}"/>
              </a:ext>
            </a:extLst>
          </p:cNvPr>
          <p:cNvSpPr txBox="1"/>
          <p:nvPr/>
        </p:nvSpPr>
        <p:spPr>
          <a:xfrm>
            <a:off x="7544699" y="3554491"/>
            <a:ext cx="2736304" cy="757130"/>
          </a:xfrm>
          <a:prstGeom prst="rect">
            <a:avLst/>
          </a:prstGeom>
          <a:noFill/>
        </p:spPr>
        <p:txBody>
          <a:bodyPr wrap="square" rtlCol="0">
            <a:spAutoFit/>
          </a:bodyPr>
          <a:lstStyle/>
          <a:p>
            <a:pPr>
              <a:lnSpc>
                <a:spcPct val="90000"/>
              </a:lnSpc>
            </a:pPr>
            <a:r>
              <a:rPr lang="pt-BR" sz="4800" dirty="0"/>
              <a:t>R$ 875,00</a:t>
            </a:r>
          </a:p>
        </p:txBody>
      </p:sp>
      <p:pic>
        <p:nvPicPr>
          <p:cNvPr id="4" name="Imagem 3" descr="Uma imagem contendo Interface gráfica do usuário&#10;&#10;Descrição gerada automaticamente">
            <a:extLst>
              <a:ext uri="{FF2B5EF4-FFF2-40B4-BE49-F238E27FC236}">
                <a16:creationId xmlns:a16="http://schemas.microsoft.com/office/drawing/2014/main" id="{6C32C607-932F-A404-5158-93862951B3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52483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3" name="Espaço Reservado para Conteúdo 2">
            <a:extLst>
              <a:ext uri="{FF2B5EF4-FFF2-40B4-BE49-F238E27FC236}">
                <a16:creationId xmlns:a16="http://schemas.microsoft.com/office/drawing/2014/main" id="{42C09F22-0FBA-38D7-78F7-A1DB30B3C0E8}"/>
              </a:ext>
            </a:extLst>
          </p:cNvPr>
          <p:cNvSpPr>
            <a:spLocks noGrp="1"/>
          </p:cNvSpPr>
          <p:nvPr>
            <p:ph idx="1"/>
          </p:nvPr>
        </p:nvSpPr>
        <p:spPr>
          <a:xfrm>
            <a:off x="3358108" y="2852936"/>
            <a:ext cx="5940150" cy="3319264"/>
          </a:xfrm>
        </p:spPr>
        <p:txBody>
          <a:bodyPr>
            <a:normAutofit/>
          </a:bodyPr>
          <a:lstStyle/>
          <a:p>
            <a:pPr marL="0" indent="0">
              <a:buNone/>
            </a:pPr>
            <a:endParaRPr lang="pt-BR" sz="3600" dirty="0"/>
          </a:p>
          <a:p>
            <a:pPr marL="0" indent="0">
              <a:buNone/>
            </a:pPr>
            <a:r>
              <a:rPr lang="pt-BR" sz="3600" dirty="0"/>
              <a:t>Despesas </a:t>
            </a:r>
            <a:r>
              <a:rPr lang="pt-BR" sz="3600" dirty="0">
                <a:sym typeface="Wingdings" panose="05000000000000000000" pitchFamily="2" charset="2"/>
              </a:rPr>
              <a:t> </a:t>
            </a:r>
            <a:r>
              <a:rPr lang="pt-BR" sz="3600" dirty="0"/>
              <a:t>R$ 3.200,00 x 3 = </a:t>
            </a:r>
          </a:p>
          <a:p>
            <a:pPr marL="0" indent="0" algn="ctr">
              <a:buNone/>
            </a:pPr>
            <a:r>
              <a:rPr lang="pt-BR" sz="3600" dirty="0"/>
              <a:t>R$ 9.600,00</a:t>
            </a:r>
          </a:p>
        </p:txBody>
      </p:sp>
      <p:pic>
        <p:nvPicPr>
          <p:cNvPr id="4" name="Imagem 3" descr="Uma imagem contendo Interface gráfica do usuário&#10;&#10;Descrição gerada automaticamente">
            <a:extLst>
              <a:ext uri="{FF2B5EF4-FFF2-40B4-BE49-F238E27FC236}">
                <a16:creationId xmlns:a16="http://schemas.microsoft.com/office/drawing/2014/main" id="{856E2EC1-21DA-59FB-E3A5-F392F6BBDF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00235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333772" y="3573016"/>
            <a:ext cx="4032448" cy="1006429"/>
          </a:xfrm>
          <a:prstGeom prst="rect">
            <a:avLst/>
          </a:prstGeom>
          <a:noFill/>
        </p:spPr>
        <p:txBody>
          <a:bodyPr wrap="square" rtlCol="0">
            <a:spAutoFit/>
          </a:bodyPr>
          <a:lstStyle/>
          <a:p>
            <a:pPr>
              <a:lnSpc>
                <a:spcPct val="90000"/>
              </a:lnSpc>
            </a:pPr>
            <a:r>
              <a:rPr lang="pt-BR" sz="6600" dirty="0"/>
              <a:t>R$ 700,00</a:t>
            </a:r>
          </a:p>
        </p:txBody>
      </p:sp>
      <p:pic>
        <p:nvPicPr>
          <p:cNvPr id="11" name="Imagem 10" descr="Uma imagem contendo Ícone&#10;&#10;Descrição gerada automaticamente">
            <a:extLst>
              <a:ext uri="{FF2B5EF4-FFF2-40B4-BE49-F238E27FC236}">
                <a16:creationId xmlns:a16="http://schemas.microsoft.com/office/drawing/2014/main" id="{0CDC88F3-F99C-D10F-31F9-24A949C4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146" y="2911694"/>
            <a:ext cx="2267282" cy="1888646"/>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CC75C81-1611-B9D1-B78F-3643873AC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78" y="4813271"/>
            <a:ext cx="2267282" cy="1888646"/>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3A232E4-9A62-4151-4031-4A66A90A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131" y="4815043"/>
            <a:ext cx="2267282" cy="188864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2B2221CF-BC49-A5DA-B121-C8D2D61C5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973" y="2971507"/>
            <a:ext cx="2267282" cy="1888646"/>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8317467D-D938-AB29-200C-EB8F1A4F7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772" y="2971507"/>
            <a:ext cx="2267282" cy="1888646"/>
          </a:xfrm>
          <a:prstGeom prst="rect">
            <a:avLst/>
          </a:prstGeom>
        </p:spPr>
      </p:pic>
      <p:sp>
        <p:nvSpPr>
          <p:cNvPr id="18" name="Retângulo 17">
            <a:extLst>
              <a:ext uri="{FF2B5EF4-FFF2-40B4-BE49-F238E27FC236}">
                <a16:creationId xmlns:a16="http://schemas.microsoft.com/office/drawing/2014/main" id="{926989E3-E29C-C77D-4E6D-45F98BDD25EA}"/>
              </a:ext>
            </a:extLst>
          </p:cNvPr>
          <p:cNvSpPr/>
          <p:nvPr/>
        </p:nvSpPr>
        <p:spPr>
          <a:xfrm rot="1078763">
            <a:off x="4449633" y="4040972"/>
            <a:ext cx="655949" cy="584775"/>
          </a:xfrm>
          <a:prstGeom prst="rect">
            <a:avLst/>
          </a:prstGeom>
          <a:noFill/>
        </p:spPr>
        <p:txBody>
          <a:bodyPr wrap="none" lIns="91440" tIns="45720" rIns="91440" bIns="45720">
            <a:spAutoFit/>
          </a:bodyPr>
          <a:lstStyle/>
          <a:p>
            <a:pPr algn="ctr"/>
            <a:r>
              <a:rPr lang="pt-BR" sz="3200" b="1" cap="none" spc="0" dirty="0">
                <a:ln w="0"/>
                <a:solidFill>
                  <a:schemeClr val="bg1"/>
                </a:solidFill>
                <a:effectLst>
                  <a:outerShdw blurRad="38100" dist="19050" dir="2700000" algn="tl" rotWithShape="0">
                    <a:schemeClr val="dk1">
                      <a:alpha val="40000"/>
                    </a:schemeClr>
                  </a:outerShdw>
                </a:effectLst>
              </a:rPr>
              <a:t>TS</a:t>
            </a:r>
          </a:p>
        </p:txBody>
      </p:sp>
      <p:sp>
        <p:nvSpPr>
          <p:cNvPr id="20" name="Retângulo 19">
            <a:extLst>
              <a:ext uri="{FF2B5EF4-FFF2-40B4-BE49-F238E27FC236}">
                <a16:creationId xmlns:a16="http://schemas.microsoft.com/office/drawing/2014/main" id="{2AEB0576-A823-C431-72C6-AD5C8A7EA01F}"/>
              </a:ext>
            </a:extLst>
          </p:cNvPr>
          <p:cNvSpPr/>
          <p:nvPr/>
        </p:nvSpPr>
        <p:spPr>
          <a:xfrm rot="1003485">
            <a:off x="9740568" y="4188460"/>
            <a:ext cx="768159" cy="461665"/>
          </a:xfrm>
          <a:prstGeom prst="rect">
            <a:avLst/>
          </a:prstGeom>
          <a:noFill/>
        </p:spPr>
        <p:txBody>
          <a:bodyPr wrap="none" lIns="91440" tIns="45720" rIns="91440" bIns="45720">
            <a:spAutoFit/>
          </a:bodyPr>
          <a:lstStyle/>
          <a:p>
            <a:pPr algn="ctr"/>
            <a:r>
              <a:rPr lang="pt-BR" sz="2400" b="1" dirty="0">
                <a:ln w="0"/>
                <a:solidFill>
                  <a:schemeClr val="bg1"/>
                </a:solidFill>
                <a:effectLst>
                  <a:outerShdw blurRad="38100" dist="19050" dir="2700000" algn="tl" rotWithShape="0">
                    <a:schemeClr val="dk1">
                      <a:alpha val="40000"/>
                    </a:schemeClr>
                  </a:outerShdw>
                </a:effectLst>
              </a:rPr>
              <a:t>CDB</a:t>
            </a:r>
            <a:endParaRPr lang="pt-BR" sz="2400" b="1"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502F50F-EAFD-8834-3550-7432133B9A97}"/>
              </a:ext>
            </a:extLst>
          </p:cNvPr>
          <p:cNvSpPr/>
          <p:nvPr/>
        </p:nvSpPr>
        <p:spPr>
          <a:xfrm rot="991534">
            <a:off x="8560946" y="5969917"/>
            <a:ext cx="808619"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LCA</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3" name="Retângulo 22">
            <a:extLst>
              <a:ext uri="{FF2B5EF4-FFF2-40B4-BE49-F238E27FC236}">
                <a16:creationId xmlns:a16="http://schemas.microsoft.com/office/drawing/2014/main" id="{978EFA0A-66A6-FC96-F408-188D5ADDA94A}"/>
              </a:ext>
            </a:extLst>
          </p:cNvPr>
          <p:cNvSpPr/>
          <p:nvPr/>
        </p:nvSpPr>
        <p:spPr>
          <a:xfrm rot="1067690">
            <a:off x="5765128" y="5969917"/>
            <a:ext cx="672365"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LCI</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5" name="Retângulo 24">
            <a:extLst>
              <a:ext uri="{FF2B5EF4-FFF2-40B4-BE49-F238E27FC236}">
                <a16:creationId xmlns:a16="http://schemas.microsoft.com/office/drawing/2014/main" id="{F231AF21-9FEC-EDEA-E779-08A56DB5362A}"/>
              </a:ext>
            </a:extLst>
          </p:cNvPr>
          <p:cNvSpPr/>
          <p:nvPr/>
        </p:nvSpPr>
        <p:spPr>
          <a:xfrm rot="1034400">
            <a:off x="7223863" y="4081249"/>
            <a:ext cx="511680" cy="584775"/>
          </a:xfrm>
          <a:prstGeom prst="rect">
            <a:avLst/>
          </a:prstGeom>
          <a:noFill/>
        </p:spPr>
        <p:txBody>
          <a:bodyPr wrap="none" lIns="91440" tIns="45720" rIns="91440" bIns="45720">
            <a:spAutoFit/>
          </a:bodyPr>
          <a:lstStyle/>
          <a:p>
            <a:pPr algn="ctr"/>
            <a:r>
              <a:rPr lang="pt-BR" sz="3200" b="1" dirty="0">
                <a:ln w="0"/>
                <a:solidFill>
                  <a:schemeClr val="bg1"/>
                </a:solidFill>
                <a:effectLst>
                  <a:outerShdw blurRad="38100" dist="19050" dir="2700000" algn="tl" rotWithShape="0">
                    <a:schemeClr val="dk1">
                      <a:alpha val="40000"/>
                    </a:schemeClr>
                  </a:outerShdw>
                </a:effectLst>
              </a:rPr>
              <a:t>FI</a:t>
            </a:r>
            <a:endParaRPr lang="pt-BR" sz="3200" b="1" cap="none" spc="0" dirty="0">
              <a:ln w="0"/>
              <a:solidFill>
                <a:schemeClr val="bg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6FCAC61A-942D-89C4-856A-1B69D9216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CaixaDeTexto 3">
            <a:extLst>
              <a:ext uri="{FF2B5EF4-FFF2-40B4-BE49-F238E27FC236}">
                <a16:creationId xmlns:a16="http://schemas.microsoft.com/office/drawing/2014/main" id="{2883DA6B-9449-E4B5-0239-4E53C810AD79}"/>
              </a:ext>
            </a:extLst>
          </p:cNvPr>
          <p:cNvSpPr txBox="1"/>
          <p:nvPr/>
        </p:nvSpPr>
        <p:spPr>
          <a:xfrm>
            <a:off x="206033" y="5405130"/>
            <a:ext cx="4032448" cy="424732"/>
          </a:xfrm>
          <a:prstGeom prst="rect">
            <a:avLst/>
          </a:prstGeom>
          <a:noFill/>
        </p:spPr>
        <p:txBody>
          <a:bodyPr wrap="square" rtlCol="0">
            <a:spAutoFit/>
          </a:bodyPr>
          <a:lstStyle/>
          <a:p>
            <a:pPr>
              <a:lnSpc>
                <a:spcPct val="90000"/>
              </a:lnSpc>
            </a:pPr>
            <a:r>
              <a:rPr lang="pt-BR" sz="2400" dirty="0"/>
              <a:t>Liquidez</a:t>
            </a:r>
            <a:r>
              <a:rPr lang="pt-BR" sz="2400" dirty="0">
                <a:sym typeface="Wingdings" panose="05000000000000000000" pitchFamily="2" charset="2"/>
              </a:rPr>
              <a:t> R$ 9.600,00</a:t>
            </a:r>
            <a:endParaRPr lang="pt-BR" sz="2400" dirty="0"/>
          </a:p>
        </p:txBody>
      </p:sp>
    </p:spTree>
    <p:extLst>
      <p:ext uri="{BB962C8B-B14F-4D97-AF65-F5344CB8AC3E}">
        <p14:creationId xmlns:p14="http://schemas.microsoft.com/office/powerpoint/2010/main" val="38158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7" name="Retângulo 6">
            <a:extLst>
              <a:ext uri="{FF2B5EF4-FFF2-40B4-BE49-F238E27FC236}">
                <a16:creationId xmlns:a16="http://schemas.microsoft.com/office/drawing/2014/main" id="{CACDDD08-3BD5-EBB1-509C-B0FDF7E8BBDF}"/>
              </a:ext>
            </a:extLst>
          </p:cNvPr>
          <p:cNvSpPr/>
          <p:nvPr/>
        </p:nvSpPr>
        <p:spPr>
          <a:xfrm>
            <a:off x="2142854" y="2060848"/>
            <a:ext cx="79031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Distribuição em 5 Produtos</a:t>
            </a:r>
          </a:p>
        </p:txBody>
      </p:sp>
      <p:sp>
        <p:nvSpPr>
          <p:cNvPr id="8" name="Retângulo 7">
            <a:extLst>
              <a:ext uri="{FF2B5EF4-FFF2-40B4-BE49-F238E27FC236}">
                <a16:creationId xmlns:a16="http://schemas.microsoft.com/office/drawing/2014/main" id="{E2E47AFB-9721-6CE9-65E4-60689CBC05D1}"/>
              </a:ext>
            </a:extLst>
          </p:cNvPr>
          <p:cNvSpPr/>
          <p:nvPr/>
        </p:nvSpPr>
        <p:spPr>
          <a:xfrm>
            <a:off x="1821447" y="3873823"/>
            <a:ext cx="8545929"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R$ 38.400,00/ 5 = R$ 7.680,00</a:t>
            </a:r>
          </a:p>
        </p:txBody>
      </p:sp>
      <p:pic>
        <p:nvPicPr>
          <p:cNvPr id="3" name="Imagem 2" descr="Uma imagem contendo Interface gráfica do usuário&#10;&#10;Descrição gerada automaticamente">
            <a:extLst>
              <a:ext uri="{FF2B5EF4-FFF2-40B4-BE49-F238E27FC236}">
                <a16:creationId xmlns:a16="http://schemas.microsoft.com/office/drawing/2014/main" id="{8C7202C3-92BE-943A-BE27-EBA2182CC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1753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Capacidade de Investimentos</a:t>
            </a:r>
          </a:p>
        </p:txBody>
      </p:sp>
      <p:sp>
        <p:nvSpPr>
          <p:cNvPr id="7" name="CaixaDeTexto 6">
            <a:extLst>
              <a:ext uri="{FF2B5EF4-FFF2-40B4-BE49-F238E27FC236}">
                <a16:creationId xmlns:a16="http://schemas.microsoft.com/office/drawing/2014/main" id="{0EF11A8F-02AC-B2BE-F024-A5D89410E1BA}"/>
              </a:ext>
            </a:extLst>
          </p:cNvPr>
          <p:cNvSpPr txBox="1"/>
          <p:nvPr/>
        </p:nvSpPr>
        <p:spPr>
          <a:xfrm>
            <a:off x="333772" y="3573016"/>
            <a:ext cx="4032448" cy="1006429"/>
          </a:xfrm>
          <a:prstGeom prst="rect">
            <a:avLst/>
          </a:prstGeom>
          <a:noFill/>
        </p:spPr>
        <p:txBody>
          <a:bodyPr wrap="square" rtlCol="0">
            <a:spAutoFit/>
          </a:bodyPr>
          <a:lstStyle/>
          <a:p>
            <a:pPr>
              <a:lnSpc>
                <a:spcPct val="90000"/>
              </a:lnSpc>
            </a:pPr>
            <a:r>
              <a:rPr lang="pt-BR" sz="6600" dirty="0"/>
              <a:t>R$ 700,00</a:t>
            </a:r>
          </a:p>
        </p:txBody>
      </p:sp>
      <p:pic>
        <p:nvPicPr>
          <p:cNvPr id="11" name="Imagem 10" descr="Uma imagem contendo Ícone&#10;&#10;Descrição gerada automaticamente">
            <a:extLst>
              <a:ext uri="{FF2B5EF4-FFF2-40B4-BE49-F238E27FC236}">
                <a16:creationId xmlns:a16="http://schemas.microsoft.com/office/drawing/2014/main" id="{0CDC88F3-F99C-D10F-31F9-24A949C41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146" y="2911694"/>
            <a:ext cx="2267282" cy="1888646"/>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7CC75C81-1611-B9D1-B78F-3643873AC5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78" y="4813271"/>
            <a:ext cx="2267282" cy="1888646"/>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3A232E4-9A62-4151-4031-4A66A90A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131" y="4815043"/>
            <a:ext cx="2267282" cy="188864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2B2221CF-BC49-A5DA-B121-C8D2D61C5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973" y="2971507"/>
            <a:ext cx="2267282" cy="1888646"/>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8317467D-D938-AB29-200C-EB8F1A4F7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772" y="2971507"/>
            <a:ext cx="2267282" cy="1888646"/>
          </a:xfrm>
          <a:prstGeom prst="rect">
            <a:avLst/>
          </a:prstGeom>
        </p:spPr>
      </p:pic>
      <p:sp>
        <p:nvSpPr>
          <p:cNvPr id="18" name="Retângulo 17">
            <a:extLst>
              <a:ext uri="{FF2B5EF4-FFF2-40B4-BE49-F238E27FC236}">
                <a16:creationId xmlns:a16="http://schemas.microsoft.com/office/drawing/2014/main" id="{926989E3-E29C-C77D-4E6D-45F98BDD25EA}"/>
              </a:ext>
            </a:extLst>
          </p:cNvPr>
          <p:cNvSpPr/>
          <p:nvPr/>
        </p:nvSpPr>
        <p:spPr>
          <a:xfrm rot="1078763">
            <a:off x="4449633" y="4040972"/>
            <a:ext cx="655949" cy="584775"/>
          </a:xfrm>
          <a:prstGeom prst="rect">
            <a:avLst/>
          </a:prstGeom>
          <a:noFill/>
        </p:spPr>
        <p:txBody>
          <a:bodyPr wrap="none" lIns="91440" tIns="45720" rIns="91440" bIns="45720">
            <a:spAutoFit/>
          </a:bodyPr>
          <a:lstStyle/>
          <a:p>
            <a:pPr algn="ctr"/>
            <a:r>
              <a:rPr lang="pt-BR" sz="3200" b="1" cap="none" spc="0" dirty="0">
                <a:ln w="0"/>
                <a:solidFill>
                  <a:schemeClr val="bg1"/>
                </a:solidFill>
                <a:effectLst>
                  <a:outerShdw blurRad="38100" dist="19050" dir="2700000" algn="tl" rotWithShape="0">
                    <a:schemeClr val="dk1">
                      <a:alpha val="40000"/>
                    </a:schemeClr>
                  </a:outerShdw>
                </a:effectLst>
              </a:rPr>
              <a:t>TS</a:t>
            </a:r>
          </a:p>
        </p:txBody>
      </p:sp>
      <p:sp>
        <p:nvSpPr>
          <p:cNvPr id="20" name="Retângulo 19">
            <a:extLst>
              <a:ext uri="{FF2B5EF4-FFF2-40B4-BE49-F238E27FC236}">
                <a16:creationId xmlns:a16="http://schemas.microsoft.com/office/drawing/2014/main" id="{2AEB0576-A823-C431-72C6-AD5C8A7EA01F}"/>
              </a:ext>
            </a:extLst>
          </p:cNvPr>
          <p:cNvSpPr/>
          <p:nvPr/>
        </p:nvSpPr>
        <p:spPr>
          <a:xfrm rot="1003485">
            <a:off x="9740568" y="4188460"/>
            <a:ext cx="768159" cy="461665"/>
          </a:xfrm>
          <a:prstGeom prst="rect">
            <a:avLst/>
          </a:prstGeom>
          <a:noFill/>
        </p:spPr>
        <p:txBody>
          <a:bodyPr wrap="none" lIns="91440" tIns="45720" rIns="91440" bIns="45720">
            <a:spAutoFit/>
          </a:bodyPr>
          <a:lstStyle/>
          <a:p>
            <a:pPr algn="ctr"/>
            <a:r>
              <a:rPr lang="pt-BR" sz="2400" b="1" dirty="0">
                <a:ln w="0"/>
                <a:solidFill>
                  <a:schemeClr val="bg1"/>
                </a:solidFill>
                <a:effectLst>
                  <a:outerShdw blurRad="38100" dist="19050" dir="2700000" algn="tl" rotWithShape="0">
                    <a:schemeClr val="dk1">
                      <a:alpha val="40000"/>
                    </a:schemeClr>
                  </a:outerShdw>
                </a:effectLst>
              </a:rPr>
              <a:t>CDB</a:t>
            </a:r>
            <a:endParaRPr lang="pt-BR" sz="2400" b="1" cap="none" spc="0" dirty="0">
              <a:ln w="0"/>
              <a:solidFill>
                <a:schemeClr val="bg1"/>
              </a:solidFill>
              <a:effectLst>
                <a:outerShdw blurRad="38100" dist="19050" dir="2700000" algn="tl" rotWithShape="0">
                  <a:schemeClr val="dk1">
                    <a:alpha val="40000"/>
                  </a:schemeClr>
                </a:outerShdw>
              </a:effectLst>
            </a:endParaRPr>
          </a:p>
        </p:txBody>
      </p:sp>
      <p:sp>
        <p:nvSpPr>
          <p:cNvPr id="22" name="Retângulo 21">
            <a:extLst>
              <a:ext uri="{FF2B5EF4-FFF2-40B4-BE49-F238E27FC236}">
                <a16:creationId xmlns:a16="http://schemas.microsoft.com/office/drawing/2014/main" id="{5502F50F-EAFD-8834-3550-7432133B9A97}"/>
              </a:ext>
            </a:extLst>
          </p:cNvPr>
          <p:cNvSpPr/>
          <p:nvPr/>
        </p:nvSpPr>
        <p:spPr>
          <a:xfrm rot="991534">
            <a:off x="8560946" y="5969917"/>
            <a:ext cx="808619"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LCA</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3" name="Retângulo 22">
            <a:extLst>
              <a:ext uri="{FF2B5EF4-FFF2-40B4-BE49-F238E27FC236}">
                <a16:creationId xmlns:a16="http://schemas.microsoft.com/office/drawing/2014/main" id="{978EFA0A-66A6-FC96-F408-188D5ADDA94A}"/>
              </a:ext>
            </a:extLst>
          </p:cNvPr>
          <p:cNvSpPr/>
          <p:nvPr/>
        </p:nvSpPr>
        <p:spPr>
          <a:xfrm rot="1067690">
            <a:off x="5765128" y="5969917"/>
            <a:ext cx="672365" cy="523220"/>
          </a:xfrm>
          <a:prstGeom prst="rect">
            <a:avLst/>
          </a:prstGeom>
          <a:noFill/>
        </p:spPr>
        <p:txBody>
          <a:bodyPr wrap="none" lIns="91440" tIns="45720" rIns="91440" bIns="45720">
            <a:spAutoFit/>
          </a:bodyPr>
          <a:lstStyle/>
          <a:p>
            <a:pPr algn="ctr"/>
            <a:r>
              <a:rPr lang="pt-BR" sz="2800" b="1" dirty="0">
                <a:ln w="0"/>
                <a:solidFill>
                  <a:schemeClr val="bg1"/>
                </a:solidFill>
                <a:effectLst>
                  <a:outerShdw blurRad="38100" dist="19050" dir="2700000" algn="tl" rotWithShape="0">
                    <a:schemeClr val="dk1">
                      <a:alpha val="40000"/>
                    </a:schemeClr>
                  </a:outerShdw>
                </a:effectLst>
              </a:rPr>
              <a:t>LCI</a:t>
            </a:r>
            <a:endParaRPr lang="pt-BR" sz="2800" b="1" cap="none" spc="0" dirty="0">
              <a:ln w="0"/>
              <a:solidFill>
                <a:schemeClr val="bg1"/>
              </a:solidFill>
              <a:effectLst>
                <a:outerShdw blurRad="38100" dist="19050" dir="2700000" algn="tl" rotWithShape="0">
                  <a:schemeClr val="dk1">
                    <a:alpha val="40000"/>
                  </a:schemeClr>
                </a:outerShdw>
              </a:effectLst>
            </a:endParaRPr>
          </a:p>
        </p:txBody>
      </p:sp>
      <p:sp>
        <p:nvSpPr>
          <p:cNvPr id="25" name="Retângulo 24">
            <a:extLst>
              <a:ext uri="{FF2B5EF4-FFF2-40B4-BE49-F238E27FC236}">
                <a16:creationId xmlns:a16="http://schemas.microsoft.com/office/drawing/2014/main" id="{F231AF21-9FEC-EDEA-E779-08A56DB5362A}"/>
              </a:ext>
            </a:extLst>
          </p:cNvPr>
          <p:cNvSpPr/>
          <p:nvPr/>
        </p:nvSpPr>
        <p:spPr>
          <a:xfrm rot="1034400">
            <a:off x="7223863" y="4081249"/>
            <a:ext cx="511680" cy="584775"/>
          </a:xfrm>
          <a:prstGeom prst="rect">
            <a:avLst/>
          </a:prstGeom>
          <a:noFill/>
        </p:spPr>
        <p:txBody>
          <a:bodyPr wrap="none" lIns="91440" tIns="45720" rIns="91440" bIns="45720">
            <a:spAutoFit/>
          </a:bodyPr>
          <a:lstStyle/>
          <a:p>
            <a:pPr algn="ctr"/>
            <a:r>
              <a:rPr lang="pt-BR" sz="3200" b="1" dirty="0">
                <a:ln w="0"/>
                <a:solidFill>
                  <a:schemeClr val="bg1"/>
                </a:solidFill>
                <a:effectLst>
                  <a:outerShdw blurRad="38100" dist="19050" dir="2700000" algn="tl" rotWithShape="0">
                    <a:schemeClr val="dk1">
                      <a:alpha val="40000"/>
                    </a:schemeClr>
                  </a:outerShdw>
                </a:effectLst>
              </a:rPr>
              <a:t>FI</a:t>
            </a:r>
            <a:endParaRPr lang="pt-BR" sz="3200" b="1" cap="none" spc="0" dirty="0">
              <a:ln w="0"/>
              <a:solidFill>
                <a:schemeClr val="bg1"/>
              </a:solidFill>
              <a:effectLst>
                <a:outerShdw blurRad="38100" dist="19050" dir="2700000" algn="tl" rotWithShape="0">
                  <a:schemeClr val="dk1">
                    <a:alpha val="40000"/>
                  </a:schemeClr>
                </a:outerShdw>
              </a:effectLst>
            </a:endParaRPr>
          </a:p>
        </p:txBody>
      </p:sp>
      <p:pic>
        <p:nvPicPr>
          <p:cNvPr id="3" name="Imagem 2" descr="Uma imagem contendo Interface gráfica do usuário&#10;&#10;Descrição gerada automaticamente">
            <a:extLst>
              <a:ext uri="{FF2B5EF4-FFF2-40B4-BE49-F238E27FC236}">
                <a16:creationId xmlns:a16="http://schemas.microsoft.com/office/drawing/2014/main" id="{6FCAC61A-942D-89C4-856A-1B69D9216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4" name="CaixaDeTexto 3">
            <a:extLst>
              <a:ext uri="{FF2B5EF4-FFF2-40B4-BE49-F238E27FC236}">
                <a16:creationId xmlns:a16="http://schemas.microsoft.com/office/drawing/2014/main" id="{2883DA6B-9449-E4B5-0239-4E53C810AD79}"/>
              </a:ext>
            </a:extLst>
          </p:cNvPr>
          <p:cNvSpPr txBox="1"/>
          <p:nvPr/>
        </p:nvSpPr>
        <p:spPr>
          <a:xfrm>
            <a:off x="206033" y="5405130"/>
            <a:ext cx="4032448" cy="757130"/>
          </a:xfrm>
          <a:prstGeom prst="rect">
            <a:avLst/>
          </a:prstGeom>
          <a:noFill/>
        </p:spPr>
        <p:txBody>
          <a:bodyPr wrap="square" rtlCol="0">
            <a:spAutoFit/>
          </a:bodyPr>
          <a:lstStyle/>
          <a:p>
            <a:pPr>
              <a:lnSpc>
                <a:spcPct val="90000"/>
              </a:lnSpc>
            </a:pPr>
            <a:r>
              <a:rPr lang="pt-BR" sz="2400" dirty="0"/>
              <a:t>Liquidez</a:t>
            </a:r>
            <a:r>
              <a:rPr lang="pt-BR" sz="2400" dirty="0">
                <a:sym typeface="Wingdings" panose="05000000000000000000" pitchFamily="2" charset="2"/>
              </a:rPr>
              <a:t>      R$ 9.600,00</a:t>
            </a:r>
          </a:p>
          <a:p>
            <a:pPr>
              <a:lnSpc>
                <a:spcPct val="90000"/>
              </a:lnSpc>
            </a:pPr>
            <a:r>
              <a:rPr lang="pt-BR" sz="2400" dirty="0">
                <a:sym typeface="Wingdings" panose="05000000000000000000" pitchFamily="2" charset="2"/>
              </a:rPr>
              <a:t>Cada Pote  R$ 7.680,00</a:t>
            </a:r>
            <a:endParaRPr lang="pt-BR" sz="2400" dirty="0"/>
          </a:p>
        </p:txBody>
      </p:sp>
    </p:spTree>
    <p:extLst>
      <p:ext uri="{BB962C8B-B14F-4D97-AF65-F5344CB8AC3E}">
        <p14:creationId xmlns:p14="http://schemas.microsoft.com/office/powerpoint/2010/main" val="339770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pic>
        <p:nvPicPr>
          <p:cNvPr id="4" name="Imagem 3" descr="Logotipo, nome da empresa&#10;&#10;Descrição gerada automaticamente">
            <a:extLst>
              <a:ext uri="{FF2B5EF4-FFF2-40B4-BE49-F238E27FC236}">
                <a16:creationId xmlns:a16="http://schemas.microsoft.com/office/drawing/2014/main" id="{2735F9B3-0C96-C29E-F7EE-ABDEE107D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03" y="2204864"/>
            <a:ext cx="6502852" cy="3657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tângulo 5">
            <a:extLst>
              <a:ext uri="{FF2B5EF4-FFF2-40B4-BE49-F238E27FC236}">
                <a16:creationId xmlns:a16="http://schemas.microsoft.com/office/drawing/2014/main" id="{923EB431-0D61-6A4A-B4BA-A42BF218870F}"/>
              </a:ext>
            </a:extLst>
          </p:cNvPr>
          <p:cNvSpPr/>
          <p:nvPr/>
        </p:nvSpPr>
        <p:spPr>
          <a:xfrm>
            <a:off x="7500031" y="386540"/>
            <a:ext cx="3217548" cy="923330"/>
          </a:xfrm>
          <a:prstGeom prst="rect">
            <a:avLst/>
          </a:prstGeom>
          <a:noFill/>
        </p:spPr>
        <p:txBody>
          <a:bodyPr wrap="none" lIns="91440" tIns="45720" rIns="91440" bIns="45720">
            <a:spAutoFit/>
          </a:bodyPr>
          <a:lstStyle/>
          <a:p>
            <a:pPr algn="ctr"/>
            <a:r>
              <a:rPr lang="pt-B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Segurança</a:t>
            </a:r>
          </a:p>
        </p:txBody>
      </p:sp>
      <p:sp>
        <p:nvSpPr>
          <p:cNvPr id="7" name="CaixaDeTexto 6">
            <a:extLst>
              <a:ext uri="{FF2B5EF4-FFF2-40B4-BE49-F238E27FC236}">
                <a16:creationId xmlns:a16="http://schemas.microsoft.com/office/drawing/2014/main" id="{61E92C7E-DAB7-2E02-EF13-855EBC497D8F}"/>
              </a:ext>
            </a:extLst>
          </p:cNvPr>
          <p:cNvSpPr txBox="1"/>
          <p:nvPr/>
        </p:nvSpPr>
        <p:spPr>
          <a:xfrm>
            <a:off x="7750596" y="3501008"/>
            <a:ext cx="1998047" cy="2086725"/>
          </a:xfrm>
          <a:prstGeom prst="rect">
            <a:avLst/>
          </a:prstGeom>
          <a:noFill/>
        </p:spPr>
        <p:txBody>
          <a:bodyPr wrap="none" rtlCol="0">
            <a:spAutoFit/>
          </a:bodyPr>
          <a:lstStyle/>
          <a:p>
            <a:pPr marL="342900" indent="-342900">
              <a:lnSpc>
                <a:spcPct val="90000"/>
              </a:lnSpc>
              <a:buFont typeface="Arial" panose="020B0604020202020204" pitchFamily="34" charset="0"/>
              <a:buChar char="•"/>
            </a:pPr>
            <a:r>
              <a:rPr lang="pt-BR" sz="2400" b="1" dirty="0"/>
              <a:t>Renda Fixa</a:t>
            </a:r>
          </a:p>
          <a:p>
            <a:pPr marL="342900" indent="-342900">
              <a:lnSpc>
                <a:spcPct val="90000"/>
              </a:lnSpc>
              <a:buFont typeface="Arial" panose="020B0604020202020204" pitchFamily="34" charset="0"/>
              <a:buChar char="•"/>
            </a:pPr>
            <a:r>
              <a:rPr lang="pt-BR" sz="2400" b="1" dirty="0"/>
              <a:t>Segurança</a:t>
            </a:r>
          </a:p>
          <a:p>
            <a:pPr marL="342900" indent="-342900">
              <a:lnSpc>
                <a:spcPct val="90000"/>
              </a:lnSpc>
              <a:buFont typeface="Arial" panose="020B0604020202020204" pitchFamily="34" charset="0"/>
              <a:buChar char="•"/>
            </a:pPr>
            <a:r>
              <a:rPr lang="pt-BR" sz="2400" b="1" dirty="0"/>
              <a:t>Qualidade</a:t>
            </a:r>
          </a:p>
          <a:p>
            <a:pPr marL="342900" indent="-342900">
              <a:lnSpc>
                <a:spcPct val="90000"/>
              </a:lnSpc>
              <a:buFont typeface="Arial" panose="020B0604020202020204" pitchFamily="34" charset="0"/>
              <a:buChar char="•"/>
            </a:pPr>
            <a:r>
              <a:rPr lang="pt-BR" sz="2400" b="1" dirty="0"/>
              <a:t>Liquidez</a:t>
            </a:r>
          </a:p>
          <a:p>
            <a:pPr>
              <a:lnSpc>
                <a:spcPct val="90000"/>
              </a:lnSpc>
            </a:pPr>
            <a:endParaRPr lang="pt-BR" sz="2400" dirty="0"/>
          </a:p>
          <a:p>
            <a:pPr>
              <a:lnSpc>
                <a:spcPct val="90000"/>
              </a:lnSpc>
            </a:pPr>
            <a:endParaRPr lang="pt-BR" sz="2400" dirty="0"/>
          </a:p>
        </p:txBody>
      </p:sp>
      <p:pic>
        <p:nvPicPr>
          <p:cNvPr id="3" name="Imagem 2" descr="Uma imagem contendo Interface gráfica do usuário&#10;&#10;Descrição gerada automaticamente">
            <a:extLst>
              <a:ext uri="{FF2B5EF4-FFF2-40B4-BE49-F238E27FC236}">
                <a16:creationId xmlns:a16="http://schemas.microsoft.com/office/drawing/2014/main" id="{578DF3BA-214C-1165-F02D-A1C41519E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96989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sp>
        <p:nvSpPr>
          <p:cNvPr id="5" name="Espaço Reservado para Conteúdo 4">
            <a:extLst>
              <a:ext uri="{FF2B5EF4-FFF2-40B4-BE49-F238E27FC236}">
                <a16:creationId xmlns:a16="http://schemas.microsoft.com/office/drawing/2014/main" id="{0F31A959-835B-9E2D-E4FF-4B93E5BF4585}"/>
              </a:ext>
            </a:extLst>
          </p:cNvPr>
          <p:cNvSpPr>
            <a:spLocks noGrp="1"/>
          </p:cNvSpPr>
          <p:nvPr>
            <p:ph idx="1"/>
          </p:nvPr>
        </p:nvSpPr>
        <p:spPr/>
        <p:txBody>
          <a:bodyPr/>
          <a:lstStyle/>
          <a:p>
            <a:r>
              <a:rPr lang="pt-BR" dirty="0"/>
              <a:t>Renda Fixa;</a:t>
            </a:r>
          </a:p>
          <a:p>
            <a:r>
              <a:rPr lang="pt-BR" dirty="0"/>
              <a:t>12 vezes suas despesas mensais;</a:t>
            </a:r>
          </a:p>
          <a:p>
            <a:r>
              <a:rPr lang="pt-BR" dirty="0"/>
              <a:t>Investimentos que não ultrapassem 1 ano de carência;</a:t>
            </a:r>
          </a:p>
          <a:p>
            <a:r>
              <a:rPr lang="pt-BR" dirty="0"/>
              <a:t>3 meses de liquidez;</a:t>
            </a:r>
          </a:p>
          <a:p>
            <a:r>
              <a:rPr lang="pt-BR" dirty="0"/>
              <a:t>Investir com Qualidade e Segurança;</a:t>
            </a:r>
          </a:p>
          <a:p>
            <a:endParaRPr lang="pt-BR" dirty="0"/>
          </a:p>
          <a:p>
            <a:r>
              <a:rPr lang="pt-BR" dirty="0"/>
              <a:t>“No Mínimo”...</a:t>
            </a:r>
          </a:p>
        </p:txBody>
      </p:sp>
      <p:pic>
        <p:nvPicPr>
          <p:cNvPr id="7" name="Imagem 6" descr="Desenho de personagem de desenho animado&#10;&#10;Descrição gerada automaticamente com confiança média">
            <a:extLst>
              <a:ext uri="{FF2B5EF4-FFF2-40B4-BE49-F238E27FC236}">
                <a16:creationId xmlns:a16="http://schemas.microsoft.com/office/drawing/2014/main" id="{9EF2CF54-5E4E-F02E-330F-BF0BAFB66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580" y="3051448"/>
            <a:ext cx="3806552" cy="3806552"/>
          </a:xfrm>
          <a:prstGeom prst="rect">
            <a:avLst/>
          </a:prstGeom>
          <a:ln>
            <a:noFill/>
          </a:ln>
          <a:effectLst>
            <a:outerShdw blurRad="292100" dist="139700" dir="2700000" algn="tl" rotWithShape="0">
              <a:srgbClr val="333333">
                <a:alpha val="65000"/>
              </a:srgbClr>
            </a:outerShdw>
          </a:effectLst>
        </p:spPr>
      </p:pic>
      <p:pic>
        <p:nvPicPr>
          <p:cNvPr id="3" name="Imagem 2" descr="Uma imagem contendo Interface gráfica do usuário&#10;&#10;Descrição gerada automaticamente">
            <a:extLst>
              <a:ext uri="{FF2B5EF4-FFF2-40B4-BE49-F238E27FC236}">
                <a16:creationId xmlns:a16="http://schemas.microsoft.com/office/drawing/2014/main" id="{421D47AA-D186-AD2D-DFDD-A657B8CB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146894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5" name="Retângulo 4">
            <a:extLst>
              <a:ext uri="{FF2B5EF4-FFF2-40B4-BE49-F238E27FC236}">
                <a16:creationId xmlns:a16="http://schemas.microsoft.com/office/drawing/2014/main" id="{03581562-AC68-BF27-3B6E-E5239DFB7811}"/>
              </a:ext>
            </a:extLst>
          </p:cNvPr>
          <p:cNvSpPr/>
          <p:nvPr/>
        </p:nvSpPr>
        <p:spPr>
          <a:xfrm>
            <a:off x="405780" y="1799810"/>
            <a:ext cx="11377264" cy="923330"/>
          </a:xfrm>
          <a:prstGeom prst="rect">
            <a:avLst/>
          </a:prstGeom>
          <a:noFill/>
        </p:spPr>
        <p:txBody>
          <a:bodyPr wrap="square" lIns="91440" tIns="45720" rIns="91440" bIns="45720">
            <a:spAutoFit/>
          </a:bodyPr>
          <a:lstStyle/>
          <a:p>
            <a:pPr algn="ctr"/>
            <a:r>
              <a:rPr lang="pt-BR" sz="54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Posso Investir em:</a:t>
            </a:r>
          </a:p>
        </p:txBody>
      </p:sp>
      <p:pic>
        <p:nvPicPr>
          <p:cNvPr id="4" name="Imagem 3" descr="Menino de camisa branca&#10;&#10;Descrição gerada automaticamente com confiança média">
            <a:extLst>
              <a:ext uri="{FF2B5EF4-FFF2-40B4-BE49-F238E27FC236}">
                <a16:creationId xmlns:a16="http://schemas.microsoft.com/office/drawing/2014/main" id="{197F8D47-CFA0-25EA-0263-B86DE6D5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12" y="1845056"/>
            <a:ext cx="6094413" cy="6094413"/>
          </a:xfrm>
          <a:prstGeom prst="rect">
            <a:avLst/>
          </a:prstGeom>
        </p:spPr>
      </p:pic>
      <p:sp>
        <p:nvSpPr>
          <p:cNvPr id="6" name="Retângulo 5">
            <a:extLst>
              <a:ext uri="{FF2B5EF4-FFF2-40B4-BE49-F238E27FC236}">
                <a16:creationId xmlns:a16="http://schemas.microsoft.com/office/drawing/2014/main" id="{80DBA8E5-0BF4-2891-A95A-70B749487808}"/>
              </a:ext>
            </a:extLst>
          </p:cNvPr>
          <p:cNvSpPr/>
          <p:nvPr/>
        </p:nvSpPr>
        <p:spPr>
          <a:xfrm rot="700810">
            <a:off x="243550" y="5510575"/>
            <a:ext cx="3831498"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Debenture ?</a:t>
            </a:r>
          </a:p>
        </p:txBody>
      </p:sp>
      <p:sp>
        <p:nvSpPr>
          <p:cNvPr id="10" name="Retângulo 9">
            <a:extLst>
              <a:ext uri="{FF2B5EF4-FFF2-40B4-BE49-F238E27FC236}">
                <a16:creationId xmlns:a16="http://schemas.microsoft.com/office/drawing/2014/main" id="{DAD6316C-5D33-1AAE-9905-C01335F96EF0}"/>
              </a:ext>
            </a:extLst>
          </p:cNvPr>
          <p:cNvSpPr/>
          <p:nvPr/>
        </p:nvSpPr>
        <p:spPr>
          <a:xfrm rot="20271068">
            <a:off x="2761309" y="3224133"/>
            <a:ext cx="5279395"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LCI de 720 dias ??</a:t>
            </a:r>
          </a:p>
        </p:txBody>
      </p:sp>
      <p:sp>
        <p:nvSpPr>
          <p:cNvPr id="12" name="Retângulo 11">
            <a:extLst>
              <a:ext uri="{FF2B5EF4-FFF2-40B4-BE49-F238E27FC236}">
                <a16:creationId xmlns:a16="http://schemas.microsoft.com/office/drawing/2014/main" id="{AD46B7F1-9362-3501-4842-160ACC0DC255}"/>
              </a:ext>
            </a:extLst>
          </p:cNvPr>
          <p:cNvSpPr/>
          <p:nvPr/>
        </p:nvSpPr>
        <p:spPr>
          <a:xfrm rot="21019933">
            <a:off x="78075" y="2763159"/>
            <a:ext cx="5832046"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CDB para 10 anos ?</a:t>
            </a:r>
          </a:p>
        </p:txBody>
      </p:sp>
      <p:sp>
        <p:nvSpPr>
          <p:cNvPr id="17" name="Retângulo 16">
            <a:extLst>
              <a:ext uri="{FF2B5EF4-FFF2-40B4-BE49-F238E27FC236}">
                <a16:creationId xmlns:a16="http://schemas.microsoft.com/office/drawing/2014/main" id="{7FF933D2-E9C7-9A8B-F4C4-F4B60A00FA2B}"/>
              </a:ext>
            </a:extLst>
          </p:cNvPr>
          <p:cNvSpPr/>
          <p:nvPr/>
        </p:nvSpPr>
        <p:spPr>
          <a:xfrm rot="1942602">
            <a:off x="4091602" y="4869523"/>
            <a:ext cx="1931939"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CRA ?</a:t>
            </a:r>
          </a:p>
        </p:txBody>
      </p:sp>
      <p:sp>
        <p:nvSpPr>
          <p:cNvPr id="19" name="Retângulo 18">
            <a:extLst>
              <a:ext uri="{FF2B5EF4-FFF2-40B4-BE49-F238E27FC236}">
                <a16:creationId xmlns:a16="http://schemas.microsoft.com/office/drawing/2014/main" id="{19FEABEE-2F9C-EACA-D44A-E4DFB8DD2063}"/>
              </a:ext>
            </a:extLst>
          </p:cNvPr>
          <p:cNvSpPr/>
          <p:nvPr/>
        </p:nvSpPr>
        <p:spPr>
          <a:xfrm rot="20148553">
            <a:off x="7696298" y="3707971"/>
            <a:ext cx="1667444"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CRI ?</a:t>
            </a:r>
          </a:p>
        </p:txBody>
      </p:sp>
      <p:pic>
        <p:nvPicPr>
          <p:cNvPr id="24" name="Imagem 23" descr="Homem de terno e gravata&#10;&#10;Descrição gerada automaticamente">
            <a:extLst>
              <a:ext uri="{FF2B5EF4-FFF2-40B4-BE49-F238E27FC236}">
                <a16:creationId xmlns:a16="http://schemas.microsoft.com/office/drawing/2014/main" id="{287B3C88-BD30-3574-8AE1-8694A029D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816" y="45814"/>
            <a:ext cx="5495192" cy="6858000"/>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4E1B326C-5274-07E8-4A8B-D916F7B00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350125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9" name="Imagem 8" descr="Bolo decorado com frutas&#10;&#10;Descrição gerada automaticamente">
            <a:extLst>
              <a:ext uri="{FF2B5EF4-FFF2-40B4-BE49-F238E27FC236}">
                <a16:creationId xmlns:a16="http://schemas.microsoft.com/office/drawing/2014/main" id="{C6369C22-0835-7E2E-375E-3D69EC299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5979" y="3545632"/>
            <a:ext cx="2309086" cy="2047510"/>
          </a:xfrm>
          <a:prstGeom prst="rect">
            <a:avLst/>
          </a:prstGeom>
        </p:spPr>
      </p:pic>
      <p:pic>
        <p:nvPicPr>
          <p:cNvPr id="15" name="Imagem 14" descr="Homem de terno e gravata borboleta&#10;&#10;Descrição gerada automaticamente">
            <a:extLst>
              <a:ext uri="{FF2B5EF4-FFF2-40B4-BE49-F238E27FC236}">
                <a16:creationId xmlns:a16="http://schemas.microsoft.com/office/drawing/2014/main" id="{EE504AC3-F9B4-C7EE-7327-1224DA23B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978944" y="274638"/>
            <a:ext cx="3436402" cy="7114802"/>
          </a:xfrm>
          <a:prstGeom prst="rect">
            <a:avLst/>
          </a:prstGeom>
        </p:spPr>
      </p:pic>
      <p:pic>
        <p:nvPicPr>
          <p:cNvPr id="18" name="Imagem 17" descr="Homem de roupa preta&#10;&#10;Descrição gerada automaticamente com confiança média">
            <a:extLst>
              <a:ext uri="{FF2B5EF4-FFF2-40B4-BE49-F238E27FC236}">
                <a16:creationId xmlns:a16="http://schemas.microsoft.com/office/drawing/2014/main" id="{23DD60A5-2FF8-ACB3-7F9A-18EC86CEC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36" y="249858"/>
            <a:ext cx="3169285" cy="8167511"/>
          </a:xfrm>
          <a:prstGeom prst="rect">
            <a:avLst/>
          </a:prstGeom>
        </p:spPr>
      </p:pic>
      <p:pic>
        <p:nvPicPr>
          <p:cNvPr id="21" name="Imagem 20" descr="Bolo cor de laranja&#10;&#10;Descrição gerada automaticamente com confiança baixa">
            <a:extLst>
              <a:ext uri="{FF2B5EF4-FFF2-40B4-BE49-F238E27FC236}">
                <a16:creationId xmlns:a16="http://schemas.microsoft.com/office/drawing/2014/main" id="{C94AFE13-68EB-5E47-6BA5-5EE10B3C9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4477" y="3545632"/>
            <a:ext cx="2302721" cy="2304256"/>
          </a:xfrm>
          <a:prstGeom prst="rect">
            <a:avLst/>
          </a:prstGeom>
        </p:spPr>
      </p:pic>
      <p:sp>
        <p:nvSpPr>
          <p:cNvPr id="3" name="Retângulo 2">
            <a:extLst>
              <a:ext uri="{FF2B5EF4-FFF2-40B4-BE49-F238E27FC236}">
                <a16:creationId xmlns:a16="http://schemas.microsoft.com/office/drawing/2014/main" id="{6A7C1140-B983-844A-7891-FBED5C1E9420}"/>
              </a:ext>
            </a:extLst>
          </p:cNvPr>
          <p:cNvSpPr/>
          <p:nvPr/>
        </p:nvSpPr>
        <p:spPr>
          <a:xfrm>
            <a:off x="5008170" y="1772816"/>
            <a:ext cx="2029402" cy="1107996"/>
          </a:xfrm>
          <a:prstGeom prst="rect">
            <a:avLst/>
          </a:prstGeom>
          <a:noFill/>
        </p:spPr>
        <p:txBody>
          <a:bodyPr wrap="none" lIns="91440" tIns="45720" rIns="91440" bIns="45720">
            <a:spAutoFit/>
          </a:bodyPr>
          <a:lstStyle/>
          <a:p>
            <a:pPr algn="ctr"/>
            <a:r>
              <a:rPr lang="pt-BR" sz="6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Pode</a:t>
            </a:r>
          </a:p>
        </p:txBody>
      </p:sp>
      <p:pic>
        <p:nvPicPr>
          <p:cNvPr id="4" name="Imagem 3" descr="Uma imagem contendo Interface gráfica do usuário&#10;&#10;Descrição gerada automaticamente">
            <a:extLst>
              <a:ext uri="{FF2B5EF4-FFF2-40B4-BE49-F238E27FC236}">
                <a16:creationId xmlns:a16="http://schemas.microsoft.com/office/drawing/2014/main" id="{3E3DE838-AA77-8BBE-1686-70C8EF8542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Bolo de chocolate&#10;&#10;Descrição gerada automaticamente">
            <a:extLst>
              <a:ext uri="{FF2B5EF4-FFF2-40B4-BE49-F238E27FC236}">
                <a16:creationId xmlns:a16="http://schemas.microsoft.com/office/drawing/2014/main" id="{630F1D7B-3B91-D23C-E746-8E6FABFD2F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5060" y="2521877"/>
            <a:ext cx="2077184" cy="2047510"/>
          </a:xfrm>
          <a:prstGeom prst="rect">
            <a:avLst/>
          </a:prstGeom>
        </p:spPr>
      </p:pic>
      <p:pic>
        <p:nvPicPr>
          <p:cNvPr id="8" name="Imagem 7" descr="Prato com bolo ao lado de urso de pelúcia rosa&#10;&#10;Descrição gerada automaticamente com confiança média">
            <a:extLst>
              <a:ext uri="{FF2B5EF4-FFF2-40B4-BE49-F238E27FC236}">
                <a16:creationId xmlns:a16="http://schemas.microsoft.com/office/drawing/2014/main" id="{8C279E92-557F-3FAF-4085-707D41AE5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0092" y="4740271"/>
            <a:ext cx="3157715" cy="1864350"/>
          </a:xfrm>
          <a:prstGeom prst="rect">
            <a:avLst/>
          </a:prstGeom>
        </p:spPr>
      </p:pic>
      <p:pic>
        <p:nvPicPr>
          <p:cNvPr id="11" name="Imagem 10" descr="Bolo cor de rosa&#10;&#10;Descrição gerada automaticamente com confiança baixa">
            <a:extLst>
              <a:ext uri="{FF2B5EF4-FFF2-40B4-BE49-F238E27FC236}">
                <a16:creationId xmlns:a16="http://schemas.microsoft.com/office/drawing/2014/main" id="{DB0DAFC1-B30D-F486-41E8-8AC5404CF9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0031" y="4502336"/>
            <a:ext cx="2767914" cy="1838152"/>
          </a:xfrm>
          <a:prstGeom prst="rect">
            <a:avLst/>
          </a:prstGeom>
        </p:spPr>
      </p:pic>
      <p:pic>
        <p:nvPicPr>
          <p:cNvPr id="13" name="Imagem 12" descr="Uma imagem contendo no interior, bolo, mesa, aniversário&#10;&#10;Descrição gerada automaticamente">
            <a:extLst>
              <a:ext uri="{FF2B5EF4-FFF2-40B4-BE49-F238E27FC236}">
                <a16:creationId xmlns:a16="http://schemas.microsoft.com/office/drawing/2014/main" id="{FACF093A-3E16-FA5D-97E2-0B247ABA33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5785" y="-7990"/>
            <a:ext cx="2407759" cy="2841776"/>
          </a:xfrm>
          <a:prstGeom prst="rect">
            <a:avLst/>
          </a:prstGeom>
        </p:spPr>
      </p:pic>
      <p:pic>
        <p:nvPicPr>
          <p:cNvPr id="16" name="Imagem 15" descr="Boneca com cabelo loiro&#10;&#10;Descrição gerada automaticamente com confiança média">
            <a:extLst>
              <a:ext uri="{FF2B5EF4-FFF2-40B4-BE49-F238E27FC236}">
                <a16:creationId xmlns:a16="http://schemas.microsoft.com/office/drawing/2014/main" id="{6D6EEF80-C457-BE61-0C36-0F127B658F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77162" y="2513579"/>
            <a:ext cx="2455375" cy="1689298"/>
          </a:xfrm>
          <a:prstGeom prst="rect">
            <a:avLst/>
          </a:prstGeom>
        </p:spPr>
      </p:pic>
      <p:pic>
        <p:nvPicPr>
          <p:cNvPr id="19" name="Imagem 18" descr="Bolo com cobertura branca&#10;&#10;Descrição gerada automaticamente">
            <a:extLst>
              <a:ext uri="{FF2B5EF4-FFF2-40B4-BE49-F238E27FC236}">
                <a16:creationId xmlns:a16="http://schemas.microsoft.com/office/drawing/2014/main" id="{1DAA5308-123B-6966-C8EB-71895E5221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4761" y="-3439503"/>
            <a:ext cx="7696220" cy="11532634"/>
          </a:xfrm>
          <a:prstGeom prst="rect">
            <a:avLst/>
          </a:prstGeom>
        </p:spPr>
      </p:pic>
    </p:spTree>
    <p:extLst>
      <p:ext uri="{BB962C8B-B14F-4D97-AF65-F5344CB8AC3E}">
        <p14:creationId xmlns:p14="http://schemas.microsoft.com/office/powerpoint/2010/main" val="13512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6262E-6 3.7037E-6 L -0.45116 0.00416 " pathEditMode="relative" rAng="0" ptsTypes="AA">
                                      <p:cBhvr>
                                        <p:cTn id="10" dur="2000" fill="hold"/>
                                        <p:tgtEl>
                                          <p:spTgt spid="15"/>
                                        </p:tgtEl>
                                        <p:attrNameLst>
                                          <p:attrName>ppt_x</p:attrName>
                                          <p:attrName>ppt_y</p:attrName>
                                        </p:attrNameLst>
                                      </p:cBhvr>
                                      <p:rCtr x="-22558" y="208"/>
                                    </p:animMotion>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3000"/>
                            </p:stCondLst>
                            <p:childTnLst>
                              <p:par>
                                <p:cTn id="16" presetID="42" presetClass="path" presetSubtype="0" accel="50000" decel="50000" fill="hold" nodeType="afterEffect">
                                  <p:stCondLst>
                                    <p:cond delay="0"/>
                                  </p:stCondLst>
                                  <p:childTnLst>
                                    <p:animMotion origin="layout" path="M 0.00078 -0.0081 L 0.41729 -0.00578 " pathEditMode="relative" rAng="0" ptsTypes="AA">
                                      <p:cBhvr>
                                        <p:cTn id="17" dur="2000" fill="hold"/>
                                        <p:tgtEl>
                                          <p:spTgt spid="18"/>
                                        </p:tgtEl>
                                        <p:attrNameLst>
                                          <p:attrName>ppt_x</p:attrName>
                                          <p:attrName>ppt_y</p:attrName>
                                        </p:attrNameLst>
                                      </p:cBhvr>
                                      <p:rCtr x="20826" y="116"/>
                                    </p:animMotion>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6000"/>
                            </p:stCondLst>
                            <p:childTnLst>
                              <p:par>
                                <p:cTn id="27" presetID="0" presetClass="path" presetSubtype="0" accel="50000" decel="50000" fill="hold" grpId="0" nodeType="afterEffect">
                                  <p:stCondLst>
                                    <p:cond delay="0"/>
                                  </p:stCondLst>
                                  <p:childTnLst>
                                    <p:animMotion origin="layout" path="M 0.00091 0.00463 L 0.08935 0.11111 L -0.06056 0.17662 L 0.1374 0.28588 L -0.05314 0.46065 L 0.15017 0.51783 L -0.01485 0.62732 L 0.19224 0.73542 L 0.19224 0.73542 L 0.19224 0.73542 " pathEditMode="relative" ptsTypes="AAAAAAAAAA">
                                      <p:cBhvr>
                                        <p:cTn id="28" dur="2000" fill="hold"/>
                                        <p:tgtEl>
                                          <p:spTgt spid="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4" name="Imagem 3" descr="Logotipo&#10;&#10;Descrição gerada automaticamente">
            <a:extLst>
              <a:ext uri="{FF2B5EF4-FFF2-40B4-BE49-F238E27FC236}">
                <a16:creationId xmlns:a16="http://schemas.microsoft.com/office/drawing/2014/main" id="{FC13CC12-736B-DC7D-2206-2E5067444B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492" y="254397"/>
            <a:ext cx="6869841" cy="6349206"/>
          </a:xfrm>
          <a:prstGeom prst="rect">
            <a:avLst/>
          </a:prstGeom>
        </p:spPr>
      </p:pic>
      <p:pic>
        <p:nvPicPr>
          <p:cNvPr id="3" name="Imagem 2" descr="Uma imagem contendo Interface gráfica do usuário&#10;&#10;Descrição gerada automaticamente">
            <a:extLst>
              <a:ext uri="{FF2B5EF4-FFF2-40B4-BE49-F238E27FC236}">
                <a16:creationId xmlns:a16="http://schemas.microsoft.com/office/drawing/2014/main" id="{F1824ADB-E921-2B7C-3CCA-D33D889D3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Tree>
    <p:extLst>
      <p:ext uri="{BB962C8B-B14F-4D97-AF65-F5344CB8AC3E}">
        <p14:creationId xmlns:p14="http://schemas.microsoft.com/office/powerpoint/2010/main" val="269732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pic>
        <p:nvPicPr>
          <p:cNvPr id="3" name="Imagem 2" descr="Uma imagem contendo Interface gráfica do usuário&#10;&#10;Descrição gerada automaticamente">
            <a:extLst>
              <a:ext uri="{FF2B5EF4-FFF2-40B4-BE49-F238E27FC236}">
                <a16:creationId xmlns:a16="http://schemas.microsoft.com/office/drawing/2014/main" id="{F1824ADB-E921-2B7C-3CCA-D33D889D3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6" name="Imagem 5" descr="Homem com o sol no horizonte&#10;&#10;Descrição gerada automaticamente">
            <a:extLst>
              <a:ext uri="{FF2B5EF4-FFF2-40B4-BE49-F238E27FC236}">
                <a16:creationId xmlns:a16="http://schemas.microsoft.com/office/drawing/2014/main" id="{A4C3AEE1-0FAA-CE13-6F2C-2D719BF10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2664" y="3501008"/>
            <a:ext cx="4100745" cy="2732121"/>
          </a:xfrm>
          <a:prstGeom prst="rect">
            <a:avLst/>
          </a:prstGeom>
        </p:spPr>
      </p:pic>
      <p:pic>
        <p:nvPicPr>
          <p:cNvPr id="8" name="Imagem 7" descr="Pessoa com a mão no ar&#10;&#10;Descrição gerada automaticamente com confiança baixa">
            <a:extLst>
              <a:ext uri="{FF2B5EF4-FFF2-40B4-BE49-F238E27FC236}">
                <a16:creationId xmlns:a16="http://schemas.microsoft.com/office/drawing/2014/main" id="{5ED63312-F933-E159-4B49-A6FD73667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31" y="1842399"/>
            <a:ext cx="2448272" cy="1615860"/>
          </a:xfrm>
          <a:prstGeom prst="rect">
            <a:avLst/>
          </a:prstGeom>
        </p:spPr>
      </p:pic>
      <p:pic>
        <p:nvPicPr>
          <p:cNvPr id="10" name="Imagem 9" descr="Homem andando na praia com por do sol ao fundo&#10;&#10;Descrição gerada automaticamente">
            <a:extLst>
              <a:ext uri="{FF2B5EF4-FFF2-40B4-BE49-F238E27FC236}">
                <a16:creationId xmlns:a16="http://schemas.microsoft.com/office/drawing/2014/main" id="{2E6E8D3A-AB87-0114-D956-9A2566AC3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6164" y="1537328"/>
            <a:ext cx="2857500" cy="2286000"/>
          </a:xfrm>
          <a:prstGeom prst="rect">
            <a:avLst/>
          </a:prstGeom>
        </p:spPr>
      </p:pic>
      <p:pic>
        <p:nvPicPr>
          <p:cNvPr id="12" name="Imagem 11" descr="Mulher com os braços abertos&#10;&#10;Descrição gerada automaticamente com confiança média">
            <a:extLst>
              <a:ext uri="{FF2B5EF4-FFF2-40B4-BE49-F238E27FC236}">
                <a16:creationId xmlns:a16="http://schemas.microsoft.com/office/drawing/2014/main" id="{E0829FEB-50C1-8F18-5031-448A20D8E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17" y="3907687"/>
            <a:ext cx="3009900" cy="1514475"/>
          </a:xfrm>
          <a:prstGeom prst="rect">
            <a:avLst/>
          </a:prstGeom>
        </p:spPr>
      </p:pic>
      <p:pic>
        <p:nvPicPr>
          <p:cNvPr id="14" name="Imagem 13" descr="Homem em pé em frente a praia&#10;&#10;Descrição gerada automaticamente">
            <a:extLst>
              <a:ext uri="{FF2B5EF4-FFF2-40B4-BE49-F238E27FC236}">
                <a16:creationId xmlns:a16="http://schemas.microsoft.com/office/drawing/2014/main" id="{ACA84A06-2BA0-76F0-F110-19FF62F38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6434" y="4684494"/>
            <a:ext cx="2721174" cy="1475335"/>
          </a:xfrm>
          <a:prstGeom prst="rect">
            <a:avLst/>
          </a:prstGeom>
        </p:spPr>
      </p:pic>
      <p:sp>
        <p:nvSpPr>
          <p:cNvPr id="15" name="Retângulo 14">
            <a:extLst>
              <a:ext uri="{FF2B5EF4-FFF2-40B4-BE49-F238E27FC236}">
                <a16:creationId xmlns:a16="http://schemas.microsoft.com/office/drawing/2014/main" id="{7BA8A605-DDBC-CF27-196D-8D35FF93A7A3}"/>
              </a:ext>
            </a:extLst>
          </p:cNvPr>
          <p:cNvSpPr/>
          <p:nvPr/>
        </p:nvSpPr>
        <p:spPr>
          <a:xfrm>
            <a:off x="3424490" y="1988840"/>
            <a:ext cx="5224508" cy="1200329"/>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Um dos meus </a:t>
            </a:r>
            <a:r>
              <a:rPr lang="pt-BR" sz="3600" b="1" dirty="0">
                <a:ln w="9525">
                  <a:solidFill>
                    <a:schemeClr val="bg1"/>
                  </a:solidFill>
                  <a:prstDash val="solid"/>
                </a:ln>
                <a:effectLst>
                  <a:outerShdw blurRad="12700" dist="38100" dir="2700000" algn="tl" rotWithShape="0">
                    <a:schemeClr val="bg1">
                      <a:lumMod val="50000"/>
                    </a:schemeClr>
                  </a:outerShdw>
                </a:effectLst>
              </a:rPr>
              <a:t>s</a:t>
            </a:r>
            <a:r>
              <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onhos</a:t>
            </a:r>
          </a:p>
          <a:p>
            <a:pPr algn="ctr"/>
            <a:r>
              <a:rPr lang="pt-BR" sz="3600" b="1" dirty="0">
                <a:ln w="9525">
                  <a:solidFill>
                    <a:schemeClr val="bg1"/>
                  </a:solidFill>
                  <a:prstDash val="solid"/>
                </a:ln>
                <a:effectLst>
                  <a:outerShdw blurRad="12700" dist="38100" dir="2700000" algn="tl" rotWithShape="0">
                    <a:schemeClr val="bg1">
                      <a:lumMod val="50000"/>
                    </a:schemeClr>
                  </a:outerShdw>
                </a:effectLst>
              </a:rPr>
              <a:t>e que você realize o seu...</a:t>
            </a:r>
            <a:endParaRPr lang="pt-B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776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1B77A-5922-EA0C-6A32-0E9995EF0563}"/>
              </a:ext>
            </a:extLst>
          </p:cNvPr>
          <p:cNvSpPr>
            <a:spLocks noGrp="1"/>
          </p:cNvSpPr>
          <p:nvPr>
            <p:ph type="title"/>
          </p:nvPr>
        </p:nvSpPr>
        <p:spPr/>
        <p:txBody>
          <a:bodyPr/>
          <a:lstStyle/>
          <a:p>
            <a:r>
              <a:rPr lang="pt-BR" dirty="0"/>
              <a:t>Pote de Oportunidade</a:t>
            </a:r>
          </a:p>
        </p:txBody>
      </p:sp>
      <p:sp>
        <p:nvSpPr>
          <p:cNvPr id="4" name="Retângulo 3">
            <a:extLst>
              <a:ext uri="{FF2B5EF4-FFF2-40B4-BE49-F238E27FC236}">
                <a16:creationId xmlns:a16="http://schemas.microsoft.com/office/drawing/2014/main" id="{03A39D8E-20A2-7390-F45A-CDD0B40BD546}"/>
              </a:ext>
            </a:extLst>
          </p:cNvPr>
          <p:cNvSpPr/>
          <p:nvPr/>
        </p:nvSpPr>
        <p:spPr>
          <a:xfrm>
            <a:off x="1175876" y="1859339"/>
            <a:ext cx="9459641" cy="3139321"/>
          </a:xfrm>
          <a:prstGeom prst="rect">
            <a:avLst/>
          </a:prstGeom>
          <a:noFill/>
        </p:spPr>
        <p:txBody>
          <a:bodyPr wrap="none" lIns="91440" tIns="45720" rIns="91440" bIns="45720">
            <a:spAutoFit/>
          </a:bodyPr>
          <a:lstStyle/>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“Comece onde você está, </a:t>
            </a:r>
          </a:p>
          <a:p>
            <a:pPr algn="l" fontAlgn="base"/>
            <a:r>
              <a:rPr lang="pt-BR" sz="6600" b="1" dirty="0">
                <a:ln w="9525">
                  <a:solidFill>
                    <a:schemeClr val="bg1"/>
                  </a:solidFill>
                  <a:prstDash val="solid"/>
                </a:ln>
                <a:solidFill>
                  <a:srgbClr val="0070C0"/>
                </a:solidFill>
                <a:effectLst>
                  <a:outerShdw blurRad="12700" dist="38100" dir="2700000" algn="tl" rotWithShape="0">
                    <a:schemeClr val="bg1">
                      <a:lumMod val="50000"/>
                    </a:schemeClr>
                  </a:outerShdw>
                </a:effectLst>
              </a:rPr>
              <a:t>use o que você tem e</a:t>
            </a:r>
          </a:p>
          <a:p>
            <a:pPr algn="l" fontAlgn="base"/>
            <a:r>
              <a:rPr lang="pt-BR" sz="6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faça o que você pode”</a:t>
            </a:r>
          </a:p>
        </p:txBody>
      </p:sp>
      <p:pic>
        <p:nvPicPr>
          <p:cNvPr id="5" name="Imagem 4" descr="Uma imagem contendo Ícone&#10;&#10;Descrição gerada automaticamente">
            <a:extLst>
              <a:ext uri="{FF2B5EF4-FFF2-40B4-BE49-F238E27FC236}">
                <a16:creationId xmlns:a16="http://schemas.microsoft.com/office/drawing/2014/main" id="{F0AA5087-E43E-B4B9-2E12-F843859763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90" y="6159131"/>
            <a:ext cx="2232248" cy="39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descr="Uma imagem contendo Interface gráfica do usuário&#10;&#10;Descrição gerada automaticamente">
            <a:extLst>
              <a:ext uri="{FF2B5EF4-FFF2-40B4-BE49-F238E27FC236}">
                <a16:creationId xmlns:a16="http://schemas.microsoft.com/office/drawing/2014/main" id="{E59A480A-4DC5-72CE-EEF1-7ADD9B5A0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sp>
        <p:nvSpPr>
          <p:cNvPr id="3" name="Retângulo 2">
            <a:extLst>
              <a:ext uri="{FF2B5EF4-FFF2-40B4-BE49-F238E27FC236}">
                <a16:creationId xmlns:a16="http://schemas.microsoft.com/office/drawing/2014/main" id="{ECDE0561-225A-BF24-2D17-BA28B195ECAC}"/>
              </a:ext>
            </a:extLst>
          </p:cNvPr>
          <p:cNvSpPr/>
          <p:nvPr/>
        </p:nvSpPr>
        <p:spPr>
          <a:xfrm>
            <a:off x="8254652" y="5270211"/>
            <a:ext cx="2301849" cy="584775"/>
          </a:xfrm>
          <a:prstGeom prst="rect">
            <a:avLst/>
          </a:prstGeom>
          <a:noFill/>
        </p:spPr>
        <p:txBody>
          <a:bodyPr wrap="none" lIns="91440" tIns="45720" rIns="91440" bIns="45720">
            <a:spAutoFit/>
          </a:bodyPr>
          <a:lstStyle/>
          <a:p>
            <a:pPr algn="l" fontAlgn="base"/>
            <a:r>
              <a:rPr lang="pt-BR" sz="3200" b="1" dirty="0">
                <a:ln w="9525">
                  <a:solidFill>
                    <a:schemeClr val="bg1"/>
                  </a:solidFill>
                  <a:prstDash val="solid"/>
                </a:ln>
                <a:solidFill>
                  <a:srgbClr val="0070C0"/>
                </a:solidFill>
                <a:effectLst>
                  <a:outerShdw blurRad="12700" dist="38100" dir="2700000" algn="tl" rotWithShape="0">
                    <a:schemeClr val="bg1">
                      <a:lumMod val="50000"/>
                    </a:schemeClr>
                  </a:outerShdw>
                </a:effectLst>
              </a:rPr>
              <a:t>Arthur Ashe</a:t>
            </a:r>
            <a:endParaRPr lang="pt-BR" sz="3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5329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205645A5-23AA-CDB6-AB45-A021201A1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68"/>
            <a:ext cx="12188825" cy="685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5D032ABC-CEDE-C4E1-AC0D-1444362302D6}"/>
              </a:ext>
            </a:extLst>
          </p:cNvPr>
          <p:cNvSpPr/>
          <p:nvPr/>
        </p:nvSpPr>
        <p:spPr>
          <a:xfrm>
            <a:off x="6084890" y="2551342"/>
            <a:ext cx="5699228" cy="1199837"/>
          </a:xfrm>
          <a:prstGeom prst="rect">
            <a:avLst/>
          </a:prstGeom>
          <a:noFill/>
        </p:spPr>
        <p:txBody>
          <a:bodyPr wrap="none">
            <a:spAutoFit/>
          </a:bodyPr>
          <a:lstStyle/>
          <a:p>
            <a:pPr algn="ctr">
              <a:defRPr/>
            </a:pPr>
            <a:r>
              <a:rPr lang="pt-BR" sz="7198" dirty="0">
                <a:ln w="0"/>
                <a:solidFill>
                  <a:schemeClr val="bg1"/>
                </a:solidFill>
                <a:effectLst>
                  <a:outerShdw blurRad="50800" dist="38100" dir="2700000" algn="tl" rotWithShape="0">
                    <a:prstClr val="black">
                      <a:alpha val="40000"/>
                    </a:prstClr>
                  </a:outerShdw>
                </a:effectLst>
                <a:latin typeface="Impact" panose="020B0806030902050204" pitchFamily="34" charset="0"/>
                <a:cs typeface="Aharoni" panose="02010803020104030203" pitchFamily="2" charset="-79"/>
              </a:rPr>
              <a:t>11 9 3938 0079</a:t>
            </a:r>
          </a:p>
        </p:txBody>
      </p:sp>
      <p:pic>
        <p:nvPicPr>
          <p:cNvPr id="121860" name="Imagem 5" descr="Uma imagem contendo Interface gráfica do usuário&#10;&#10;Descrição gerada automaticamente">
            <a:extLst>
              <a:ext uri="{FF2B5EF4-FFF2-40B4-BE49-F238E27FC236}">
                <a16:creationId xmlns:a16="http://schemas.microsoft.com/office/drawing/2014/main" id="{8D20604C-0E9C-15C9-9565-BCA162464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78" y="189757"/>
            <a:ext cx="6219792" cy="168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a:extLst>
              <a:ext uri="{FF2B5EF4-FFF2-40B4-BE49-F238E27FC236}">
                <a16:creationId xmlns:a16="http://schemas.microsoft.com/office/drawing/2014/main" id="{496B1EDB-0AA9-8B93-4433-F701F7538980}"/>
              </a:ext>
            </a:extLst>
          </p:cNvPr>
          <p:cNvSpPr/>
          <p:nvPr/>
        </p:nvSpPr>
        <p:spPr>
          <a:xfrm>
            <a:off x="7894663" y="4420930"/>
            <a:ext cx="3544561" cy="461537"/>
          </a:xfrm>
          <a:prstGeom prst="rect">
            <a:avLst/>
          </a:prstGeom>
          <a:noFill/>
        </p:spPr>
        <p:txBody>
          <a:bodyPr wrap="none">
            <a:spAutoFit/>
          </a:bodyPr>
          <a:lstStyle/>
          <a:p>
            <a:pPr algn="ctr">
              <a:defRPr/>
            </a:pPr>
            <a:r>
              <a:rPr lang="pt-BR" sz="2399" dirty="0">
                <a:ln w="0"/>
                <a:solidFill>
                  <a:schemeClr val="bg1"/>
                </a:solidFill>
                <a:effectLst>
                  <a:outerShdw blurRad="38100" dist="19050" dir="2700000" algn="tl" rotWithShape="0">
                    <a:schemeClr val="dk1">
                      <a:alpha val="40000"/>
                    </a:schemeClr>
                  </a:outerShdw>
                </a:effectLst>
              </a:rPr>
              <a:t>falecom@moretta.com.br</a:t>
            </a:r>
          </a:p>
        </p:txBody>
      </p:sp>
      <p:pic>
        <p:nvPicPr>
          <p:cNvPr id="121862" name="Imagem 3" descr="Uma imagem contendo Interface gráfica do usuário&#10;&#10;Descrição gerada automaticamente">
            <a:extLst>
              <a:ext uri="{FF2B5EF4-FFF2-40B4-BE49-F238E27FC236}">
                <a16:creationId xmlns:a16="http://schemas.microsoft.com/office/drawing/2014/main" id="{EFBE9C0E-8BD7-C9E1-C467-DDCE404112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6135">
            <a:off x="5269128" y="5589026"/>
            <a:ext cx="988755" cy="2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33007320-B69E-F137-81A6-39E5154749B1}"/>
              </a:ext>
            </a:extLst>
          </p:cNvPr>
          <p:cNvSpPr/>
          <p:nvPr/>
        </p:nvSpPr>
        <p:spPr>
          <a:xfrm>
            <a:off x="7606580" y="6453336"/>
            <a:ext cx="4894940" cy="369332"/>
          </a:xfrm>
          <a:prstGeom prst="rect">
            <a:avLst/>
          </a:prstGeom>
          <a:noFill/>
        </p:spPr>
        <p:txBody>
          <a:bodyPr wrap="square">
            <a:spAutoFit/>
          </a:bodyPr>
          <a:lstStyle/>
          <a:p>
            <a:pPr algn="ctr">
              <a:defRPr/>
            </a:pPr>
            <a:r>
              <a:rPr lang="pt-BR" dirty="0">
                <a:ln w="0"/>
                <a:solidFill>
                  <a:schemeClr val="bg1"/>
                </a:solidFill>
                <a:effectLst>
                  <a:outerShdw blurRad="50800" dist="38100" dir="2700000" algn="tl" rotWithShape="0">
                    <a:prstClr val="black">
                      <a:alpha val="40000"/>
                    </a:prstClr>
                  </a:outerShdw>
                </a:effectLst>
                <a:latin typeface="Impact" panose="020B0806030902050204" pitchFamily="34" charset="0"/>
                <a:cs typeface="Aharoni" panose="02010803020104030203" pitchFamily="2" charset="-79"/>
              </a:rPr>
              <a:t>Bons Sonhos, ótimos resultados!!!</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2DCDA-4389-7C77-E1F6-B9F7C55FB140}"/>
              </a:ext>
            </a:extLst>
          </p:cNvPr>
          <p:cNvSpPr>
            <a:spLocks noGrp="1"/>
          </p:cNvSpPr>
          <p:nvPr>
            <p:ph type="title"/>
          </p:nvPr>
        </p:nvSpPr>
        <p:spPr/>
        <p:txBody>
          <a:bodyPr/>
          <a:lstStyle/>
          <a:p>
            <a:r>
              <a:rPr lang="pt-BR" dirty="0"/>
              <a:t>Pote de Oportunidade</a:t>
            </a:r>
          </a:p>
        </p:txBody>
      </p:sp>
      <p:pic>
        <p:nvPicPr>
          <p:cNvPr id="7" name="Imagem 6" descr="Logotipo, nome da empresa&#10;&#10;Descrição gerada automaticamente">
            <a:extLst>
              <a:ext uri="{FF2B5EF4-FFF2-40B4-BE49-F238E27FC236}">
                <a16:creationId xmlns:a16="http://schemas.microsoft.com/office/drawing/2014/main" id="{37D28F88-4F2A-7118-6B78-A0665DE4AC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4680">
            <a:off x="1299821" y="4426631"/>
            <a:ext cx="1937298" cy="1089730"/>
          </a:xfrm>
          <a:prstGeom prst="rect">
            <a:avLst/>
          </a:prstGeom>
          <a:ln>
            <a:noFill/>
          </a:ln>
          <a:effectLst>
            <a:outerShdw blurRad="292100" dist="139700" dir="2700000" algn="tl" rotWithShape="0">
              <a:srgbClr val="333333">
                <a:alpha val="65000"/>
              </a:srgbClr>
            </a:outerShdw>
          </a:effectLst>
        </p:spPr>
      </p:pic>
      <p:sp>
        <p:nvSpPr>
          <p:cNvPr id="8" name="Retângulo 7">
            <a:extLst>
              <a:ext uri="{FF2B5EF4-FFF2-40B4-BE49-F238E27FC236}">
                <a16:creationId xmlns:a16="http://schemas.microsoft.com/office/drawing/2014/main" id="{618E0695-B998-2387-9B5F-F1127A7B198B}"/>
              </a:ext>
            </a:extLst>
          </p:cNvPr>
          <p:cNvSpPr/>
          <p:nvPr/>
        </p:nvSpPr>
        <p:spPr>
          <a:xfrm rot="653708">
            <a:off x="8695199" y="4555272"/>
            <a:ext cx="1124219"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LCI</a:t>
            </a:r>
          </a:p>
        </p:txBody>
      </p:sp>
      <p:sp>
        <p:nvSpPr>
          <p:cNvPr id="9" name="Retângulo 8">
            <a:extLst>
              <a:ext uri="{FF2B5EF4-FFF2-40B4-BE49-F238E27FC236}">
                <a16:creationId xmlns:a16="http://schemas.microsoft.com/office/drawing/2014/main" id="{F422EDF3-FC65-937A-3F8B-11DB5895390A}"/>
              </a:ext>
            </a:extLst>
          </p:cNvPr>
          <p:cNvSpPr/>
          <p:nvPr/>
        </p:nvSpPr>
        <p:spPr>
          <a:xfrm rot="243659">
            <a:off x="6197371" y="4269102"/>
            <a:ext cx="1388715"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LCA</a:t>
            </a:r>
          </a:p>
        </p:txBody>
      </p:sp>
      <p:sp>
        <p:nvSpPr>
          <p:cNvPr id="10" name="Retângulo 9">
            <a:extLst>
              <a:ext uri="{FF2B5EF4-FFF2-40B4-BE49-F238E27FC236}">
                <a16:creationId xmlns:a16="http://schemas.microsoft.com/office/drawing/2014/main" id="{AFBADFF7-DDA9-8D7C-506E-A3F03E8D3430}"/>
              </a:ext>
            </a:extLst>
          </p:cNvPr>
          <p:cNvSpPr/>
          <p:nvPr/>
        </p:nvSpPr>
        <p:spPr>
          <a:xfrm rot="20402650">
            <a:off x="7647177" y="2699226"/>
            <a:ext cx="1497526"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CDB</a:t>
            </a:r>
          </a:p>
        </p:txBody>
      </p:sp>
      <p:sp>
        <p:nvSpPr>
          <p:cNvPr id="11" name="Retângulo 10">
            <a:extLst>
              <a:ext uri="{FF2B5EF4-FFF2-40B4-BE49-F238E27FC236}">
                <a16:creationId xmlns:a16="http://schemas.microsoft.com/office/drawing/2014/main" id="{9046A482-A4DE-A725-D54F-B0BB08CCFF60}"/>
              </a:ext>
            </a:extLst>
          </p:cNvPr>
          <p:cNvSpPr/>
          <p:nvPr/>
        </p:nvSpPr>
        <p:spPr>
          <a:xfrm>
            <a:off x="4655660" y="2471396"/>
            <a:ext cx="736099"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FI</a:t>
            </a:r>
          </a:p>
        </p:txBody>
      </p:sp>
      <p:sp>
        <p:nvSpPr>
          <p:cNvPr id="12" name="Retângulo 11">
            <a:extLst>
              <a:ext uri="{FF2B5EF4-FFF2-40B4-BE49-F238E27FC236}">
                <a16:creationId xmlns:a16="http://schemas.microsoft.com/office/drawing/2014/main" id="{F07EF4F5-C58D-9F5F-AB88-0F7A264B4A3D}"/>
              </a:ext>
            </a:extLst>
          </p:cNvPr>
          <p:cNvSpPr/>
          <p:nvPr/>
        </p:nvSpPr>
        <p:spPr>
          <a:xfrm>
            <a:off x="7538502" y="386540"/>
            <a:ext cx="3140604" cy="923330"/>
          </a:xfrm>
          <a:prstGeom prst="rect">
            <a:avLst/>
          </a:prstGeom>
          <a:noFill/>
        </p:spPr>
        <p:txBody>
          <a:bodyPr wrap="none" lIns="91440" tIns="45720" rIns="91440" bIns="45720">
            <a:spAutoFit/>
          </a:bodyPr>
          <a:lstStyle/>
          <a:p>
            <a:pPr algn="ctr"/>
            <a:r>
              <a:rPr lang="pt-B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Qualidade</a:t>
            </a:r>
          </a:p>
        </p:txBody>
      </p:sp>
      <p:sp>
        <p:nvSpPr>
          <p:cNvPr id="4" name="Elipse 3">
            <a:extLst>
              <a:ext uri="{FF2B5EF4-FFF2-40B4-BE49-F238E27FC236}">
                <a16:creationId xmlns:a16="http://schemas.microsoft.com/office/drawing/2014/main" id="{FDCCB1B2-8376-CDD5-481C-CFF34E70F865}"/>
              </a:ext>
            </a:extLst>
          </p:cNvPr>
          <p:cNvSpPr/>
          <p:nvPr/>
        </p:nvSpPr>
        <p:spPr>
          <a:xfrm rot="20409041">
            <a:off x="6038773" y="2566288"/>
            <a:ext cx="4469161" cy="3679123"/>
          </a:xfrm>
          <a:prstGeom prst="ellipse">
            <a:avLst/>
          </a:prstGeom>
          <a:noFill/>
          <a:ln w="7620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4EA1AD6F-AE71-C69D-B6FF-AC4F2FB89996}"/>
              </a:ext>
            </a:extLst>
          </p:cNvPr>
          <p:cNvSpPr/>
          <p:nvPr/>
        </p:nvSpPr>
        <p:spPr>
          <a:xfrm rot="1107930">
            <a:off x="3934174" y="2204864"/>
            <a:ext cx="2304256" cy="1584176"/>
          </a:xfrm>
          <a:prstGeom prst="ellipse">
            <a:avLst/>
          </a:prstGeom>
          <a:noFill/>
          <a:ln w="76200">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4" name="Agrupar 13">
            <a:extLst>
              <a:ext uri="{FF2B5EF4-FFF2-40B4-BE49-F238E27FC236}">
                <a16:creationId xmlns:a16="http://schemas.microsoft.com/office/drawing/2014/main" id="{09A40103-FD11-A316-4303-A3A79E26607B}"/>
              </a:ext>
            </a:extLst>
          </p:cNvPr>
          <p:cNvGrpSpPr/>
          <p:nvPr/>
        </p:nvGrpSpPr>
        <p:grpSpPr>
          <a:xfrm>
            <a:off x="7049501" y="3278550"/>
            <a:ext cx="2297976" cy="2297976"/>
            <a:chOff x="7049501" y="3278550"/>
            <a:chExt cx="2297976" cy="2297976"/>
          </a:xfrm>
        </p:grpSpPr>
        <p:pic>
          <p:nvPicPr>
            <p:cNvPr id="13" name="Imagem 12" descr="Desenho de personagem de desenho animado&#10;&#10;Descrição gerada automaticamente com confiança média">
              <a:extLst>
                <a:ext uri="{FF2B5EF4-FFF2-40B4-BE49-F238E27FC236}">
                  <a16:creationId xmlns:a16="http://schemas.microsoft.com/office/drawing/2014/main" id="{807B297C-F48C-68A5-413F-A4C09F663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501" y="3278550"/>
              <a:ext cx="2297976" cy="2297976"/>
            </a:xfrm>
            <a:prstGeom prst="rect">
              <a:avLst/>
            </a:prstGeom>
            <a:ln>
              <a:noFill/>
            </a:ln>
            <a:effectLst>
              <a:outerShdw blurRad="292100" dist="139700" dir="2700000" algn="tl" rotWithShape="0">
                <a:srgbClr val="333333">
                  <a:alpha val="65000"/>
                </a:srgbClr>
              </a:outerShdw>
            </a:effectLst>
          </p:spPr>
        </p:pic>
        <p:sp>
          <p:nvSpPr>
            <p:cNvPr id="6" name="Retângulo 5">
              <a:extLst>
                <a:ext uri="{FF2B5EF4-FFF2-40B4-BE49-F238E27FC236}">
                  <a16:creationId xmlns:a16="http://schemas.microsoft.com/office/drawing/2014/main" id="{BDEA15E4-E5B6-6474-8B7C-DF4A8F82CF62}"/>
                </a:ext>
              </a:extLst>
            </p:cNvPr>
            <p:cNvSpPr/>
            <p:nvPr/>
          </p:nvSpPr>
          <p:spPr>
            <a:xfrm>
              <a:off x="7709490" y="4122305"/>
              <a:ext cx="1005403"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FGC</a:t>
              </a:r>
            </a:p>
          </p:txBody>
        </p:sp>
      </p:grpSp>
      <p:pic>
        <p:nvPicPr>
          <p:cNvPr id="15" name="Imagem 14" descr="Uma imagem contendo Interface gráfica do usuário&#10;&#10;Descrição gerada automaticamente">
            <a:extLst>
              <a:ext uri="{FF2B5EF4-FFF2-40B4-BE49-F238E27FC236}">
                <a16:creationId xmlns:a16="http://schemas.microsoft.com/office/drawing/2014/main" id="{C3E18D86-5D20-D8E1-989A-EDE7F3D60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48" y="6401757"/>
            <a:ext cx="1176661" cy="304309"/>
          </a:xfrm>
          <a:prstGeom prst="rect">
            <a:avLst/>
          </a:prstGeom>
        </p:spPr>
      </p:pic>
      <p:pic>
        <p:nvPicPr>
          <p:cNvPr id="16" name="Imagem 15" descr="Foto preta e branca de poste com placa de sinalização&#10;&#10;Descrição gerada automaticamente">
            <a:extLst>
              <a:ext uri="{FF2B5EF4-FFF2-40B4-BE49-F238E27FC236}">
                <a16:creationId xmlns:a16="http://schemas.microsoft.com/office/drawing/2014/main" id="{AA12CF12-0B28-BBE8-79C0-B64BFD773A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9307" y="1183353"/>
            <a:ext cx="1828804" cy="1557531"/>
          </a:xfrm>
          <a:prstGeom prst="rect">
            <a:avLst/>
          </a:prstGeom>
        </p:spPr>
      </p:pic>
    </p:spTree>
    <p:extLst>
      <p:ext uri="{BB962C8B-B14F-4D97-AF65-F5344CB8AC3E}">
        <p14:creationId xmlns:p14="http://schemas.microsoft.com/office/powerpoint/2010/main" val="31357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4" grpId="0" animBg="1"/>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adro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63_TF02804846_TF02804846.potx" id="{6015D36F-FE88-4299-9413-9A6625F0A96F}" vid="{686326CD-C078-4685-B568-5DB8C1FEF170}"/>
    </a:ext>
  </a:extLst>
</a:theme>
</file>

<file path=ppt/theme/theme2.xml><?xml version="1.0" encoding="utf-8"?>
<a:theme xmlns:a="http://schemas.openxmlformats.org/drawingml/2006/main" name="Tema do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Apresentação de educação em lousa (widescreen)</Template>
  <TotalTime>1942</TotalTime>
  <Words>1473</Words>
  <Application>Microsoft Office PowerPoint</Application>
  <PresentationFormat>Personalizar</PresentationFormat>
  <Paragraphs>428</Paragraphs>
  <Slides>86</Slides>
  <Notes>8</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86</vt:i4>
      </vt:variant>
    </vt:vector>
  </HeadingPairs>
  <TitlesOfParts>
    <vt:vector size="96" baseType="lpstr">
      <vt:lpstr>Abadi</vt:lpstr>
      <vt:lpstr>Arial</vt:lpstr>
      <vt:lpstr>Calibri</vt:lpstr>
      <vt:lpstr>Consolas</vt:lpstr>
      <vt:lpstr>Corbel</vt:lpstr>
      <vt:lpstr>Impact</vt:lpstr>
      <vt:lpstr>Roboto Slab</vt:lpstr>
      <vt:lpstr>Tahoma</vt:lpstr>
      <vt:lpstr>Wingdings</vt:lpstr>
      <vt:lpstr>Quadro 16x9</vt:lpstr>
      <vt:lpstr>Pote de Oportunidade</vt:lpstr>
      <vt:lpstr>Apresentação do PowerPoint</vt:lpstr>
      <vt:lpstr>Bolo de Chocolate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Apresentação do PowerPoint</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Pote de Oportunidade</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 de Oportunidade</dc:title>
  <dc:creator>MARCELO moretta</dc:creator>
  <cp:lastModifiedBy>marcelo moretta</cp:lastModifiedBy>
  <cp:revision>18</cp:revision>
  <dcterms:created xsi:type="dcterms:W3CDTF">2023-03-02T13:46:47Z</dcterms:created>
  <dcterms:modified xsi:type="dcterms:W3CDTF">2024-10-23T11:06:14Z</dcterms:modified>
</cp:coreProperties>
</file>